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5"/>
  </p:notesMasterIdLst>
  <p:sldIdLst>
    <p:sldId id="257" r:id="rId2"/>
    <p:sldId id="258" r:id="rId3"/>
    <p:sldId id="259" r:id="rId4"/>
    <p:sldId id="260" r:id="rId5"/>
    <p:sldId id="261" r:id="rId6"/>
    <p:sldId id="278" r:id="rId7"/>
    <p:sldId id="277" r:id="rId8"/>
    <p:sldId id="276" r:id="rId9"/>
    <p:sldId id="275" r:id="rId10"/>
    <p:sldId id="362" r:id="rId11"/>
    <p:sldId id="274" r:id="rId12"/>
    <p:sldId id="273" r:id="rId13"/>
    <p:sldId id="272" r:id="rId14"/>
    <p:sldId id="271" r:id="rId15"/>
    <p:sldId id="270" r:id="rId16"/>
    <p:sldId id="269" r:id="rId17"/>
    <p:sldId id="268" r:id="rId18"/>
    <p:sldId id="267" r:id="rId19"/>
    <p:sldId id="266" r:id="rId20"/>
    <p:sldId id="265" r:id="rId21"/>
    <p:sldId id="264" r:id="rId22"/>
    <p:sldId id="263" r:id="rId23"/>
    <p:sldId id="262" r:id="rId24"/>
    <p:sldId id="279" r:id="rId25"/>
    <p:sldId id="280" r:id="rId26"/>
    <p:sldId id="281" r:id="rId27"/>
    <p:sldId id="305" r:id="rId28"/>
    <p:sldId id="291" r:id="rId29"/>
    <p:sldId id="290" r:id="rId30"/>
    <p:sldId id="289" r:id="rId31"/>
    <p:sldId id="288" r:id="rId32"/>
    <p:sldId id="297" r:id="rId33"/>
    <p:sldId id="304" r:id="rId3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588" autoAdjust="0"/>
    <p:restoredTop sz="94434" autoAdjust="0"/>
  </p:normalViewPr>
  <p:slideViewPr>
    <p:cSldViewPr snapToGrid="0">
      <p:cViewPr varScale="1">
        <p:scale>
          <a:sx n="71" d="100"/>
          <a:sy n="71" d="100"/>
        </p:scale>
        <p:origin x="1272" y="66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60F528D-403E-45EC-B4B9-7B739A3A16CB}" type="datetimeFigureOut">
              <a:rPr lang="ru-RU" smtClean="0"/>
              <a:t>18.01.2023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0EC57-C3B2-4593-9BB1-95A0D90130F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907655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9C9C0C-6F4B-4948-A42D-9E86BE515D27}" type="datetimeFigureOut">
              <a:rPr lang="ru-RU" smtClean="0"/>
              <a:t>18.01.2023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36A7F5-AA71-43C0-AC85-9BEAA78537C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7606612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9C9C0C-6F4B-4948-A42D-9E86BE515D27}" type="datetimeFigureOut">
              <a:rPr lang="ru-RU" smtClean="0"/>
              <a:t>18.01.2023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36A7F5-AA71-43C0-AC85-9BEAA78537C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18098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9C9C0C-6F4B-4948-A42D-9E86BE515D27}" type="datetimeFigureOut">
              <a:rPr lang="ru-RU" smtClean="0"/>
              <a:t>18.01.2023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36A7F5-AA71-43C0-AC85-9BEAA78537C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159074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9C9C0C-6F4B-4948-A42D-9E86BE515D27}" type="datetimeFigureOut">
              <a:rPr lang="ru-RU" smtClean="0"/>
              <a:t>18.01.2023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36A7F5-AA71-43C0-AC85-9BEAA78537C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311641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9C9C0C-6F4B-4948-A42D-9E86BE515D27}" type="datetimeFigureOut">
              <a:rPr lang="ru-RU" smtClean="0"/>
              <a:t>18.01.2023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36A7F5-AA71-43C0-AC85-9BEAA78537C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82234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9C9C0C-6F4B-4948-A42D-9E86BE515D27}" type="datetimeFigureOut">
              <a:rPr lang="ru-RU" smtClean="0"/>
              <a:t>18.01.2023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36A7F5-AA71-43C0-AC85-9BEAA78537C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989804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9C9C0C-6F4B-4948-A42D-9E86BE515D27}" type="datetimeFigureOut">
              <a:rPr lang="ru-RU" smtClean="0"/>
              <a:t>18.01.2023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36A7F5-AA71-43C0-AC85-9BEAA78537C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471074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9C9C0C-6F4B-4948-A42D-9E86BE515D27}" type="datetimeFigureOut">
              <a:rPr lang="ru-RU" smtClean="0"/>
              <a:t>18.01.2023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36A7F5-AA71-43C0-AC85-9BEAA78537C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092673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9C9C0C-6F4B-4948-A42D-9E86BE515D27}" type="datetimeFigureOut">
              <a:rPr lang="ru-RU" smtClean="0"/>
              <a:t>18.01.2023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36A7F5-AA71-43C0-AC85-9BEAA78537C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072893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9C9C0C-6F4B-4948-A42D-9E86BE515D27}" type="datetimeFigureOut">
              <a:rPr lang="ru-RU" smtClean="0"/>
              <a:t>18.01.2023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36A7F5-AA71-43C0-AC85-9BEAA78537C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72842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9C9C0C-6F4B-4948-A42D-9E86BE515D27}" type="datetimeFigureOut">
              <a:rPr lang="ru-RU" smtClean="0"/>
              <a:t>18.01.2023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36A7F5-AA71-43C0-AC85-9BEAA78537C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27295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9C9C0C-6F4B-4948-A42D-9E86BE515D27}" type="datetimeFigureOut">
              <a:rPr lang="ru-RU" smtClean="0"/>
              <a:t>18.01.2023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36A7F5-AA71-43C0-AC85-9BEAA78537C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483062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18058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ОАО </a:t>
            </a:r>
            <a:r>
              <a:rPr lang="ru-RU" b="1" dirty="0"/>
              <a:t>"РЖД"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sz="half" idx="1"/>
          </p:nvPr>
        </p:nvSpPr>
        <p:spPr>
          <a:xfrm>
            <a:off x="80682" y="5962373"/>
            <a:ext cx="8892480" cy="747464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400" b="1" dirty="0" smtClean="0">
                <a:solidFill>
                  <a:srgbClr val="C00000"/>
                </a:solidFill>
              </a:rPr>
              <a:t>              </a:t>
            </a:r>
            <a:r>
              <a:rPr lang="ru-RU" sz="2400" b="1" dirty="0">
                <a:solidFill>
                  <a:srgbClr val="C00000"/>
                </a:solidFill>
              </a:rPr>
              <a:t>Диспетчерский контроль за движением </a:t>
            </a:r>
            <a:r>
              <a:rPr lang="ru-RU" sz="2400" b="1" dirty="0" smtClean="0">
                <a:solidFill>
                  <a:srgbClr val="C00000"/>
                </a:solidFill>
              </a:rPr>
              <a:t>поездов</a:t>
            </a:r>
            <a:endParaRPr lang="ru-RU" sz="2400" dirty="0">
              <a:solidFill>
                <a:srgbClr val="C00000"/>
              </a:solidFill>
            </a:endParaRPr>
          </a:p>
        </p:txBody>
      </p:sp>
      <p:pic>
        <p:nvPicPr>
          <p:cNvPr id="1036" name="Picture 1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8052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16849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-40341" y="2958353"/>
            <a:ext cx="9265024" cy="3738282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ru-RU" sz="1800" dirty="0" smtClean="0"/>
              <a:t>С </a:t>
            </a:r>
            <a:r>
              <a:rPr lang="ru-RU" sz="1800" dirty="0"/>
              <a:t>1966 г. на сети железных дорог стала применяться система частотного диспетчерского контроля (ЧДК). </a:t>
            </a:r>
            <a:endParaRPr lang="ru-RU" sz="1800" dirty="0" smtClean="0"/>
          </a:p>
          <a:p>
            <a:pPr marL="0" indent="0" algn="just">
              <a:buNone/>
            </a:pPr>
            <a:r>
              <a:rPr lang="ru-RU" sz="1800" b="1" dirty="0" smtClean="0">
                <a:solidFill>
                  <a:srgbClr val="002060"/>
                </a:solidFill>
              </a:rPr>
              <a:t>Основные </a:t>
            </a:r>
            <a:r>
              <a:rPr lang="ru-RU" sz="1800" b="1" dirty="0">
                <a:solidFill>
                  <a:srgbClr val="002060"/>
                </a:solidFill>
              </a:rPr>
              <a:t>эксплуатационно-технические характеристики </a:t>
            </a:r>
            <a:r>
              <a:rPr lang="ru-RU" sz="1800" b="1" dirty="0" smtClean="0">
                <a:solidFill>
                  <a:srgbClr val="002060"/>
                </a:solidFill>
              </a:rPr>
              <a:t>системы:</a:t>
            </a:r>
            <a:endParaRPr lang="ru-RU" sz="1800" b="1" dirty="0">
              <a:solidFill>
                <a:srgbClr val="002060"/>
              </a:solidFill>
            </a:endParaRPr>
          </a:p>
          <a:p>
            <a:pPr marL="0" indent="0" algn="just">
              <a:buNone/>
            </a:pPr>
            <a:r>
              <a:rPr lang="ru-RU" sz="1800" dirty="0" smtClean="0"/>
              <a:t>Число </a:t>
            </a:r>
            <a:r>
              <a:rPr lang="ru-RU" sz="1800" dirty="0"/>
              <a:t>контролируемых </a:t>
            </a:r>
            <a:r>
              <a:rPr lang="ru-RU" sz="1800" b="1" dirty="0"/>
              <a:t>объектов</a:t>
            </a:r>
            <a:r>
              <a:rPr lang="ru-RU" sz="1800" dirty="0" smtClean="0"/>
              <a:t>: на </a:t>
            </a:r>
            <a:r>
              <a:rPr lang="ru-RU" sz="1800" dirty="0"/>
              <a:t>центральном диспетчерском </a:t>
            </a:r>
            <a:r>
              <a:rPr lang="ru-RU" sz="1800" dirty="0" smtClean="0"/>
              <a:t>пункте -   </a:t>
            </a:r>
            <a:r>
              <a:rPr lang="ru-RU" sz="1800" u="sng" dirty="0" smtClean="0"/>
              <a:t>15 </a:t>
            </a:r>
            <a:r>
              <a:rPr lang="ru-RU" sz="1800" u="sng" dirty="0"/>
              <a:t>х 32 </a:t>
            </a:r>
            <a:r>
              <a:rPr lang="ru-RU" sz="1800" dirty="0"/>
              <a:t>= 480</a:t>
            </a:r>
          </a:p>
          <a:p>
            <a:pPr marL="0" indent="0" algn="just">
              <a:buNone/>
            </a:pPr>
            <a:r>
              <a:rPr lang="ru-RU" sz="1800" b="1" dirty="0" smtClean="0"/>
              <a:t>Длительность </a:t>
            </a:r>
            <a:r>
              <a:rPr lang="ru-RU" sz="1800" b="1" dirty="0"/>
              <a:t>цикла </a:t>
            </a:r>
            <a:r>
              <a:rPr lang="ru-RU" sz="1800" dirty="0"/>
              <a:t>проверки </a:t>
            </a:r>
            <a:r>
              <a:rPr lang="ru-RU" sz="1800" dirty="0" smtClean="0"/>
              <a:t>состояния всех </a:t>
            </a:r>
            <a:r>
              <a:rPr lang="ru-RU" sz="1800" dirty="0"/>
              <a:t>объектов контролируемого </a:t>
            </a:r>
            <a:r>
              <a:rPr lang="ru-RU" sz="1800" dirty="0" smtClean="0"/>
              <a:t>участка - 13,6 с</a:t>
            </a:r>
            <a:endParaRPr lang="ru-RU" sz="1800" dirty="0"/>
          </a:p>
          <a:p>
            <a:pPr marL="0" indent="0" algn="just">
              <a:buNone/>
            </a:pPr>
            <a:r>
              <a:rPr lang="ru-RU" sz="1800" b="1" dirty="0" smtClean="0"/>
              <a:t>Линии</a:t>
            </a:r>
            <a:r>
              <a:rPr lang="ru-RU" sz="1800" b="1" dirty="0"/>
              <a:t>, каналы связи</a:t>
            </a:r>
            <a:r>
              <a:rPr lang="ru-RU" sz="1800" dirty="0"/>
              <a:t>……………………………..кабельные и </a:t>
            </a:r>
            <a:r>
              <a:rPr lang="ru-RU" sz="1800" dirty="0" smtClean="0"/>
              <a:t>воздушные линии</a:t>
            </a:r>
            <a:r>
              <a:rPr lang="ru-RU" sz="1800" dirty="0"/>
              <a:t>, каналы ТЧ</a:t>
            </a:r>
          </a:p>
          <a:p>
            <a:pPr marL="0" indent="0" algn="just">
              <a:buNone/>
            </a:pPr>
            <a:r>
              <a:rPr lang="ru-RU" sz="1800" dirty="0" smtClean="0"/>
              <a:t>Дальность действия по </a:t>
            </a:r>
            <a:r>
              <a:rPr lang="ru-RU" sz="1800" dirty="0"/>
              <a:t>линиям</a:t>
            </a:r>
            <a:r>
              <a:rPr lang="ru-RU" sz="1800" dirty="0" smtClean="0"/>
              <a:t>: кабельным</a:t>
            </a:r>
            <a:r>
              <a:rPr lang="ru-RU" sz="1800" dirty="0"/>
              <a:t>, не более </a:t>
            </a:r>
            <a:r>
              <a:rPr lang="ru-RU" sz="1800" dirty="0" smtClean="0"/>
              <a:t>180 км; воздушным</a:t>
            </a:r>
            <a:r>
              <a:rPr lang="ru-RU" sz="1800" dirty="0"/>
              <a:t>, не более </a:t>
            </a:r>
            <a:r>
              <a:rPr lang="ru-RU" sz="1800" dirty="0" smtClean="0"/>
              <a:t>300 км; </a:t>
            </a:r>
            <a:r>
              <a:rPr lang="ru-RU" sz="1800" dirty="0"/>
              <a:t>каналам ТЧ (тональной </a:t>
            </a:r>
            <a:r>
              <a:rPr lang="ru-RU" sz="1800" dirty="0" smtClean="0"/>
              <a:t>частоты) - не ограничена.</a:t>
            </a:r>
            <a:endParaRPr lang="ru-RU" sz="1800" dirty="0"/>
          </a:p>
          <a:p>
            <a:pPr marL="0" indent="0">
              <a:buNone/>
            </a:pPr>
            <a:r>
              <a:rPr lang="ru-RU" sz="1800" b="1" dirty="0" smtClean="0">
                <a:solidFill>
                  <a:srgbClr val="002060"/>
                </a:solidFill>
              </a:rPr>
              <a:t>Включение </a:t>
            </a:r>
            <a:r>
              <a:rPr lang="ru-RU" sz="1800" b="1" dirty="0">
                <a:solidFill>
                  <a:srgbClr val="002060"/>
                </a:solidFill>
              </a:rPr>
              <a:t>контролируемых </a:t>
            </a:r>
            <a:r>
              <a:rPr lang="ru-RU" sz="1800" b="1" dirty="0" smtClean="0">
                <a:solidFill>
                  <a:srgbClr val="002060"/>
                </a:solidFill>
              </a:rPr>
              <a:t>объектов:параллельное включение </a:t>
            </a:r>
            <a:r>
              <a:rPr lang="ru-RU" sz="1800" b="1" u="sng" dirty="0" smtClean="0">
                <a:solidFill>
                  <a:srgbClr val="002060"/>
                </a:solidFill>
              </a:rPr>
              <a:t>15 </a:t>
            </a:r>
            <a:r>
              <a:rPr lang="ru-RU" sz="1800" b="1" u="sng" dirty="0">
                <a:solidFill>
                  <a:srgbClr val="002060"/>
                </a:solidFill>
              </a:rPr>
              <a:t>станций, 32 </a:t>
            </a:r>
            <a:r>
              <a:rPr lang="ru-RU" sz="1800" b="1" u="sng" dirty="0" smtClean="0">
                <a:solidFill>
                  <a:srgbClr val="002060"/>
                </a:solidFill>
              </a:rPr>
              <a:t>объектов</a:t>
            </a:r>
            <a:r>
              <a:rPr lang="ru-RU" sz="1800" b="1" dirty="0" smtClean="0">
                <a:solidFill>
                  <a:srgbClr val="002060"/>
                </a:solidFill>
              </a:rPr>
              <a:t>.</a:t>
            </a:r>
            <a:endParaRPr lang="ru-RU" sz="1800" b="1" dirty="0">
              <a:solidFill>
                <a:srgbClr val="002060"/>
              </a:solidFill>
            </a:endParaRPr>
          </a:p>
          <a:p>
            <a:pPr marL="0" indent="0" algn="just">
              <a:buNone/>
            </a:pPr>
            <a:r>
              <a:rPr lang="ru-RU" sz="1800" dirty="0" smtClean="0"/>
              <a:t>Передача </a:t>
            </a:r>
            <a:r>
              <a:rPr lang="ru-RU" sz="1800" dirty="0"/>
              <a:t>информации об отказах АБ и </a:t>
            </a:r>
            <a:r>
              <a:rPr lang="ru-RU" sz="1800" dirty="0" smtClean="0"/>
              <a:t>АПС - с </a:t>
            </a:r>
            <a:r>
              <a:rPr lang="ru-RU" sz="1800" dirty="0"/>
              <a:t>15 станций двух </a:t>
            </a:r>
            <a:r>
              <a:rPr lang="ru-RU" sz="1800" dirty="0" smtClean="0"/>
              <a:t>групп по 10 объектов в группе.</a:t>
            </a:r>
            <a:endParaRPr lang="ru-RU" sz="1800" dirty="0"/>
          </a:p>
        </p:txBody>
      </p:sp>
      <p:sp>
        <p:nvSpPr>
          <p:cNvPr id="4" name="Заголовок 4"/>
          <p:cNvSpPr txBox="1">
            <a:spLocks/>
          </p:cNvSpPr>
          <p:nvPr/>
        </p:nvSpPr>
        <p:spPr>
          <a:xfrm>
            <a:off x="1902758" y="-79562"/>
            <a:ext cx="5338483" cy="4572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000" b="1" dirty="0" smtClean="0">
                <a:solidFill>
                  <a:srgbClr val="C00000"/>
                </a:solidFill>
                <a:latin typeface="+mn-lt"/>
              </a:rPr>
              <a:t>Система частотного диспетчерского контроля </a:t>
            </a:r>
            <a:endParaRPr lang="ru-RU" sz="2000" b="1" dirty="0">
              <a:solidFill>
                <a:srgbClr val="C00000"/>
              </a:solidFill>
              <a:latin typeface="+mn-lt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2472" y="293326"/>
            <a:ext cx="8559054" cy="2449874"/>
          </a:xfrm>
          <a:prstGeom prst="rect">
            <a:avLst/>
          </a:prstGeom>
          <a:solidFill>
            <a:schemeClr val="bg1"/>
          </a:solidFill>
        </p:spPr>
      </p:pic>
    </p:spTree>
    <p:extLst>
      <p:ext uri="{BB962C8B-B14F-4D97-AF65-F5344CB8AC3E}">
        <p14:creationId xmlns:p14="http://schemas.microsoft.com/office/powerpoint/2010/main" val="287459078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4098" y="5107145"/>
            <a:ext cx="9144000" cy="1519518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2000" b="1" dirty="0">
                <a:solidFill>
                  <a:srgbClr val="002060"/>
                </a:solidFill>
              </a:rPr>
              <a:t>В системе ЧДК используется частотное разделение передаваемых сообщений. </a:t>
            </a:r>
            <a:r>
              <a:rPr lang="ru-RU" sz="2000" dirty="0"/>
              <a:t>Для этого на каждой сигнальной установке перегона </a:t>
            </a:r>
            <a:r>
              <a:rPr lang="ru-RU" sz="2000" dirty="0" smtClean="0"/>
              <a:t>устанавливается генератор контроля </a:t>
            </a:r>
            <a:r>
              <a:rPr lang="ru-RU" sz="2000" b="1" dirty="0" smtClean="0">
                <a:solidFill>
                  <a:srgbClr val="C00000"/>
                </a:solidFill>
              </a:rPr>
              <a:t>(ГК)</a:t>
            </a:r>
            <a:r>
              <a:rPr lang="ru-RU" sz="2000" dirty="0" smtClean="0"/>
              <a:t>, </a:t>
            </a:r>
            <a:r>
              <a:rPr lang="ru-RU" sz="2000" dirty="0"/>
              <a:t>вырабатывающий одну из 16 фиксированных частот в диапазоне 300...1500 Гц, что обеспечивает включение на одном перегоне в одну цепь ДСН до 16 контролируемых объектов.</a:t>
            </a:r>
          </a:p>
        </p:txBody>
      </p:sp>
      <p:sp>
        <p:nvSpPr>
          <p:cNvPr id="4" name="Заголовок 4"/>
          <p:cNvSpPr>
            <a:spLocks noGrp="1"/>
          </p:cNvSpPr>
          <p:nvPr>
            <p:ph type="title"/>
          </p:nvPr>
        </p:nvSpPr>
        <p:spPr>
          <a:xfrm>
            <a:off x="1902758" y="0"/>
            <a:ext cx="5338483" cy="457200"/>
          </a:xfrm>
        </p:spPr>
        <p:txBody>
          <a:bodyPr>
            <a:noAutofit/>
          </a:bodyPr>
          <a:lstStyle/>
          <a:p>
            <a:r>
              <a:rPr lang="ru-RU" sz="2000" b="1" dirty="0">
                <a:solidFill>
                  <a:srgbClr val="C00000"/>
                </a:solidFill>
                <a:latin typeface="+mn-lt"/>
              </a:rPr>
              <a:t>Система частотного диспетчерского </a:t>
            </a:r>
            <a:r>
              <a:rPr lang="ru-RU" sz="2000" b="1" dirty="0" smtClean="0">
                <a:solidFill>
                  <a:srgbClr val="C00000"/>
                </a:solidFill>
                <a:latin typeface="+mn-lt"/>
              </a:rPr>
              <a:t>контроля </a:t>
            </a:r>
            <a:endParaRPr lang="ru-RU" sz="2000" b="1" dirty="0">
              <a:solidFill>
                <a:srgbClr val="C00000"/>
              </a:solidFill>
              <a:latin typeface="+mn-lt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772" y="457200"/>
            <a:ext cx="8840652" cy="4738498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1801505" y="1364776"/>
            <a:ext cx="300251" cy="968991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6550926" y="1351128"/>
            <a:ext cx="354842" cy="736979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3767218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4343401"/>
            <a:ext cx="9144000" cy="2514600"/>
          </a:xfrm>
        </p:spPr>
        <p:txBody>
          <a:bodyPr>
            <a:normAutofit lnSpcReduction="10000"/>
          </a:bodyPr>
          <a:lstStyle/>
          <a:p>
            <a:pPr marL="0" indent="0" algn="just">
              <a:buNone/>
            </a:pPr>
            <a:r>
              <a:rPr lang="ru-RU" sz="2000" b="1" dirty="0"/>
              <a:t>Генераторы </a:t>
            </a:r>
            <a:r>
              <a:rPr lang="ru-RU" sz="2000" b="1" dirty="0">
                <a:solidFill>
                  <a:srgbClr val="002060"/>
                </a:solidFill>
              </a:rPr>
              <a:t>ГК</a:t>
            </a:r>
            <a:r>
              <a:rPr lang="ru-RU" sz="2000" b="1" dirty="0"/>
              <a:t> перегонных сигнальных установок включаются параллельно в двухпроводную цепь </a:t>
            </a:r>
            <a:r>
              <a:rPr lang="ru-RU" sz="2000" b="1" dirty="0">
                <a:solidFill>
                  <a:srgbClr val="002060"/>
                </a:solidFill>
              </a:rPr>
              <a:t>ДСН</a:t>
            </a:r>
            <a:r>
              <a:rPr lang="ru-RU" sz="2000" b="1" dirty="0"/>
              <a:t> </a:t>
            </a:r>
            <a:r>
              <a:rPr lang="ru-RU" sz="2000" dirty="0"/>
              <a:t>(</a:t>
            </a:r>
            <a:r>
              <a:rPr lang="ru-RU" sz="2000" i="1" dirty="0"/>
              <a:t>двойного снижения напряжения</a:t>
            </a:r>
            <a:r>
              <a:rPr lang="ru-RU" sz="2000" dirty="0"/>
              <a:t>). Действие генераторов связано с состоянием контролируемых объектов. В зависимости от состояния блок-участка генераторы ГК по цепи ДСН посылают на прилегающие к перегону станции соответствующие каждой сигнальной установке сигналы (частоты). На станции от каждого принятого сигнала через усилитель </a:t>
            </a:r>
            <a:r>
              <a:rPr lang="ru-RU" sz="2000" b="1" dirty="0">
                <a:solidFill>
                  <a:srgbClr val="002060"/>
                </a:solidFill>
              </a:rPr>
              <a:t>У </a:t>
            </a:r>
            <a:r>
              <a:rPr lang="ru-RU" sz="2000" dirty="0"/>
              <a:t>и фильтр </a:t>
            </a:r>
            <a:r>
              <a:rPr lang="ru-RU" sz="2000" b="1" dirty="0">
                <a:solidFill>
                  <a:srgbClr val="002060"/>
                </a:solidFill>
              </a:rPr>
              <a:t>Ф</a:t>
            </a:r>
            <a:r>
              <a:rPr lang="ru-RU" sz="2000" dirty="0"/>
              <a:t> включается контрольная лампочка </a:t>
            </a:r>
            <a:r>
              <a:rPr lang="ru-RU" sz="2000" b="1" dirty="0">
                <a:solidFill>
                  <a:srgbClr val="002060"/>
                </a:solidFill>
              </a:rPr>
              <a:t>на табло ДСП</a:t>
            </a:r>
            <a:r>
              <a:rPr lang="ru-RU" sz="2000" dirty="0"/>
              <a:t>. Контрольные лампочки устанавливаются в верхней части аппарата управления по числу контролируемых сигнальных установок перегона, примыкающего к данной станции.</a:t>
            </a:r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902758" y="0"/>
            <a:ext cx="5338483" cy="457200"/>
          </a:xfrm>
        </p:spPr>
        <p:txBody>
          <a:bodyPr>
            <a:noAutofit/>
          </a:bodyPr>
          <a:lstStyle/>
          <a:p>
            <a:r>
              <a:rPr lang="ru-RU" sz="2000" b="1" dirty="0">
                <a:solidFill>
                  <a:srgbClr val="C00000"/>
                </a:solidFill>
                <a:latin typeface="+mn-lt"/>
              </a:rPr>
              <a:t>Система частотного диспетчерского </a:t>
            </a:r>
            <a:r>
              <a:rPr lang="ru-RU" sz="2000" b="1" dirty="0" smtClean="0">
                <a:solidFill>
                  <a:srgbClr val="C00000"/>
                </a:solidFill>
                <a:latin typeface="+mn-lt"/>
              </a:rPr>
              <a:t>контроля </a:t>
            </a:r>
            <a:endParaRPr lang="ru-RU" sz="2000" b="1" dirty="0">
              <a:solidFill>
                <a:srgbClr val="C00000"/>
              </a:solidFill>
              <a:latin typeface="+mn-lt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3035" y="396836"/>
            <a:ext cx="7364889" cy="3946565"/>
          </a:xfrm>
          <a:prstGeom prst="rect">
            <a:avLst/>
          </a:prstGeom>
        </p:spPr>
      </p:pic>
      <p:cxnSp>
        <p:nvCxnSpPr>
          <p:cNvPr id="10" name="Прямая соединительная линия 9"/>
          <p:cNvCxnSpPr/>
          <p:nvPr/>
        </p:nvCxnSpPr>
        <p:spPr>
          <a:xfrm flipV="1">
            <a:off x="1531077" y="1638300"/>
            <a:ext cx="426831" cy="1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>
            <a:off x="3448050" y="1647825"/>
            <a:ext cx="428625" cy="0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 flipV="1">
            <a:off x="4657725" y="1638300"/>
            <a:ext cx="419100" cy="1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>
            <a:off x="6991350" y="1647825"/>
            <a:ext cx="409575" cy="0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 стрелкой 21"/>
          <p:cNvCxnSpPr/>
          <p:nvPr/>
        </p:nvCxnSpPr>
        <p:spPr>
          <a:xfrm>
            <a:off x="1375953" y="2068287"/>
            <a:ext cx="0" cy="862148"/>
          </a:xfrm>
          <a:prstGeom prst="straightConnector1">
            <a:avLst/>
          </a:prstGeom>
          <a:ln w="28575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 стрелкой 23"/>
          <p:cNvCxnSpPr/>
          <p:nvPr/>
        </p:nvCxnSpPr>
        <p:spPr>
          <a:xfrm>
            <a:off x="4095749" y="2068287"/>
            <a:ext cx="0" cy="862148"/>
          </a:xfrm>
          <a:prstGeom prst="straightConnector1">
            <a:avLst/>
          </a:prstGeom>
          <a:ln w="28575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 стрелкой 24"/>
          <p:cNvCxnSpPr/>
          <p:nvPr/>
        </p:nvCxnSpPr>
        <p:spPr>
          <a:xfrm flipH="1">
            <a:off x="3448050" y="2068287"/>
            <a:ext cx="8708" cy="744583"/>
          </a:xfrm>
          <a:prstGeom prst="straightConnector1">
            <a:avLst/>
          </a:prstGeom>
          <a:ln w="28575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 стрелкой 25"/>
          <p:cNvCxnSpPr/>
          <p:nvPr/>
        </p:nvCxnSpPr>
        <p:spPr>
          <a:xfrm>
            <a:off x="2005421" y="2068287"/>
            <a:ext cx="4354" cy="744583"/>
          </a:xfrm>
          <a:prstGeom prst="straightConnector1">
            <a:avLst/>
          </a:prstGeom>
          <a:ln w="28575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 стрелкой 26"/>
          <p:cNvCxnSpPr/>
          <p:nvPr/>
        </p:nvCxnSpPr>
        <p:spPr>
          <a:xfrm>
            <a:off x="5399314" y="2142310"/>
            <a:ext cx="0" cy="670560"/>
          </a:xfrm>
          <a:prstGeom prst="straightConnector1">
            <a:avLst/>
          </a:prstGeom>
          <a:ln w="28575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 стрелкой 27"/>
          <p:cNvCxnSpPr/>
          <p:nvPr/>
        </p:nvCxnSpPr>
        <p:spPr>
          <a:xfrm>
            <a:off x="5869577" y="2142310"/>
            <a:ext cx="4355" cy="788125"/>
          </a:xfrm>
          <a:prstGeom prst="straightConnector1">
            <a:avLst/>
          </a:prstGeom>
          <a:ln w="28575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Прямая соединительная линия 47"/>
          <p:cNvCxnSpPr/>
          <p:nvPr/>
        </p:nvCxnSpPr>
        <p:spPr>
          <a:xfrm flipH="1">
            <a:off x="5169310" y="2798122"/>
            <a:ext cx="230004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Прямая со стрелкой 49"/>
          <p:cNvCxnSpPr/>
          <p:nvPr/>
        </p:nvCxnSpPr>
        <p:spPr>
          <a:xfrm flipV="1">
            <a:off x="5169310" y="2654710"/>
            <a:ext cx="0" cy="143412"/>
          </a:xfrm>
          <a:prstGeom prst="straightConnector1">
            <a:avLst/>
          </a:prstGeom>
          <a:ln w="28575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Прямая соединительная линия 51"/>
          <p:cNvCxnSpPr/>
          <p:nvPr/>
        </p:nvCxnSpPr>
        <p:spPr>
          <a:xfrm flipH="1" flipV="1">
            <a:off x="4889090" y="2930435"/>
            <a:ext cx="980487" cy="2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Прямая со стрелкой 55"/>
          <p:cNvCxnSpPr/>
          <p:nvPr/>
        </p:nvCxnSpPr>
        <p:spPr>
          <a:xfrm flipV="1">
            <a:off x="4889090" y="2654710"/>
            <a:ext cx="0" cy="275725"/>
          </a:xfrm>
          <a:prstGeom prst="straightConnector1">
            <a:avLst/>
          </a:prstGeom>
          <a:ln w="28575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Прямая соединительная линия 56"/>
          <p:cNvCxnSpPr/>
          <p:nvPr/>
        </p:nvCxnSpPr>
        <p:spPr>
          <a:xfrm flipH="1" flipV="1">
            <a:off x="2966515" y="2930433"/>
            <a:ext cx="1124879" cy="2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Прямая со стрелкой 58"/>
          <p:cNvCxnSpPr/>
          <p:nvPr/>
        </p:nvCxnSpPr>
        <p:spPr>
          <a:xfrm flipV="1">
            <a:off x="2986179" y="2654710"/>
            <a:ext cx="0" cy="275725"/>
          </a:xfrm>
          <a:prstGeom prst="straightConnector1">
            <a:avLst/>
          </a:prstGeom>
          <a:ln w="28575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Прямая со стрелкой 59"/>
          <p:cNvCxnSpPr/>
          <p:nvPr/>
        </p:nvCxnSpPr>
        <p:spPr>
          <a:xfrm flipV="1">
            <a:off x="2482645" y="2654710"/>
            <a:ext cx="0" cy="275725"/>
          </a:xfrm>
          <a:prstGeom prst="straightConnector1">
            <a:avLst/>
          </a:prstGeom>
          <a:ln w="28575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Прямая соединительная линия 60"/>
          <p:cNvCxnSpPr/>
          <p:nvPr/>
        </p:nvCxnSpPr>
        <p:spPr>
          <a:xfrm flipH="1">
            <a:off x="1361253" y="2930433"/>
            <a:ext cx="1141057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Прямая со стрелкой 62"/>
          <p:cNvCxnSpPr/>
          <p:nvPr/>
        </p:nvCxnSpPr>
        <p:spPr>
          <a:xfrm flipV="1">
            <a:off x="3256936" y="2654710"/>
            <a:ext cx="0" cy="143412"/>
          </a:xfrm>
          <a:prstGeom prst="straightConnector1">
            <a:avLst/>
          </a:prstGeom>
          <a:ln w="28575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Прямая со стрелкой 63"/>
          <p:cNvCxnSpPr/>
          <p:nvPr/>
        </p:nvCxnSpPr>
        <p:spPr>
          <a:xfrm flipV="1">
            <a:off x="2217174" y="2654710"/>
            <a:ext cx="0" cy="143412"/>
          </a:xfrm>
          <a:prstGeom prst="straightConnector1">
            <a:avLst/>
          </a:prstGeom>
          <a:ln w="28575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Прямая соединительная линия 64"/>
          <p:cNvCxnSpPr/>
          <p:nvPr/>
        </p:nvCxnSpPr>
        <p:spPr>
          <a:xfrm flipH="1">
            <a:off x="3240168" y="2792572"/>
            <a:ext cx="230004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Прямая соединительная линия 65"/>
          <p:cNvCxnSpPr/>
          <p:nvPr/>
        </p:nvCxnSpPr>
        <p:spPr>
          <a:xfrm flipH="1">
            <a:off x="2001918" y="2812870"/>
            <a:ext cx="230004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8809667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4867835"/>
            <a:ext cx="9144000" cy="1990165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2000" dirty="0"/>
              <a:t> </a:t>
            </a:r>
            <a:r>
              <a:rPr lang="ru-RU" sz="2000" dirty="0" smtClean="0"/>
              <a:t>   С </a:t>
            </a:r>
            <a:r>
              <a:rPr lang="ru-RU" sz="2000" dirty="0"/>
              <a:t>помощью генератора </a:t>
            </a:r>
            <a:r>
              <a:rPr lang="ru-RU" sz="2000" b="1" dirty="0">
                <a:solidFill>
                  <a:srgbClr val="002060"/>
                </a:solidFill>
              </a:rPr>
              <a:t>ГК</a:t>
            </a:r>
            <a:r>
              <a:rPr lang="ru-RU" sz="2000" dirty="0"/>
              <a:t> с каждой сигнальной установки передается следующая информация: перегорание лампы красного огня, свободность или занятость блок-участка, отсутствие основного или резервного питания переменным током, неисправность дешифратора (в кодовой АБ).</a:t>
            </a:r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902758" y="0"/>
            <a:ext cx="5338483" cy="457200"/>
          </a:xfrm>
        </p:spPr>
        <p:txBody>
          <a:bodyPr>
            <a:noAutofit/>
          </a:bodyPr>
          <a:lstStyle/>
          <a:p>
            <a:r>
              <a:rPr lang="ru-RU" sz="2000" b="1" dirty="0">
                <a:solidFill>
                  <a:srgbClr val="C00000"/>
                </a:solidFill>
                <a:latin typeface="+mn-lt"/>
              </a:rPr>
              <a:t>Система частотного диспетчерского </a:t>
            </a:r>
            <a:r>
              <a:rPr lang="ru-RU" sz="2000" b="1" dirty="0" smtClean="0">
                <a:solidFill>
                  <a:srgbClr val="C00000"/>
                </a:solidFill>
                <a:latin typeface="+mn-lt"/>
              </a:rPr>
              <a:t>контроля </a:t>
            </a:r>
            <a:endParaRPr lang="ru-RU" sz="2000" b="1" dirty="0">
              <a:solidFill>
                <a:srgbClr val="C00000"/>
              </a:solidFill>
              <a:latin typeface="+mn-lt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0464" y="354842"/>
            <a:ext cx="8136919" cy="43648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05323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4531502"/>
            <a:ext cx="9144000" cy="2326499"/>
          </a:xfrm>
        </p:spPr>
        <p:txBody>
          <a:bodyPr>
            <a:normAutofit lnSpcReduction="10000"/>
          </a:bodyPr>
          <a:lstStyle/>
          <a:p>
            <a:pPr marL="0" indent="0" algn="just">
              <a:buNone/>
            </a:pPr>
            <a:r>
              <a:rPr lang="ru-RU" sz="2000" b="1" dirty="0">
                <a:solidFill>
                  <a:srgbClr val="C00000"/>
                </a:solidFill>
              </a:rPr>
              <a:t>При свободном блок-участке и отсутствии неисправностей </a:t>
            </a:r>
            <a:r>
              <a:rPr lang="ru-RU" sz="2000" dirty="0"/>
              <a:t>на сигнальной установке создается цепь непрерывного питания генератора ГК. В линию ДСН подается непрерывный сигнал на частоте данного генератора. </a:t>
            </a:r>
            <a:r>
              <a:rPr lang="ru-RU" sz="2000" b="1" dirty="0">
                <a:solidFill>
                  <a:srgbClr val="002060"/>
                </a:solidFill>
              </a:rPr>
              <a:t>Прием этого сигнала на станции контролируется выключенным состоянием контрольной лампочки на табло ДСП; </a:t>
            </a:r>
            <a:endParaRPr lang="ru-RU" sz="2000" b="1" dirty="0" smtClean="0">
              <a:solidFill>
                <a:srgbClr val="002060"/>
              </a:solidFill>
            </a:endParaRPr>
          </a:p>
          <a:p>
            <a:pPr marL="0" indent="0" algn="just">
              <a:buNone/>
            </a:pPr>
            <a:r>
              <a:rPr lang="ru-RU" sz="2000" b="1" dirty="0" smtClean="0">
                <a:solidFill>
                  <a:srgbClr val="C00000"/>
                </a:solidFill>
              </a:rPr>
              <a:t>При </a:t>
            </a:r>
            <a:r>
              <a:rPr lang="ru-RU" sz="2000" b="1" dirty="0">
                <a:solidFill>
                  <a:srgbClr val="C00000"/>
                </a:solidFill>
              </a:rPr>
              <a:t>занятом блок-участке и отсутствии неисправностей</a:t>
            </a:r>
            <a:r>
              <a:rPr lang="ru-RU" sz="2000" dirty="0"/>
              <a:t> питание генератора отключается. Частотный сигнал в линию ДСН не посылается, и </a:t>
            </a:r>
            <a:r>
              <a:rPr lang="ru-RU" sz="2000" b="1" dirty="0">
                <a:solidFill>
                  <a:srgbClr val="002060"/>
                </a:solidFill>
              </a:rPr>
              <a:t>на табло ДСП контрольная лампочка светится непрерывным светом.</a:t>
            </a:r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902758" y="0"/>
            <a:ext cx="5338483" cy="457200"/>
          </a:xfrm>
        </p:spPr>
        <p:txBody>
          <a:bodyPr>
            <a:noAutofit/>
          </a:bodyPr>
          <a:lstStyle/>
          <a:p>
            <a:r>
              <a:rPr lang="ru-RU" sz="2000" b="1" dirty="0">
                <a:solidFill>
                  <a:srgbClr val="C00000"/>
                </a:solidFill>
                <a:latin typeface="+mn-lt"/>
              </a:rPr>
              <a:t>Система частотного диспетчерского </a:t>
            </a:r>
            <a:r>
              <a:rPr lang="ru-RU" sz="2000" b="1" dirty="0" smtClean="0">
                <a:solidFill>
                  <a:srgbClr val="C00000"/>
                </a:solidFill>
                <a:latin typeface="+mn-lt"/>
              </a:rPr>
              <a:t>контроля </a:t>
            </a:r>
            <a:endParaRPr lang="ru-RU" sz="2000" b="1" dirty="0">
              <a:solidFill>
                <a:srgbClr val="C00000"/>
              </a:solidFill>
              <a:latin typeface="+mn-lt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2"/>
          <a:srcRect t="2977" r="794" b="2512"/>
          <a:stretch/>
        </p:blipFill>
        <p:spPr>
          <a:xfrm>
            <a:off x="353703" y="457200"/>
            <a:ext cx="8667467" cy="4051005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177421" y="2265528"/>
            <a:ext cx="409433" cy="313899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900752" y="3725839"/>
            <a:ext cx="3480179" cy="668740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5732061" y="3862316"/>
            <a:ext cx="3166280" cy="532263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0858222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5298141"/>
            <a:ext cx="9144000" cy="1559859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2000" dirty="0"/>
              <a:t> </a:t>
            </a:r>
            <a:r>
              <a:rPr lang="ru-RU" sz="2000" b="1" dirty="0">
                <a:solidFill>
                  <a:srgbClr val="C00000"/>
                </a:solidFill>
              </a:rPr>
              <a:t>При перегорании лампы красного </a:t>
            </a:r>
            <a:r>
              <a:rPr lang="ru-RU" sz="2000" b="1" dirty="0" smtClean="0">
                <a:solidFill>
                  <a:srgbClr val="C00000"/>
                </a:solidFill>
              </a:rPr>
              <a:t>огня светофора </a:t>
            </a:r>
            <a:r>
              <a:rPr lang="ru-RU" sz="2000" dirty="0"/>
              <a:t>обесточивается огневое </a:t>
            </a:r>
            <a:r>
              <a:rPr lang="ru-RU" sz="2000" dirty="0" smtClean="0"/>
              <a:t>реле О, </a:t>
            </a:r>
            <a:r>
              <a:rPr lang="ru-RU" sz="2000" dirty="0"/>
              <a:t>которое тыловыми контактами замыкает цепь питания генератора ГК </a:t>
            </a:r>
            <a:r>
              <a:rPr lang="ru-RU" sz="2000" b="1" i="1" dirty="0"/>
              <a:t>частотным кодом</a:t>
            </a:r>
            <a:r>
              <a:rPr lang="ru-RU" sz="2000" dirty="0"/>
              <a:t>, состоящим из </a:t>
            </a:r>
            <a:r>
              <a:rPr lang="ru-RU" sz="2000" b="1" dirty="0">
                <a:solidFill>
                  <a:srgbClr val="002060"/>
                </a:solidFill>
              </a:rPr>
              <a:t>импульсов длительностью 0,3 с и интервалов длительностью 1 с. </a:t>
            </a:r>
            <a:r>
              <a:rPr lang="ru-RU" sz="2000" dirty="0"/>
              <a:t>При приеме этого кода на станции контрольная лампочка данной сигнальной установки на табло ДСП будет мигать.</a:t>
            </a:r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902758" y="0"/>
            <a:ext cx="5338483" cy="457200"/>
          </a:xfrm>
        </p:spPr>
        <p:txBody>
          <a:bodyPr>
            <a:noAutofit/>
          </a:bodyPr>
          <a:lstStyle/>
          <a:p>
            <a:r>
              <a:rPr lang="ru-RU" sz="2000" b="1" dirty="0">
                <a:solidFill>
                  <a:srgbClr val="C00000"/>
                </a:solidFill>
                <a:latin typeface="+mn-lt"/>
              </a:rPr>
              <a:t>Система частотного диспетчерского </a:t>
            </a:r>
            <a:r>
              <a:rPr lang="ru-RU" sz="2000" b="1" dirty="0" smtClean="0">
                <a:solidFill>
                  <a:srgbClr val="C00000"/>
                </a:solidFill>
                <a:latin typeface="+mn-lt"/>
              </a:rPr>
              <a:t>контроля </a:t>
            </a:r>
            <a:endParaRPr lang="ru-RU" sz="2000" b="1" dirty="0">
              <a:solidFill>
                <a:srgbClr val="C00000"/>
              </a:solidFill>
              <a:latin typeface="+mn-lt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67049" y="457200"/>
            <a:ext cx="6409899" cy="48074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388301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4437529"/>
            <a:ext cx="9144000" cy="2420471"/>
          </a:xfrm>
        </p:spPr>
        <p:txBody>
          <a:bodyPr>
            <a:normAutofit lnSpcReduction="10000"/>
          </a:bodyPr>
          <a:lstStyle/>
          <a:p>
            <a:pPr marL="0" indent="0" algn="just">
              <a:buNone/>
            </a:pPr>
            <a:r>
              <a:rPr lang="ru-RU" sz="2000" b="1" dirty="0" smtClean="0">
                <a:solidFill>
                  <a:srgbClr val="002060"/>
                </a:solidFill>
              </a:rPr>
              <a:t>       </a:t>
            </a:r>
            <a:r>
              <a:rPr lang="ru-RU" sz="2000" b="1" dirty="0" smtClean="0">
                <a:solidFill>
                  <a:srgbClr val="C00000"/>
                </a:solidFill>
              </a:rPr>
              <a:t>Прекращение </a:t>
            </a:r>
            <a:r>
              <a:rPr lang="ru-RU" sz="2000" b="1" dirty="0">
                <a:solidFill>
                  <a:srgbClr val="C00000"/>
                </a:solidFill>
              </a:rPr>
              <a:t>подачи основного питания </a:t>
            </a:r>
            <a:r>
              <a:rPr lang="ru-RU" sz="2000" dirty="0"/>
              <a:t>на сигнальную установку контролируется выключением реле А, которое, замыкая тыловой контакт, образует цепь питания генератора ГК </a:t>
            </a:r>
            <a:r>
              <a:rPr lang="ru-RU" sz="2000" b="1" i="1" dirty="0"/>
              <a:t>частотным кодом</a:t>
            </a:r>
            <a:r>
              <a:rPr lang="ru-RU" sz="2000" dirty="0"/>
              <a:t>, состоящим из </a:t>
            </a:r>
            <a:r>
              <a:rPr lang="ru-RU" sz="2000" b="1" dirty="0">
                <a:solidFill>
                  <a:srgbClr val="002060"/>
                </a:solidFill>
              </a:rPr>
              <a:t>импульсов и интервалов длительностью 1 с. </a:t>
            </a:r>
            <a:r>
              <a:rPr lang="ru-RU" sz="2000" b="1" dirty="0">
                <a:solidFill>
                  <a:srgbClr val="C00000"/>
                </a:solidFill>
              </a:rPr>
              <a:t>Отсутствие подачи резервного</a:t>
            </a:r>
            <a:r>
              <a:rPr lang="ru-RU" sz="2000" b="1" dirty="0">
                <a:solidFill>
                  <a:srgbClr val="002060"/>
                </a:solidFill>
              </a:rPr>
              <a:t> питания </a:t>
            </a:r>
            <a:r>
              <a:rPr lang="ru-RU" sz="2000" dirty="0"/>
              <a:t>контролируется выключением реле А1, через тыловые контакты которого образуется цепь питания генератора </a:t>
            </a:r>
            <a:r>
              <a:rPr lang="ru-RU" sz="2000" b="1" i="1" dirty="0"/>
              <a:t>частотным кодом</a:t>
            </a:r>
            <a:r>
              <a:rPr lang="ru-RU" sz="2000" dirty="0"/>
              <a:t>, состоящим из </a:t>
            </a:r>
            <a:r>
              <a:rPr lang="ru-RU" sz="2000" b="1" dirty="0">
                <a:solidFill>
                  <a:srgbClr val="002060"/>
                </a:solidFill>
              </a:rPr>
              <a:t>импульсов длительностью 1 с и интервалов длительностью 0,3 с. </a:t>
            </a:r>
            <a:r>
              <a:rPr lang="ru-RU" sz="2000" dirty="0"/>
              <a:t>По режиму мигания контрольной лампочки на табло ДСП определяется характер повреждения на сигнальной установке перегона.</a:t>
            </a:r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902758" y="0"/>
            <a:ext cx="5338483" cy="457200"/>
          </a:xfrm>
        </p:spPr>
        <p:txBody>
          <a:bodyPr>
            <a:noAutofit/>
          </a:bodyPr>
          <a:lstStyle/>
          <a:p>
            <a:r>
              <a:rPr lang="ru-RU" sz="2000" b="1" dirty="0">
                <a:solidFill>
                  <a:srgbClr val="C00000"/>
                </a:solidFill>
                <a:latin typeface="+mn-lt"/>
              </a:rPr>
              <a:t>Система частотного диспетчерского </a:t>
            </a:r>
            <a:r>
              <a:rPr lang="ru-RU" sz="2000" b="1" dirty="0" smtClean="0">
                <a:solidFill>
                  <a:srgbClr val="C00000"/>
                </a:solidFill>
                <a:latin typeface="+mn-lt"/>
              </a:rPr>
              <a:t>контроля </a:t>
            </a:r>
            <a:endParaRPr lang="ru-RU" sz="2000" b="1" dirty="0">
              <a:solidFill>
                <a:srgbClr val="C00000"/>
              </a:solidFill>
              <a:latin typeface="+mn-lt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0387" y="457200"/>
            <a:ext cx="7354915" cy="39476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478940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5846295"/>
            <a:ext cx="9144000" cy="1011705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2000" b="1" dirty="0" smtClean="0">
                <a:solidFill>
                  <a:srgbClr val="C00000"/>
                </a:solidFill>
              </a:rPr>
              <a:t>    С </a:t>
            </a:r>
            <a:r>
              <a:rPr lang="ru-RU" sz="2000" b="1" dirty="0">
                <a:solidFill>
                  <a:srgbClr val="C00000"/>
                </a:solidFill>
              </a:rPr>
              <a:t>переездной установки </a:t>
            </a:r>
            <a:r>
              <a:rPr lang="ru-RU" sz="2000" dirty="0"/>
              <a:t>передается информация о перегорании ламп переездного светофора, неисправности цепи ДСН, работе комплекта мигающих устройств, занятости участка приближения. </a:t>
            </a:r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902758" y="0"/>
            <a:ext cx="5338483" cy="457200"/>
          </a:xfrm>
        </p:spPr>
        <p:txBody>
          <a:bodyPr>
            <a:noAutofit/>
          </a:bodyPr>
          <a:lstStyle/>
          <a:p>
            <a:r>
              <a:rPr lang="ru-RU" sz="2000" b="1" dirty="0">
                <a:solidFill>
                  <a:srgbClr val="C00000"/>
                </a:solidFill>
                <a:latin typeface="+mn-lt"/>
              </a:rPr>
              <a:t>Система частотного диспетчерского </a:t>
            </a:r>
            <a:r>
              <a:rPr lang="ru-RU" sz="2000" b="1" dirty="0" smtClean="0">
                <a:solidFill>
                  <a:srgbClr val="C00000"/>
                </a:solidFill>
                <a:latin typeface="+mn-lt"/>
              </a:rPr>
              <a:t>контроля </a:t>
            </a:r>
            <a:endParaRPr lang="ru-RU" sz="2000" b="1" dirty="0">
              <a:solidFill>
                <a:srgbClr val="C00000"/>
              </a:solidFill>
              <a:latin typeface="+mn-lt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2344" y="375314"/>
            <a:ext cx="7626563" cy="5511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310445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-1" y="4777319"/>
            <a:ext cx="9144000" cy="1732663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2000" b="1" dirty="0" smtClean="0">
                <a:solidFill>
                  <a:srgbClr val="002060"/>
                </a:solidFill>
              </a:rPr>
              <a:t>         Информация </a:t>
            </a:r>
            <a:r>
              <a:rPr lang="ru-RU" sz="2000" b="1" dirty="0">
                <a:solidFill>
                  <a:srgbClr val="002060"/>
                </a:solidFill>
              </a:rPr>
              <a:t>о положении поездов на перегонах</a:t>
            </a:r>
            <a:r>
              <a:rPr lang="ru-RU" sz="2000" dirty="0"/>
              <a:t>, полученная на промежуточных станциях, сведения о занятости приемо-отправочных путей и о состоянии входных и выходных светофоров передается на диспетчерский пост по линии </a:t>
            </a:r>
            <a:r>
              <a:rPr lang="ru-RU" sz="2000" b="1" dirty="0">
                <a:solidFill>
                  <a:srgbClr val="002060"/>
                </a:solidFill>
              </a:rPr>
              <a:t>ДК </a:t>
            </a:r>
            <a:r>
              <a:rPr lang="ru-RU" sz="2000" dirty="0"/>
              <a:t>с помощью генератора </a:t>
            </a:r>
            <a:r>
              <a:rPr lang="ru-RU" sz="2000" b="1" dirty="0" smtClean="0">
                <a:solidFill>
                  <a:srgbClr val="002060"/>
                </a:solidFill>
              </a:rPr>
              <a:t>ГЛ</a:t>
            </a:r>
            <a:r>
              <a:rPr lang="ru-RU" sz="2000" dirty="0" smtClean="0"/>
              <a:t>. Эта </a:t>
            </a:r>
            <a:r>
              <a:rPr lang="ru-RU" sz="2000" dirty="0"/>
              <a:t>двухпроводная линия может быть воздушной или кабельной. </a:t>
            </a:r>
          </a:p>
        </p:txBody>
      </p:sp>
      <p:sp>
        <p:nvSpPr>
          <p:cNvPr id="6" name="Заголовок 4"/>
          <p:cNvSpPr>
            <a:spLocks noGrp="1"/>
          </p:cNvSpPr>
          <p:nvPr>
            <p:ph type="title"/>
          </p:nvPr>
        </p:nvSpPr>
        <p:spPr>
          <a:xfrm>
            <a:off x="1902758" y="0"/>
            <a:ext cx="5338483" cy="457200"/>
          </a:xfrm>
        </p:spPr>
        <p:txBody>
          <a:bodyPr>
            <a:noAutofit/>
          </a:bodyPr>
          <a:lstStyle/>
          <a:p>
            <a:r>
              <a:rPr lang="ru-RU" sz="2000" b="1" dirty="0">
                <a:solidFill>
                  <a:srgbClr val="C00000"/>
                </a:solidFill>
                <a:latin typeface="+mn-lt"/>
              </a:rPr>
              <a:t>Система частотного диспетчерского </a:t>
            </a:r>
            <a:r>
              <a:rPr lang="ru-RU" sz="2000" b="1" dirty="0" smtClean="0">
                <a:solidFill>
                  <a:srgbClr val="C00000"/>
                </a:solidFill>
                <a:latin typeface="+mn-lt"/>
              </a:rPr>
              <a:t>контроля </a:t>
            </a:r>
            <a:endParaRPr lang="ru-RU" sz="2000" b="1" dirty="0">
              <a:solidFill>
                <a:srgbClr val="C00000"/>
              </a:solidFill>
              <a:latin typeface="+mn-lt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7768" y="457200"/>
            <a:ext cx="8050123" cy="4086279"/>
          </a:xfrm>
          <a:prstGeom prst="rect">
            <a:avLst/>
          </a:prstGeom>
        </p:spPr>
      </p:pic>
      <p:cxnSp>
        <p:nvCxnSpPr>
          <p:cNvPr id="9" name="Прямая со стрелкой 8"/>
          <p:cNvCxnSpPr/>
          <p:nvPr/>
        </p:nvCxnSpPr>
        <p:spPr>
          <a:xfrm flipV="1">
            <a:off x="1296537" y="4244454"/>
            <a:ext cx="6114197" cy="13647"/>
          </a:xfrm>
          <a:prstGeom prst="straightConnector1">
            <a:avLst/>
          </a:prstGeom>
          <a:ln w="381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Прямоугольник 1"/>
          <p:cNvSpPr/>
          <p:nvPr/>
        </p:nvSpPr>
        <p:spPr>
          <a:xfrm>
            <a:off x="1020726" y="3827721"/>
            <a:ext cx="404037" cy="244549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3735572" y="3827721"/>
            <a:ext cx="404037" cy="244549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5766391" y="3824093"/>
            <a:ext cx="404037" cy="244549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6623287" y="2388358"/>
            <a:ext cx="1795079" cy="1965278"/>
          </a:xfrm>
          <a:prstGeom prst="rect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0084469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3991974"/>
            <a:ext cx="9144000" cy="2971800"/>
          </a:xfrm>
        </p:spPr>
        <p:txBody>
          <a:bodyPr>
            <a:normAutofit lnSpcReduction="10000"/>
          </a:bodyPr>
          <a:lstStyle/>
          <a:p>
            <a:pPr marL="0" indent="0" algn="just">
              <a:buNone/>
            </a:pPr>
            <a:r>
              <a:rPr lang="ru-RU" sz="2000" dirty="0" smtClean="0"/>
              <a:t>  Генераторами </a:t>
            </a:r>
            <a:r>
              <a:rPr lang="ru-RU" sz="2000" b="1" dirty="0">
                <a:solidFill>
                  <a:srgbClr val="002060"/>
                </a:solidFill>
              </a:rPr>
              <a:t>ГЛ</a:t>
            </a:r>
            <a:r>
              <a:rPr lang="ru-RU" sz="2000" dirty="0"/>
              <a:t> управляют распределители </a:t>
            </a:r>
            <a:r>
              <a:rPr lang="ru-RU" sz="2000" b="1" dirty="0">
                <a:solidFill>
                  <a:srgbClr val="002060"/>
                </a:solidFill>
              </a:rPr>
              <a:t>Р</a:t>
            </a:r>
            <a:r>
              <a:rPr lang="ru-RU" sz="2000" dirty="0"/>
              <a:t>, установленные на каждой промежуточной станции и диспетчерском посту. Распределители </a:t>
            </a:r>
            <a:r>
              <a:rPr lang="ru-RU" sz="2000" b="1" dirty="0">
                <a:solidFill>
                  <a:srgbClr val="002060"/>
                </a:solidFill>
              </a:rPr>
              <a:t>Р</a:t>
            </a:r>
            <a:r>
              <a:rPr lang="ru-RU" sz="2000" dirty="0"/>
              <a:t> на станциях связаны с контролируемыми объектами. Передача информации с промежуточных станций на пост ДНЦ производится циклично. Поэтому все распределители </a:t>
            </a:r>
            <a:r>
              <a:rPr lang="ru-RU" sz="2000" b="1" dirty="0">
                <a:solidFill>
                  <a:srgbClr val="002060"/>
                </a:solidFill>
              </a:rPr>
              <a:t>Р</a:t>
            </a:r>
            <a:r>
              <a:rPr lang="ru-RU" sz="2000" dirty="0"/>
              <a:t> работают синхронно от импульсов </a:t>
            </a:r>
            <a:r>
              <a:rPr lang="ru-RU" sz="2000" b="1" dirty="0">
                <a:solidFill>
                  <a:srgbClr val="002060"/>
                </a:solidFill>
              </a:rPr>
              <a:t>тактового генератора </a:t>
            </a:r>
            <a:r>
              <a:rPr lang="ru-RU" sz="2000" b="1" dirty="0">
                <a:solidFill>
                  <a:srgbClr val="C00000"/>
                </a:solidFill>
              </a:rPr>
              <a:t>ГТ</a:t>
            </a:r>
            <a:r>
              <a:rPr lang="ru-RU" sz="2000" dirty="0"/>
              <a:t>, установленного на конечной станции участка. Тактовые импульсы на всех промежуточных станциях и посту ДНЦ через приемники </a:t>
            </a:r>
            <a:r>
              <a:rPr lang="ru-RU" sz="2000" b="1" dirty="0"/>
              <a:t>(У и Ф), </a:t>
            </a:r>
            <a:r>
              <a:rPr lang="ru-RU" sz="2000" dirty="0"/>
              <a:t>помещенные в блоках ГЛ, поступают на распределители и приводят их в движение. От каждого тактового импульса распределители делают один шаг. </a:t>
            </a:r>
            <a:endParaRPr lang="ru-RU" sz="2000" dirty="0" smtClean="0"/>
          </a:p>
          <a:p>
            <a:pPr marL="0" indent="0" algn="just">
              <a:buNone/>
            </a:pPr>
            <a:r>
              <a:rPr lang="ru-RU" sz="2000" b="1" dirty="0" smtClean="0">
                <a:solidFill>
                  <a:srgbClr val="002060"/>
                </a:solidFill>
              </a:rPr>
              <a:t>Цикл </a:t>
            </a:r>
            <a:r>
              <a:rPr lang="ru-RU" sz="2000" b="1" dirty="0">
                <a:solidFill>
                  <a:srgbClr val="002060"/>
                </a:solidFill>
              </a:rPr>
              <a:t>работы распределителя состоит из 32 шагов, что позволяет контролировать на каждой станции 32 объекта.</a:t>
            </a:r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902758" y="0"/>
            <a:ext cx="5338483" cy="457200"/>
          </a:xfrm>
        </p:spPr>
        <p:txBody>
          <a:bodyPr>
            <a:noAutofit/>
          </a:bodyPr>
          <a:lstStyle/>
          <a:p>
            <a:r>
              <a:rPr lang="ru-RU" sz="2000" b="1" dirty="0">
                <a:solidFill>
                  <a:srgbClr val="C00000"/>
                </a:solidFill>
                <a:latin typeface="+mn-lt"/>
              </a:rPr>
              <a:t>Система частотного диспетчерского </a:t>
            </a:r>
            <a:r>
              <a:rPr lang="ru-RU" sz="2000" b="1" dirty="0" smtClean="0">
                <a:solidFill>
                  <a:srgbClr val="C00000"/>
                </a:solidFill>
                <a:latin typeface="+mn-lt"/>
              </a:rPr>
              <a:t>контроля </a:t>
            </a:r>
            <a:endParaRPr lang="ru-RU" sz="2000" b="1" dirty="0">
              <a:solidFill>
                <a:srgbClr val="C00000"/>
              </a:solidFill>
              <a:latin typeface="+mn-lt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5469" y="318663"/>
            <a:ext cx="7356810" cy="3731312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1201003" y="3357348"/>
            <a:ext cx="354842" cy="300251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1704975" y="2809875"/>
            <a:ext cx="314325" cy="466725"/>
          </a:xfrm>
          <a:prstGeom prst="rect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4181475" y="2819899"/>
            <a:ext cx="314325" cy="466725"/>
          </a:xfrm>
          <a:prstGeom prst="rect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6007552" y="2809875"/>
            <a:ext cx="314325" cy="466725"/>
          </a:xfrm>
          <a:prstGeom prst="rect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7427346" y="2819899"/>
            <a:ext cx="314325" cy="537449"/>
          </a:xfrm>
          <a:prstGeom prst="rect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1" name="Прямая со стрелкой 10"/>
          <p:cNvCxnSpPr/>
          <p:nvPr/>
        </p:nvCxnSpPr>
        <p:spPr>
          <a:xfrm flipV="1">
            <a:off x="1371600" y="3743325"/>
            <a:ext cx="6219825" cy="28575"/>
          </a:xfrm>
          <a:prstGeom prst="straightConnector1">
            <a:avLst/>
          </a:prstGeom>
          <a:ln w="381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409313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803309" y="0"/>
            <a:ext cx="5659809" cy="457200"/>
          </a:xfrm>
        </p:spPr>
        <p:txBody>
          <a:bodyPr>
            <a:noAutofit/>
          </a:bodyPr>
          <a:lstStyle/>
          <a:p>
            <a:r>
              <a:rPr lang="ru-RU" sz="2000" b="1" dirty="0">
                <a:solidFill>
                  <a:srgbClr val="C00000"/>
                </a:solidFill>
                <a:latin typeface="+mn-lt"/>
              </a:rPr>
              <a:t>Диспетчерский контроль за движением поездов</a:t>
            </a:r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13447" y="4034117"/>
            <a:ext cx="9144000" cy="2528047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2000" b="1" dirty="0" smtClean="0">
                <a:solidFill>
                  <a:srgbClr val="002060"/>
                </a:solidFill>
              </a:rPr>
              <a:t>                                        Курс лекций </a:t>
            </a:r>
            <a:r>
              <a:rPr lang="ru-RU" sz="2000" b="1" dirty="0">
                <a:solidFill>
                  <a:srgbClr val="002060"/>
                </a:solidFill>
              </a:rPr>
              <a:t>Глава </a:t>
            </a:r>
            <a:r>
              <a:rPr lang="ru-RU" sz="2000" b="1" dirty="0" smtClean="0">
                <a:solidFill>
                  <a:srgbClr val="002060"/>
                </a:solidFill>
              </a:rPr>
              <a:t>11 </a:t>
            </a:r>
            <a:r>
              <a:rPr lang="ru-RU" sz="2000" b="1" dirty="0">
                <a:solidFill>
                  <a:srgbClr val="002060"/>
                </a:solidFill>
              </a:rPr>
              <a:t>стр. </a:t>
            </a:r>
            <a:r>
              <a:rPr lang="ru-RU" sz="2000" b="1" dirty="0" smtClean="0">
                <a:solidFill>
                  <a:srgbClr val="002060"/>
                </a:solidFill>
              </a:rPr>
              <a:t>68-71</a:t>
            </a:r>
          </a:p>
          <a:p>
            <a:pPr marL="0" indent="0">
              <a:buNone/>
            </a:pPr>
            <a:r>
              <a:rPr lang="ru-RU" sz="2000" b="1" dirty="0" smtClean="0"/>
              <a:t>1. Назначение </a:t>
            </a:r>
            <a:r>
              <a:rPr lang="ru-RU" sz="2000" b="1" dirty="0"/>
              <a:t>устройств ДК. Общая характеристика системы частотного диспетчерского контроля (ДК);</a:t>
            </a:r>
          </a:p>
          <a:p>
            <a:pPr marL="0" indent="0" algn="just">
              <a:buNone/>
            </a:pPr>
            <a:r>
              <a:rPr lang="ru-RU" sz="2000" b="1" dirty="0" smtClean="0"/>
              <a:t>2. Структурная </a:t>
            </a:r>
            <a:r>
              <a:rPr lang="ru-RU" sz="2000" b="1" dirty="0"/>
              <a:t>схема, принцип передачи информации с перегона на станцию и на пост ДНЦ. </a:t>
            </a:r>
          </a:p>
          <a:p>
            <a:pPr marL="0" indent="0">
              <a:buNone/>
            </a:pPr>
            <a:r>
              <a:rPr lang="ru-RU" sz="2000" b="1" dirty="0" smtClean="0"/>
              <a:t>3. Общие </a:t>
            </a:r>
            <a:r>
              <a:rPr lang="ru-RU" sz="2000" b="1" dirty="0"/>
              <a:t>сведения об автоматизированной системе диспетчерского контроля АСДК</a:t>
            </a:r>
            <a:r>
              <a:rPr lang="ru-RU" sz="2000" b="1" dirty="0" smtClean="0"/>
              <a:t>.</a:t>
            </a:r>
            <a:endParaRPr lang="ru-RU" sz="2000" b="1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t="30549"/>
          <a:stretch/>
        </p:blipFill>
        <p:spPr>
          <a:xfrm>
            <a:off x="122426" y="457200"/>
            <a:ext cx="8887104" cy="35769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206654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5286737"/>
            <a:ext cx="9144000" cy="1011705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2000" dirty="0" smtClean="0"/>
              <a:t>      На </a:t>
            </a:r>
            <a:r>
              <a:rPr lang="ru-RU" sz="2000" dirty="0"/>
              <a:t>диспетчерском посту частотные сигналы поступают на общий усилитель </a:t>
            </a:r>
            <a:r>
              <a:rPr lang="ru-RU" sz="2000" b="1" dirty="0">
                <a:solidFill>
                  <a:srgbClr val="002060"/>
                </a:solidFill>
              </a:rPr>
              <a:t>У</a:t>
            </a:r>
            <a:r>
              <a:rPr lang="ru-RU" sz="2000" dirty="0"/>
              <a:t> и затем на приемные устройства </a:t>
            </a:r>
            <a:r>
              <a:rPr lang="ru-RU" sz="2000" b="1" dirty="0">
                <a:solidFill>
                  <a:srgbClr val="002060"/>
                </a:solidFill>
              </a:rPr>
              <a:t>Ф</a:t>
            </a:r>
            <a:r>
              <a:rPr lang="ru-RU" sz="2000" dirty="0"/>
              <a:t>, с помощью которых дешифрируется кодовый сигнал с каждой промежуточной станции. </a:t>
            </a:r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902758" y="0"/>
            <a:ext cx="5338483" cy="457200"/>
          </a:xfrm>
        </p:spPr>
        <p:txBody>
          <a:bodyPr>
            <a:noAutofit/>
          </a:bodyPr>
          <a:lstStyle/>
          <a:p>
            <a:r>
              <a:rPr lang="ru-RU" sz="2000" b="1" dirty="0">
                <a:solidFill>
                  <a:srgbClr val="C00000"/>
                </a:solidFill>
                <a:latin typeface="+mn-lt"/>
              </a:rPr>
              <a:t>Система частотного диспетчерского </a:t>
            </a:r>
            <a:r>
              <a:rPr lang="ru-RU" sz="2000" b="1" dirty="0" smtClean="0">
                <a:solidFill>
                  <a:srgbClr val="C00000"/>
                </a:solidFill>
                <a:latin typeface="+mn-lt"/>
              </a:rPr>
              <a:t>контроля </a:t>
            </a:r>
            <a:endParaRPr lang="ru-RU" sz="2000" b="1" dirty="0">
              <a:solidFill>
                <a:srgbClr val="C00000"/>
              </a:solidFill>
              <a:latin typeface="+mn-lt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182" y="457200"/>
            <a:ext cx="8868960" cy="4496937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7017488" y="2583712"/>
            <a:ext cx="1881963" cy="2147776"/>
          </a:xfrm>
          <a:prstGeom prst="rect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7687340" y="4274288"/>
            <a:ext cx="425302" cy="202019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трелка вправо 6"/>
          <p:cNvSpPr/>
          <p:nvPr/>
        </p:nvSpPr>
        <p:spPr>
          <a:xfrm>
            <a:off x="8080743" y="4454725"/>
            <a:ext cx="361507" cy="265814"/>
          </a:xfrm>
          <a:prstGeom prst="rightArrow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8311477" y="4274288"/>
            <a:ext cx="425302" cy="202019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0762337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-1" y="4791736"/>
            <a:ext cx="9144000" cy="2017058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2000" dirty="0" smtClean="0"/>
              <a:t>   </a:t>
            </a:r>
            <a:r>
              <a:rPr lang="ru-RU" sz="2000" b="1" dirty="0" smtClean="0">
                <a:solidFill>
                  <a:srgbClr val="002060"/>
                </a:solidFill>
              </a:rPr>
              <a:t>Приемные </a:t>
            </a:r>
            <a:r>
              <a:rPr lang="ru-RU" sz="2000" b="1" dirty="0">
                <a:solidFill>
                  <a:srgbClr val="002060"/>
                </a:solidFill>
              </a:rPr>
              <a:t>устройства </a:t>
            </a:r>
            <a:r>
              <a:rPr lang="ru-RU" sz="2000" dirty="0"/>
              <a:t>через распределитель </a:t>
            </a:r>
            <a:r>
              <a:rPr lang="ru-RU" sz="2000" b="1" dirty="0">
                <a:solidFill>
                  <a:srgbClr val="002060"/>
                </a:solidFill>
              </a:rPr>
              <a:t>Р</a:t>
            </a:r>
            <a:r>
              <a:rPr lang="ru-RU" sz="2000" dirty="0"/>
              <a:t> связываются с выходными цепями </a:t>
            </a:r>
            <a:r>
              <a:rPr lang="ru-RU" sz="2000" b="1" dirty="0"/>
              <a:t>табло ДНЦ</a:t>
            </a:r>
            <a:r>
              <a:rPr lang="ru-RU" sz="2000" dirty="0"/>
              <a:t>. Если какой-либо блок-участок занят, то на соответствующем шаге распределителя с одной из станций не поступит сигнал контрольной частоты и на табло ДНЦ включится соответствующая лампочка, сигнализирующая ДНЦ о занятости блок-участка. Лампочка будет светится до тех пор, пока в один из циклов не поступит сигнал о свободности блок-участка. </a:t>
            </a:r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902758" y="0"/>
            <a:ext cx="5338483" cy="457200"/>
          </a:xfrm>
        </p:spPr>
        <p:txBody>
          <a:bodyPr>
            <a:noAutofit/>
          </a:bodyPr>
          <a:lstStyle/>
          <a:p>
            <a:r>
              <a:rPr lang="ru-RU" sz="2000" b="1" dirty="0">
                <a:solidFill>
                  <a:srgbClr val="C00000"/>
                </a:solidFill>
                <a:latin typeface="+mn-lt"/>
              </a:rPr>
              <a:t>Система частотного диспетчерского </a:t>
            </a:r>
            <a:r>
              <a:rPr lang="ru-RU" sz="2000" b="1" dirty="0" smtClean="0">
                <a:solidFill>
                  <a:srgbClr val="C00000"/>
                </a:solidFill>
                <a:latin typeface="+mn-lt"/>
              </a:rPr>
              <a:t>контроля </a:t>
            </a:r>
            <a:endParaRPr lang="ru-RU" sz="2000" b="1" dirty="0">
              <a:solidFill>
                <a:srgbClr val="C00000"/>
              </a:solidFill>
              <a:latin typeface="+mn-lt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7064" y="345042"/>
            <a:ext cx="8769870" cy="4446694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7719237" y="3349256"/>
            <a:ext cx="372140" cy="606056"/>
          </a:xfrm>
          <a:prstGeom prst="rect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трелка вправо 6"/>
          <p:cNvSpPr/>
          <p:nvPr/>
        </p:nvSpPr>
        <p:spPr>
          <a:xfrm rot="16200000">
            <a:off x="7718564" y="3173817"/>
            <a:ext cx="361507" cy="265814"/>
          </a:xfrm>
          <a:prstGeom prst="rightArrow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0643241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4872451"/>
            <a:ext cx="9144000" cy="1385047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2000" dirty="0" smtClean="0"/>
              <a:t>    Состояния </a:t>
            </a:r>
            <a:r>
              <a:rPr lang="ru-RU" sz="2000" dirty="0"/>
              <a:t>контролируемых объектов отражаются на </a:t>
            </a:r>
            <a:r>
              <a:rPr lang="ru-RU" sz="2000" dirty="0" smtClean="0"/>
              <a:t>табло, </a:t>
            </a:r>
            <a:r>
              <a:rPr lang="ru-RU" sz="2000" dirty="0"/>
              <a:t>которое устанавливается в помещении ДНЦ и представляет собой схему участка с контрольными лампочками, включающимися при занятии блок-участков и открытии входных и выходных светофоров</a:t>
            </a:r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902758" y="0"/>
            <a:ext cx="5338483" cy="457200"/>
          </a:xfrm>
        </p:spPr>
        <p:txBody>
          <a:bodyPr>
            <a:noAutofit/>
          </a:bodyPr>
          <a:lstStyle/>
          <a:p>
            <a:r>
              <a:rPr lang="ru-RU" sz="2000" b="1" dirty="0">
                <a:solidFill>
                  <a:srgbClr val="C00000"/>
                </a:solidFill>
                <a:latin typeface="+mn-lt"/>
              </a:rPr>
              <a:t>Система частотного диспетчерского </a:t>
            </a:r>
            <a:r>
              <a:rPr lang="ru-RU" sz="2000" b="1" dirty="0" smtClean="0">
                <a:solidFill>
                  <a:srgbClr val="C00000"/>
                </a:solidFill>
                <a:latin typeface="+mn-lt"/>
              </a:rPr>
              <a:t>контроля </a:t>
            </a:r>
            <a:endParaRPr lang="ru-RU" sz="2000" b="1" dirty="0">
              <a:solidFill>
                <a:srgbClr val="C00000"/>
              </a:solidFill>
              <a:latin typeface="+mn-lt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4022" y="1143001"/>
            <a:ext cx="8652681" cy="299797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880" t="10541" r="9403" b="45802"/>
          <a:stretch/>
        </p:blipFill>
        <p:spPr>
          <a:xfrm>
            <a:off x="0" y="581753"/>
            <a:ext cx="4460786" cy="16923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79509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5387654"/>
            <a:ext cx="9144000" cy="1470346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2000" b="1" dirty="0">
                <a:solidFill>
                  <a:srgbClr val="002060"/>
                </a:solidFill>
              </a:rPr>
              <a:t>Табло ЧДК собирают из секций. </a:t>
            </a:r>
            <a:r>
              <a:rPr lang="ru-RU" sz="2000" dirty="0"/>
              <a:t>У контрольных лампочек перегонных объектов поставлены цифры, указывающие номер сигнальной установки; цифры, поставленные внутри лампочек, показывают порядковый номер объекта по контролю. Входные светофоры контролируются отдельными лампочками нечетного и четного направления (Н и Ч), а выходные — групповыми (НО или ЧО).</a:t>
            </a:r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902758" y="0"/>
            <a:ext cx="5338483" cy="457200"/>
          </a:xfrm>
        </p:spPr>
        <p:txBody>
          <a:bodyPr>
            <a:noAutofit/>
          </a:bodyPr>
          <a:lstStyle/>
          <a:p>
            <a:r>
              <a:rPr lang="ru-RU" sz="2000" b="1" dirty="0">
                <a:solidFill>
                  <a:srgbClr val="C00000"/>
                </a:solidFill>
                <a:latin typeface="+mn-lt"/>
              </a:rPr>
              <a:t>Система частотного диспетчерского </a:t>
            </a:r>
            <a:r>
              <a:rPr lang="ru-RU" sz="2000" b="1" dirty="0" smtClean="0">
                <a:solidFill>
                  <a:srgbClr val="C00000"/>
                </a:solidFill>
                <a:latin typeface="+mn-lt"/>
              </a:rPr>
              <a:t>контроля </a:t>
            </a:r>
            <a:endParaRPr lang="ru-RU" sz="2000" b="1" dirty="0">
              <a:solidFill>
                <a:srgbClr val="C00000"/>
              </a:solidFill>
              <a:latin typeface="+mn-lt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/>
          <a:srcRect l="6567" r="15971"/>
          <a:stretch/>
        </p:blipFill>
        <p:spPr>
          <a:xfrm>
            <a:off x="498142" y="404227"/>
            <a:ext cx="8147713" cy="2278952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5848065" y="409434"/>
            <a:ext cx="2797790" cy="293146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3"/>
          <a:srcRect t="50398"/>
          <a:stretch/>
        </p:blipFill>
        <p:spPr>
          <a:xfrm>
            <a:off x="498142" y="2311242"/>
            <a:ext cx="8147713" cy="30764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556641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4787153"/>
            <a:ext cx="9144000" cy="2070848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2000" b="1" dirty="0">
                <a:solidFill>
                  <a:srgbClr val="002060"/>
                </a:solidFill>
              </a:rPr>
              <a:t>Автоматизированная система диспетчерского контроля АСДК предназначена для ведения в реальном масштабе времени динамической модели поездного положения. </a:t>
            </a:r>
            <a:r>
              <a:rPr lang="ru-RU" sz="2000" b="1" dirty="0"/>
              <a:t>Отображение выполняемых функций АСДК осуществляется с помощью двух мониторов ПЭВМ: </a:t>
            </a:r>
            <a:r>
              <a:rPr lang="ru-RU" sz="2000" dirty="0"/>
              <a:t>на одном отображаются мнемосхемы станций с фактической информации о состоянии устройств СЦБ, на другом — график исполненного движения (ГИД).</a:t>
            </a:r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900954" y="0"/>
            <a:ext cx="7288306" cy="457200"/>
          </a:xfrm>
        </p:spPr>
        <p:txBody>
          <a:bodyPr>
            <a:noAutofit/>
          </a:bodyPr>
          <a:lstStyle/>
          <a:p>
            <a:r>
              <a:rPr lang="ru-RU" sz="2000" b="1" dirty="0">
                <a:solidFill>
                  <a:srgbClr val="C00000"/>
                </a:solidFill>
                <a:latin typeface="+mn-lt"/>
              </a:rPr>
              <a:t>Автоматизированная система диспетчерского контроля </a:t>
            </a:r>
            <a:r>
              <a:rPr lang="ru-RU" sz="2000" b="1" dirty="0" smtClean="0">
                <a:solidFill>
                  <a:srgbClr val="C00000"/>
                </a:solidFill>
                <a:latin typeface="+mn-lt"/>
              </a:rPr>
              <a:t>АСДК </a:t>
            </a:r>
            <a:endParaRPr lang="ru-RU" sz="2000" b="1" dirty="0">
              <a:solidFill>
                <a:srgbClr val="C00000"/>
              </a:solidFill>
              <a:latin typeface="+mn-lt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16" t="19503" r="7761" b="20398"/>
          <a:stretch/>
        </p:blipFill>
        <p:spPr>
          <a:xfrm>
            <a:off x="413206" y="431711"/>
            <a:ext cx="8263802" cy="4355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90795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4787153"/>
            <a:ext cx="9144000" cy="981635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2000" dirty="0" smtClean="0"/>
              <a:t>       </a:t>
            </a:r>
            <a:r>
              <a:rPr lang="ru-RU" sz="2000" b="1" dirty="0" smtClean="0">
                <a:solidFill>
                  <a:srgbClr val="002060"/>
                </a:solidFill>
              </a:rPr>
              <a:t>Система </a:t>
            </a:r>
            <a:r>
              <a:rPr lang="ru-RU" sz="2000" b="1" dirty="0">
                <a:solidFill>
                  <a:srgbClr val="002060"/>
                </a:solidFill>
              </a:rPr>
              <a:t>АДСК </a:t>
            </a:r>
            <a:r>
              <a:rPr lang="ru-RU" sz="2000" dirty="0"/>
              <a:t>представляет собой программно-аппаратный комплекс, позволяющий автоматизировать труд ДНЦ, диспетчеров связи ШЧ, вагонных операторов и других работников, связанных с безопасностью движения поездов.</a:t>
            </a:r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900954" y="0"/>
            <a:ext cx="7288306" cy="457200"/>
          </a:xfrm>
        </p:spPr>
        <p:txBody>
          <a:bodyPr>
            <a:noAutofit/>
          </a:bodyPr>
          <a:lstStyle/>
          <a:p>
            <a:r>
              <a:rPr lang="ru-RU" sz="2000" b="1" dirty="0">
                <a:solidFill>
                  <a:srgbClr val="C00000"/>
                </a:solidFill>
                <a:latin typeface="+mn-lt"/>
              </a:rPr>
              <a:t>Автоматизированная система диспетчерского контроля </a:t>
            </a:r>
            <a:r>
              <a:rPr lang="ru-RU" sz="2000" b="1" dirty="0" smtClean="0">
                <a:solidFill>
                  <a:srgbClr val="C00000"/>
                </a:solidFill>
                <a:latin typeface="+mn-lt"/>
              </a:rPr>
              <a:t>АСДК </a:t>
            </a:r>
            <a:endParaRPr lang="ru-RU" sz="2000" b="1" dirty="0">
              <a:solidFill>
                <a:srgbClr val="C00000"/>
              </a:solidFill>
              <a:latin typeface="+mn-lt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l="2388" t="25949" r="2835" b="11855"/>
          <a:stretch/>
        </p:blipFill>
        <p:spPr>
          <a:xfrm>
            <a:off x="238835" y="800200"/>
            <a:ext cx="8666329" cy="36439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592934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763070" y="1412544"/>
            <a:ext cx="4380930" cy="3787253"/>
          </a:xfrm>
        </p:spPr>
        <p:txBody>
          <a:bodyPr>
            <a:normAutofit lnSpcReduction="10000"/>
          </a:bodyPr>
          <a:lstStyle/>
          <a:p>
            <a:pPr marL="0" indent="0" algn="just">
              <a:buNone/>
            </a:pPr>
            <a:r>
              <a:rPr lang="ru-RU" sz="2000" b="1" dirty="0" smtClean="0">
                <a:solidFill>
                  <a:srgbClr val="C00000"/>
                </a:solidFill>
              </a:rPr>
              <a:t>    Структура </a:t>
            </a:r>
            <a:r>
              <a:rPr lang="ru-RU" sz="2000" b="1" dirty="0">
                <a:solidFill>
                  <a:srgbClr val="C00000"/>
                </a:solidFill>
              </a:rPr>
              <a:t>АСДК представляет собой </a:t>
            </a:r>
            <a:r>
              <a:rPr lang="ru-RU" sz="2000" b="1" dirty="0" smtClean="0">
                <a:solidFill>
                  <a:srgbClr val="C00000"/>
                </a:solidFill>
              </a:rPr>
              <a:t>трехуровневую </a:t>
            </a:r>
            <a:r>
              <a:rPr lang="ru-RU" sz="2000" b="1" dirty="0">
                <a:solidFill>
                  <a:srgbClr val="C00000"/>
                </a:solidFill>
              </a:rPr>
              <a:t>систему. </a:t>
            </a:r>
            <a:r>
              <a:rPr lang="ru-RU" sz="2000" b="1" dirty="0">
                <a:solidFill>
                  <a:srgbClr val="7030A0"/>
                </a:solidFill>
              </a:rPr>
              <a:t>Нижним уровнем АСДК является система передачи данных (СПД)</a:t>
            </a:r>
            <a:r>
              <a:rPr lang="ru-RU" sz="2000" dirty="0">
                <a:solidFill>
                  <a:srgbClr val="7030A0"/>
                </a:solidFill>
              </a:rPr>
              <a:t>, </a:t>
            </a:r>
            <a:r>
              <a:rPr lang="ru-RU" sz="2000" dirty="0"/>
              <a:t>предназначенная для сбора информации о состоянии объектов участка управления. </a:t>
            </a:r>
            <a:endParaRPr lang="ru-RU" sz="2000" dirty="0" smtClean="0"/>
          </a:p>
          <a:p>
            <a:pPr marL="0" indent="0" algn="just">
              <a:buNone/>
            </a:pPr>
            <a:r>
              <a:rPr lang="ru-RU" sz="2000" dirty="0"/>
              <a:t> </a:t>
            </a:r>
            <a:r>
              <a:rPr lang="ru-RU" sz="2000" dirty="0" smtClean="0"/>
              <a:t>  Вся </a:t>
            </a:r>
            <a:r>
              <a:rPr lang="ru-RU" sz="2000" dirty="0"/>
              <a:t>информация о состоянии </a:t>
            </a:r>
            <a:r>
              <a:rPr lang="ru-RU" sz="2000" dirty="0" smtClean="0"/>
              <a:t>контролируемых объектов </a:t>
            </a:r>
            <a:r>
              <a:rPr lang="ru-RU" sz="2000" dirty="0"/>
              <a:t>по станциям и перегонам передается по каналам связи в сервер СПД, который еще является и рабочей станцией локальной вычислительной сети (ЛВС). </a:t>
            </a:r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900954" y="0"/>
            <a:ext cx="7288306" cy="457200"/>
          </a:xfrm>
        </p:spPr>
        <p:txBody>
          <a:bodyPr>
            <a:noAutofit/>
          </a:bodyPr>
          <a:lstStyle/>
          <a:p>
            <a:r>
              <a:rPr lang="ru-RU" sz="2000" b="1" dirty="0">
                <a:solidFill>
                  <a:srgbClr val="C00000"/>
                </a:solidFill>
                <a:latin typeface="+mn-lt"/>
              </a:rPr>
              <a:t>Автоматизированная система диспетчерского контроля </a:t>
            </a:r>
            <a:r>
              <a:rPr lang="ru-RU" sz="2000" b="1" dirty="0" smtClean="0">
                <a:solidFill>
                  <a:srgbClr val="C00000"/>
                </a:solidFill>
                <a:latin typeface="+mn-lt"/>
              </a:rPr>
              <a:t>АСДК </a:t>
            </a:r>
            <a:endParaRPr lang="ru-RU" sz="2000" b="1" dirty="0">
              <a:solidFill>
                <a:srgbClr val="C00000"/>
              </a:solidFill>
              <a:latin typeface="+mn-lt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31" y="457200"/>
            <a:ext cx="4734039" cy="6329143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2" name="Прямоугольник 1"/>
          <p:cNvSpPr/>
          <p:nvPr/>
        </p:nvSpPr>
        <p:spPr>
          <a:xfrm>
            <a:off x="29031" y="4271211"/>
            <a:ext cx="4734039" cy="1275347"/>
          </a:xfrm>
          <a:prstGeom prst="rect">
            <a:avLst/>
          </a:prstGeom>
          <a:noFill/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16999" y="5546558"/>
            <a:ext cx="4734039" cy="1239785"/>
          </a:xfrm>
          <a:prstGeom prst="rect">
            <a:avLst/>
          </a:prstGeom>
          <a:noFill/>
          <a:ln w="38100">
            <a:solidFill>
              <a:srgbClr val="7030A0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5700948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763070" y="1412543"/>
            <a:ext cx="4380930" cy="4701653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2000" b="1" dirty="0">
                <a:solidFill>
                  <a:srgbClr val="C00000"/>
                </a:solidFill>
              </a:rPr>
              <a:t>Структура АСДК представляет собой </a:t>
            </a:r>
            <a:r>
              <a:rPr lang="ru-RU" sz="2000" b="1" dirty="0" smtClean="0">
                <a:solidFill>
                  <a:srgbClr val="C00000"/>
                </a:solidFill>
              </a:rPr>
              <a:t>трехуровневую </a:t>
            </a:r>
            <a:r>
              <a:rPr lang="ru-RU" sz="2000" b="1" dirty="0">
                <a:solidFill>
                  <a:srgbClr val="C00000"/>
                </a:solidFill>
              </a:rPr>
              <a:t>систему. </a:t>
            </a: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</a:rPr>
              <a:t>Верхний </a:t>
            </a:r>
            <a:r>
              <a:rPr lang="ru-RU" sz="2000" b="1" dirty="0">
                <a:solidFill>
                  <a:schemeClr val="accent6">
                    <a:lumMod val="50000"/>
                  </a:schemeClr>
                </a:solidFill>
              </a:rPr>
              <a:t>уровень АСДК</a:t>
            </a:r>
            <a:r>
              <a:rPr lang="ru-RU" sz="2000" b="1" dirty="0">
                <a:solidFill>
                  <a:srgbClr val="002060"/>
                </a:solidFill>
              </a:rPr>
              <a:t> </a:t>
            </a:r>
            <a:r>
              <a:rPr lang="ru-RU" sz="2000" dirty="0"/>
              <a:t>создается на базе типовых аппаратных и программных средств ЛВС, включая средства удаленного доступа и объединения локальных сетей</a:t>
            </a:r>
            <a:r>
              <a:rPr lang="ru-RU" sz="2000" dirty="0" smtClean="0"/>
              <a:t>.</a:t>
            </a:r>
          </a:p>
          <a:p>
            <a:pPr marL="0" indent="0" algn="just">
              <a:buNone/>
            </a:pPr>
            <a:r>
              <a:rPr lang="ru-RU" sz="2000" b="1" dirty="0">
                <a:solidFill>
                  <a:srgbClr val="002060"/>
                </a:solidFill>
              </a:rPr>
              <a:t>Средний </a:t>
            </a:r>
            <a:r>
              <a:rPr lang="ru-RU" sz="2000" b="1" dirty="0" smtClean="0">
                <a:solidFill>
                  <a:srgbClr val="002060"/>
                </a:solidFill>
              </a:rPr>
              <a:t>уровень АСДК </a:t>
            </a:r>
            <a:r>
              <a:rPr lang="ru-RU" sz="2000" dirty="0"/>
              <a:t>содержит концентраторы ЛП первичной обработки информации на линейных пунктах (железнодорожных станциях) и каналообразующую аппаратуру для формирования каналов обмена информацией с устройствами верхнего уровня, а также между концентраторами ЛП.</a:t>
            </a:r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900954" y="0"/>
            <a:ext cx="7288306" cy="457200"/>
          </a:xfrm>
        </p:spPr>
        <p:txBody>
          <a:bodyPr>
            <a:noAutofit/>
          </a:bodyPr>
          <a:lstStyle/>
          <a:p>
            <a:r>
              <a:rPr lang="ru-RU" sz="2000" b="1" dirty="0">
                <a:solidFill>
                  <a:srgbClr val="C00000"/>
                </a:solidFill>
                <a:latin typeface="+mn-lt"/>
              </a:rPr>
              <a:t>Автоматизированная система диспетчерского контроля </a:t>
            </a:r>
            <a:r>
              <a:rPr lang="ru-RU" sz="2000" b="1" dirty="0" smtClean="0">
                <a:solidFill>
                  <a:srgbClr val="C00000"/>
                </a:solidFill>
                <a:latin typeface="+mn-lt"/>
              </a:rPr>
              <a:t>АСДК </a:t>
            </a:r>
            <a:endParaRPr lang="ru-RU" sz="2000" b="1" dirty="0">
              <a:solidFill>
                <a:srgbClr val="C00000"/>
              </a:solidFill>
              <a:latin typeface="+mn-lt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31" y="457200"/>
            <a:ext cx="4734039" cy="6329143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2" name="Прямоугольник 1"/>
          <p:cNvSpPr/>
          <p:nvPr/>
        </p:nvSpPr>
        <p:spPr>
          <a:xfrm>
            <a:off x="29031" y="2551814"/>
            <a:ext cx="4734039" cy="1711842"/>
          </a:xfrm>
          <a:prstGeom prst="rect">
            <a:avLst/>
          </a:prstGeom>
          <a:noFill/>
          <a:ln w="5715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10633" y="457200"/>
            <a:ext cx="4752438" cy="2094614"/>
          </a:xfrm>
          <a:prstGeom prst="rect">
            <a:avLst/>
          </a:prstGeom>
          <a:noFill/>
          <a:ln w="3810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9951112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5626490"/>
            <a:ext cx="9144000" cy="1231510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2000" b="1" dirty="0">
                <a:solidFill>
                  <a:srgbClr val="002060"/>
                </a:solidFill>
              </a:rPr>
              <a:t>Автоматизированные рабочие места персонала </a:t>
            </a:r>
            <a:r>
              <a:rPr lang="ru-RU" sz="2000" dirty="0"/>
              <a:t>(АРМ) представляют собой рабочие станции локальной вычислительной сети </a:t>
            </a:r>
            <a:r>
              <a:rPr lang="ru-RU" sz="2000" dirty="0" smtClean="0"/>
              <a:t>(ЛВС) </a:t>
            </a:r>
            <a:r>
              <a:rPr lang="ru-RU" sz="2000" dirty="0"/>
              <a:t>и содержат необходимый набор специализированных (прикладных) программ и общепользовательских приложений (текстовые и графические редакторы, электронные таблицы и др.). </a:t>
            </a:r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900954" y="0"/>
            <a:ext cx="7288306" cy="457200"/>
          </a:xfrm>
        </p:spPr>
        <p:txBody>
          <a:bodyPr>
            <a:noAutofit/>
          </a:bodyPr>
          <a:lstStyle/>
          <a:p>
            <a:r>
              <a:rPr lang="ru-RU" sz="2000" b="1" dirty="0">
                <a:solidFill>
                  <a:srgbClr val="C00000"/>
                </a:solidFill>
                <a:latin typeface="+mn-lt"/>
              </a:rPr>
              <a:t>Автоматизированная система диспетчерского контроля </a:t>
            </a:r>
            <a:r>
              <a:rPr lang="ru-RU" sz="2000" b="1" dirty="0" smtClean="0">
                <a:solidFill>
                  <a:srgbClr val="C00000"/>
                </a:solidFill>
                <a:latin typeface="+mn-lt"/>
              </a:rPr>
              <a:t>АСДК </a:t>
            </a:r>
            <a:endParaRPr lang="ru-RU" sz="2000" b="1" dirty="0">
              <a:solidFill>
                <a:srgbClr val="C00000"/>
              </a:solidFill>
              <a:latin typeface="+mn-lt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6107" y="482990"/>
            <a:ext cx="6858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456709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4958960"/>
            <a:ext cx="9144000" cy="1815353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2000" dirty="0" smtClean="0"/>
              <a:t>     </a:t>
            </a:r>
            <a:r>
              <a:rPr lang="ru-RU" sz="2000" b="1" dirty="0" smtClean="0">
                <a:solidFill>
                  <a:srgbClr val="002060"/>
                </a:solidFill>
              </a:rPr>
              <a:t>Информация </a:t>
            </a:r>
            <a:r>
              <a:rPr lang="ru-RU" sz="2000" b="1" dirty="0">
                <a:solidFill>
                  <a:srgbClr val="002060"/>
                </a:solidFill>
              </a:rPr>
              <a:t>о состоянии объектов контроля на станциях и перегонах </a:t>
            </a:r>
            <a:r>
              <a:rPr lang="ru-RU" sz="2000" dirty="0"/>
              <a:t>(занятость рельсовых цепей, положение стрелок, показания сигналов и др.) поступает в АСКД из СПД и помещается в базу данных о состоянии объектов. Данные, содержащиеся в базе состояний объектов, отображаются на АРМе в виде действующих схем участков, станций и перегонов, а также архивируются для возможности последующего просмотра и разбора.</a:t>
            </a:r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900954" y="0"/>
            <a:ext cx="7288306" cy="457200"/>
          </a:xfrm>
        </p:spPr>
        <p:txBody>
          <a:bodyPr>
            <a:noAutofit/>
          </a:bodyPr>
          <a:lstStyle/>
          <a:p>
            <a:r>
              <a:rPr lang="ru-RU" sz="2000" b="1" dirty="0">
                <a:solidFill>
                  <a:srgbClr val="C00000"/>
                </a:solidFill>
                <a:latin typeface="+mn-lt"/>
              </a:rPr>
              <a:t>Автоматизированная система диспетчерского контроля </a:t>
            </a:r>
            <a:r>
              <a:rPr lang="ru-RU" sz="2000" b="1" dirty="0" smtClean="0">
                <a:solidFill>
                  <a:srgbClr val="C00000"/>
                </a:solidFill>
                <a:latin typeface="+mn-lt"/>
              </a:rPr>
              <a:t>АСДК </a:t>
            </a:r>
            <a:endParaRPr lang="ru-RU" sz="2000" b="1" dirty="0">
              <a:solidFill>
                <a:srgbClr val="C00000"/>
              </a:solidFill>
              <a:latin typeface="+mn-lt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t="16717" b="7927"/>
          <a:stretch/>
        </p:blipFill>
        <p:spPr>
          <a:xfrm>
            <a:off x="709885" y="366075"/>
            <a:ext cx="7983738" cy="45122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125511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4420908"/>
            <a:ext cx="9144000" cy="2437092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2000" b="1" dirty="0">
                <a:solidFill>
                  <a:srgbClr val="002060"/>
                </a:solidFill>
              </a:rPr>
              <a:t>На участках железных дорог, </a:t>
            </a:r>
            <a:r>
              <a:rPr lang="ru-RU" sz="2000" b="1" dirty="0"/>
              <a:t>оборудованных АБ, </a:t>
            </a:r>
            <a:r>
              <a:rPr lang="ru-RU" sz="2000" b="1" dirty="0">
                <a:solidFill>
                  <a:srgbClr val="002060"/>
                </a:solidFill>
              </a:rPr>
              <a:t>информацию ДНЦ о движении поездов по перегонам и станциям передает автоматическая система телесигнализации — </a:t>
            </a:r>
            <a:r>
              <a:rPr lang="ru-RU" sz="2000" b="1" dirty="0">
                <a:solidFill>
                  <a:srgbClr val="C00000"/>
                </a:solidFill>
              </a:rPr>
              <a:t>диспетчерский контроль</a:t>
            </a:r>
            <a:r>
              <a:rPr lang="ru-RU" sz="2000" b="1" dirty="0">
                <a:solidFill>
                  <a:srgbClr val="002060"/>
                </a:solidFill>
              </a:rPr>
              <a:t>, </a:t>
            </a:r>
            <a:r>
              <a:rPr lang="ru-RU" sz="2000" dirty="0"/>
              <a:t>который позволяет ДНЦ в пределах диспетчерского участка видеть на световом табло местонахождение всех поездов, состояние входных и выходных светофоров на станциях и помогает тем самым контролировать действия ДСП, а также следить за изменением поездного положения на участке и при необходимости корректировать график движения поездов. 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/>
          <a:srcRect t="41789" b="998"/>
          <a:stretch/>
        </p:blipFill>
        <p:spPr>
          <a:xfrm>
            <a:off x="154226" y="551330"/>
            <a:ext cx="8819444" cy="3361765"/>
          </a:xfrm>
          <a:prstGeom prst="rect">
            <a:avLst/>
          </a:prstGeom>
        </p:spPr>
      </p:pic>
      <p:sp>
        <p:nvSpPr>
          <p:cNvPr id="6" name="Заголовок 4"/>
          <p:cNvSpPr>
            <a:spLocks noGrp="1"/>
          </p:cNvSpPr>
          <p:nvPr>
            <p:ph type="title"/>
          </p:nvPr>
        </p:nvSpPr>
        <p:spPr>
          <a:xfrm>
            <a:off x="1803309" y="0"/>
            <a:ext cx="5659809" cy="457200"/>
          </a:xfrm>
        </p:spPr>
        <p:txBody>
          <a:bodyPr>
            <a:noAutofit/>
          </a:bodyPr>
          <a:lstStyle/>
          <a:p>
            <a:r>
              <a:rPr lang="ru-RU" sz="2000" b="1" dirty="0">
                <a:solidFill>
                  <a:srgbClr val="C00000"/>
                </a:solidFill>
                <a:latin typeface="+mn-lt"/>
              </a:rPr>
              <a:t>Диспетчерский контроль за движением поездов</a:t>
            </a:r>
          </a:p>
        </p:txBody>
      </p:sp>
    </p:spTree>
    <p:extLst>
      <p:ext uri="{BB962C8B-B14F-4D97-AF65-F5344CB8AC3E}">
        <p14:creationId xmlns:p14="http://schemas.microsoft.com/office/powerpoint/2010/main" val="389854982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5169290"/>
            <a:ext cx="9144000" cy="1449874"/>
          </a:xfrm>
        </p:spPr>
        <p:txBody>
          <a:bodyPr>
            <a:normAutofit lnSpcReduction="10000"/>
          </a:bodyPr>
          <a:lstStyle/>
          <a:p>
            <a:pPr marL="0" indent="0" algn="just">
              <a:buNone/>
            </a:pPr>
            <a:r>
              <a:rPr lang="ru-RU" sz="2000" dirty="0" smtClean="0"/>
              <a:t>      В </a:t>
            </a:r>
            <a:r>
              <a:rPr lang="ru-RU" sz="2000" dirty="0"/>
              <a:t>программах приложений есть специальная программа, которая на основании данных базы состояний объектов выполняет «слежение» за перемещением по участку контроля и создает базу исполненного графика движения, который отображается </a:t>
            </a:r>
            <a:r>
              <a:rPr lang="ru-RU" sz="2000" b="1" dirty="0">
                <a:solidFill>
                  <a:srgbClr val="002060"/>
                </a:solidFill>
              </a:rPr>
              <a:t>программой ГИД. </a:t>
            </a:r>
            <a:r>
              <a:rPr lang="ru-RU" sz="2000" dirty="0"/>
              <a:t>Он также архивируется для последующего просмотра. </a:t>
            </a:r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900954" y="0"/>
            <a:ext cx="7288306" cy="457200"/>
          </a:xfrm>
        </p:spPr>
        <p:txBody>
          <a:bodyPr>
            <a:noAutofit/>
          </a:bodyPr>
          <a:lstStyle/>
          <a:p>
            <a:r>
              <a:rPr lang="ru-RU" sz="2000" b="1" dirty="0">
                <a:solidFill>
                  <a:srgbClr val="C00000"/>
                </a:solidFill>
                <a:latin typeface="+mn-lt"/>
              </a:rPr>
              <a:t>Автоматизированная система диспетчерского контроля </a:t>
            </a:r>
            <a:r>
              <a:rPr lang="ru-RU" sz="2000" b="1" dirty="0" smtClean="0">
                <a:solidFill>
                  <a:srgbClr val="C00000"/>
                </a:solidFill>
                <a:latin typeface="+mn-lt"/>
              </a:rPr>
              <a:t>АСДК </a:t>
            </a:r>
            <a:endParaRPr lang="ru-RU" sz="2000" b="1" dirty="0">
              <a:solidFill>
                <a:srgbClr val="C00000"/>
              </a:solidFill>
              <a:latin typeface="+mn-lt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t="4908" r="1344" b="5937"/>
          <a:stretch/>
        </p:blipFill>
        <p:spPr>
          <a:xfrm>
            <a:off x="61415" y="457200"/>
            <a:ext cx="9021170" cy="45856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338634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5745704"/>
            <a:ext cx="9144000" cy="1091822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2000" b="1" dirty="0" smtClean="0">
                <a:solidFill>
                  <a:srgbClr val="002060"/>
                </a:solidFill>
              </a:rPr>
              <a:t>    АСДК </a:t>
            </a:r>
            <a:r>
              <a:rPr lang="ru-RU" sz="2000" b="1" dirty="0">
                <a:solidFill>
                  <a:srgbClr val="002060"/>
                </a:solidFill>
              </a:rPr>
              <a:t>является системой</a:t>
            </a:r>
            <a:r>
              <a:rPr lang="ru-RU" sz="2000" dirty="0"/>
              <a:t>, которая учитывает информационные потребности всех служб, оперативно обеспечивающих перевозочный процесс (сигнализации и связи, движения, вагонной, локомотивной и др.).</a:t>
            </a:r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900954" y="0"/>
            <a:ext cx="7288306" cy="457200"/>
          </a:xfrm>
        </p:spPr>
        <p:txBody>
          <a:bodyPr>
            <a:noAutofit/>
          </a:bodyPr>
          <a:lstStyle/>
          <a:p>
            <a:r>
              <a:rPr lang="ru-RU" sz="2000" b="1" dirty="0">
                <a:solidFill>
                  <a:srgbClr val="C00000"/>
                </a:solidFill>
                <a:latin typeface="+mn-lt"/>
              </a:rPr>
              <a:t>Автоматизированная система диспетчерского контроля </a:t>
            </a:r>
            <a:r>
              <a:rPr lang="ru-RU" sz="2000" b="1" dirty="0" smtClean="0">
                <a:solidFill>
                  <a:srgbClr val="C00000"/>
                </a:solidFill>
                <a:latin typeface="+mn-lt"/>
              </a:rPr>
              <a:t>АСДК </a:t>
            </a:r>
            <a:endParaRPr lang="ru-RU" sz="2000" b="1" dirty="0">
              <a:solidFill>
                <a:srgbClr val="C00000"/>
              </a:solidFill>
              <a:latin typeface="+mn-lt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l="2388" t="18110" r="3731" b="4477"/>
          <a:stretch/>
        </p:blipFill>
        <p:spPr>
          <a:xfrm>
            <a:off x="279779" y="375311"/>
            <a:ext cx="8584442" cy="53089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2937142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3697942"/>
            <a:ext cx="9144000" cy="3160058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2000" dirty="0" smtClean="0"/>
              <a:t>                                                 </a:t>
            </a:r>
            <a:r>
              <a:rPr lang="ru-RU" sz="2000" b="1" dirty="0" smtClean="0">
                <a:solidFill>
                  <a:srgbClr val="002060"/>
                </a:solidFill>
              </a:rPr>
              <a:t>Закрепление материала</a:t>
            </a:r>
          </a:p>
          <a:p>
            <a:pPr marL="457200" indent="-457200" algn="just">
              <a:buAutoNum type="arabicPeriod"/>
            </a:pPr>
            <a:r>
              <a:rPr lang="ru-RU" sz="2000" b="1" dirty="0" smtClean="0"/>
              <a:t>Какое назначение имеют устройства диспетчерского контроля </a:t>
            </a:r>
          </a:p>
          <a:p>
            <a:pPr marL="457200" indent="-457200" algn="just">
              <a:buAutoNum type="arabicPeriod"/>
            </a:pPr>
            <a:r>
              <a:rPr lang="ru-RU" sz="2000" b="1" dirty="0" smtClean="0"/>
              <a:t>Какие системы ДК используются на железных дорогах России?</a:t>
            </a:r>
          </a:p>
          <a:p>
            <a:pPr marL="457200" indent="-457200" algn="just">
              <a:buAutoNum type="arabicPeriod"/>
            </a:pPr>
            <a:r>
              <a:rPr lang="ru-RU" sz="2000" b="1" dirty="0" smtClean="0"/>
              <a:t>В чём состоит принцип работы устройств частотного диспетчерского контроля</a:t>
            </a:r>
            <a:r>
              <a:rPr lang="ru-RU" sz="2000" b="1" dirty="0" smtClean="0"/>
              <a:t>? </a:t>
            </a:r>
            <a:r>
              <a:rPr lang="ru-RU" sz="2000" b="1" dirty="0"/>
              <a:t>Контроль </a:t>
            </a:r>
            <a:r>
              <a:rPr lang="ru-RU" sz="2000" b="1" dirty="0" smtClean="0"/>
              <a:t>на табло ДСП свободного и </a:t>
            </a:r>
            <a:r>
              <a:rPr lang="ru-RU" sz="2000" b="1" smtClean="0"/>
              <a:t>занятого блок-участка. </a:t>
            </a:r>
            <a:endParaRPr lang="ru-RU" sz="2000" b="1" dirty="0" smtClean="0"/>
          </a:p>
          <a:p>
            <a:pPr marL="457200" indent="-457200" algn="just">
              <a:buAutoNum type="arabicPeriod"/>
            </a:pPr>
            <a:r>
              <a:rPr lang="ru-RU" sz="2000" b="1" dirty="0" smtClean="0"/>
              <a:t>Какие виды неисправностей передаются с перегона на ж.д. станцию с помощью ЧДК?</a:t>
            </a:r>
          </a:p>
          <a:p>
            <a:pPr marL="457200" indent="-457200" algn="just">
              <a:buAutoNum type="arabicPeriod"/>
            </a:pPr>
            <a:r>
              <a:rPr lang="ru-RU" sz="2000" b="1" dirty="0" smtClean="0"/>
              <a:t>Какие уровни передачи информации входят в структурную схему АСДК?</a:t>
            </a:r>
          </a:p>
          <a:p>
            <a:pPr marL="457200" indent="-457200" algn="just">
              <a:buAutoNum type="arabicPeriod"/>
            </a:pPr>
            <a:endParaRPr lang="ru-RU" sz="2000" b="1" dirty="0"/>
          </a:p>
        </p:txBody>
      </p:sp>
      <p:sp>
        <p:nvSpPr>
          <p:cNvPr id="7" name="Заголовок 4"/>
          <p:cNvSpPr>
            <a:spLocks noGrp="1"/>
          </p:cNvSpPr>
          <p:nvPr>
            <p:ph type="title"/>
          </p:nvPr>
        </p:nvSpPr>
        <p:spPr>
          <a:xfrm>
            <a:off x="1102659" y="0"/>
            <a:ext cx="7301752" cy="457200"/>
          </a:xfrm>
        </p:spPr>
        <p:txBody>
          <a:bodyPr>
            <a:noAutofit/>
          </a:bodyPr>
          <a:lstStyle/>
          <a:p>
            <a:r>
              <a:rPr lang="ru-RU" sz="2000" b="1" dirty="0">
                <a:solidFill>
                  <a:srgbClr val="C00000"/>
                </a:solidFill>
                <a:latin typeface="+mn-lt"/>
              </a:rPr>
              <a:t>Диспетчерский контроль за движением </a:t>
            </a:r>
            <a:r>
              <a:rPr lang="ru-RU" sz="2000" b="1" dirty="0" smtClean="0">
                <a:solidFill>
                  <a:srgbClr val="C00000"/>
                </a:solidFill>
                <a:latin typeface="+mn-lt"/>
              </a:rPr>
              <a:t>поездов</a:t>
            </a:r>
            <a:endParaRPr lang="ru-RU" sz="2000" b="1" dirty="0">
              <a:solidFill>
                <a:srgbClr val="C00000"/>
              </a:solidFill>
              <a:latin typeface="+mn-lt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t="9550" r="5177" b="8493"/>
          <a:stretch/>
        </p:blipFill>
        <p:spPr>
          <a:xfrm>
            <a:off x="1102659" y="349625"/>
            <a:ext cx="6549614" cy="37786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5874382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89700" y="10158"/>
            <a:ext cx="6172200" cy="421556"/>
          </a:xfrm>
        </p:spPr>
        <p:txBody>
          <a:bodyPr>
            <a:normAutofit/>
          </a:bodyPr>
          <a:lstStyle/>
          <a:p>
            <a:r>
              <a:rPr lang="ru-RU" sz="2000" b="1" u="sng" dirty="0">
                <a:solidFill>
                  <a:srgbClr val="002060"/>
                </a:solidFill>
                <a:latin typeface="+mn-lt"/>
              </a:rPr>
              <a:t>Опережающее задание по следующей теме:</a:t>
            </a:r>
          </a:p>
        </p:txBody>
      </p:sp>
      <p:sp>
        <p:nvSpPr>
          <p:cNvPr id="9" name="Объект 8"/>
          <p:cNvSpPr>
            <a:spLocks noGrp="1"/>
          </p:cNvSpPr>
          <p:nvPr>
            <p:ph idx="1"/>
          </p:nvPr>
        </p:nvSpPr>
        <p:spPr>
          <a:xfrm>
            <a:off x="138423" y="1582237"/>
            <a:ext cx="8841403" cy="4710987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1500" dirty="0"/>
              <a:t>  </a:t>
            </a:r>
            <a:r>
              <a:rPr lang="ru-RU" sz="1500" dirty="0" smtClean="0"/>
              <a:t>                                       </a:t>
            </a:r>
            <a:r>
              <a:rPr lang="ru-RU" sz="2000" b="1" dirty="0"/>
              <a:t>Курс лекций </a:t>
            </a:r>
            <a:r>
              <a:rPr lang="ru-RU" sz="2000" b="1" dirty="0" smtClean="0"/>
              <a:t>Глава 11 стр</a:t>
            </a:r>
            <a:r>
              <a:rPr lang="ru-RU" sz="2000" b="1" dirty="0"/>
              <a:t>. </a:t>
            </a:r>
            <a:r>
              <a:rPr lang="ru-RU" sz="2000" b="1" dirty="0" smtClean="0"/>
              <a:t>71-73</a:t>
            </a:r>
            <a:endParaRPr lang="ru-RU" sz="2000" b="1" dirty="0"/>
          </a:p>
          <a:p>
            <a:pPr marL="457200" indent="-457200" algn="just">
              <a:buAutoNum type="arabicPeriod"/>
            </a:pPr>
            <a:r>
              <a:rPr lang="ru-RU" sz="2000" dirty="0"/>
              <a:t>Назначение систем технической диагностики. Структурная схема телеконтроля</a:t>
            </a:r>
            <a:r>
              <a:rPr lang="ru-RU" sz="2000" dirty="0" smtClean="0"/>
              <a:t>.</a:t>
            </a:r>
          </a:p>
          <a:p>
            <a:pPr marL="457200" indent="-457200" algn="just">
              <a:buAutoNum type="arabicPeriod"/>
            </a:pPr>
            <a:r>
              <a:rPr lang="ru-RU" sz="2000" dirty="0"/>
              <a:t>Система контроля состояния подвижного состава на ходу поезда; назначение, разновидности, структурная схема, напольное оборудование</a:t>
            </a:r>
            <a:r>
              <a:rPr lang="ru-RU" sz="2000" dirty="0" smtClean="0"/>
              <a:t>.</a:t>
            </a:r>
          </a:p>
          <a:p>
            <a:pPr marL="457200" indent="-457200" algn="just">
              <a:buAutoNum type="arabicPeriod"/>
            </a:pPr>
            <a:r>
              <a:rPr lang="ru-RU" sz="2000" dirty="0"/>
              <a:t>Особенности микропроцессорной системы контроля технического состояния подвижного состава (КТСМ, УКСПС).</a:t>
            </a:r>
            <a:endParaRPr lang="ru-RU" sz="2000" dirty="0" smtClean="0"/>
          </a:p>
          <a:p>
            <a:pPr marL="457200" indent="-457200" algn="just">
              <a:buAutoNum type="arabicPeriod"/>
            </a:pPr>
            <a:endParaRPr lang="ru-RU" sz="2000" b="1" dirty="0">
              <a:solidFill>
                <a:srgbClr val="002060"/>
              </a:solidFill>
            </a:endParaRPr>
          </a:p>
          <a:p>
            <a:pPr marL="457200" indent="-457200" algn="just">
              <a:buAutoNum type="arabicPeriod"/>
            </a:pPr>
            <a:endParaRPr lang="ru-RU" sz="2000" b="1" dirty="0" smtClean="0">
              <a:solidFill>
                <a:srgbClr val="002060"/>
              </a:solidFill>
            </a:endParaRPr>
          </a:p>
          <a:p>
            <a:pPr marL="0" indent="0" algn="just">
              <a:buNone/>
            </a:pPr>
            <a:r>
              <a:rPr lang="ru-RU" sz="2000" b="1" dirty="0" smtClean="0">
                <a:solidFill>
                  <a:srgbClr val="002060"/>
                </a:solidFill>
              </a:rPr>
              <a:t>Актуализация домашнего задания</a:t>
            </a:r>
            <a:r>
              <a:rPr lang="ru-RU" sz="2000" b="1" dirty="0">
                <a:solidFill>
                  <a:srgbClr val="002060"/>
                </a:solidFill>
              </a:rPr>
              <a:t>: </a:t>
            </a:r>
            <a:r>
              <a:rPr lang="ru-RU" sz="2000" i="1" dirty="0"/>
              <a:t>Проработка учебной литературы и составление конспекта по характеристикам каждой системы.  Курс лекций</a:t>
            </a:r>
            <a:r>
              <a:rPr lang="ru-RU" sz="2000" i="1" dirty="0" smtClean="0"/>
              <a:t>, Глава 11, </a:t>
            </a:r>
            <a:r>
              <a:rPr lang="ru-RU" sz="2000" i="1" dirty="0"/>
              <a:t>стр. </a:t>
            </a:r>
            <a:r>
              <a:rPr lang="ru-RU" sz="2000" i="1" dirty="0" smtClean="0"/>
              <a:t>68-71. </a:t>
            </a:r>
            <a:r>
              <a:rPr lang="ru-RU" sz="2000" i="1" dirty="0"/>
              <a:t>Подготовка к практическому </a:t>
            </a:r>
            <a:r>
              <a:rPr lang="ru-RU" sz="2000" i="1" dirty="0" smtClean="0"/>
              <a:t>занятию №22, </a:t>
            </a:r>
            <a:r>
              <a:rPr lang="ru-RU" sz="2000" i="1" dirty="0"/>
              <a:t>оформление отчетов и подготовка к их защите.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1331259" y="514768"/>
            <a:ext cx="5836023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rgbClr val="C00000"/>
                </a:solidFill>
              </a:rPr>
              <a:t>Диспетчерский контроль за движением поездов </a:t>
            </a:r>
            <a:r>
              <a:rPr lang="ru-RU" sz="2000" b="1" dirty="0" smtClean="0">
                <a:solidFill>
                  <a:srgbClr val="C00000"/>
                </a:solidFill>
              </a:rPr>
              <a:t>и</a:t>
            </a:r>
          </a:p>
          <a:p>
            <a:r>
              <a:rPr lang="ru-RU" sz="2000" b="1" dirty="0">
                <a:solidFill>
                  <a:srgbClr val="C00000"/>
                </a:solidFill>
              </a:rPr>
              <a:t> </a:t>
            </a:r>
            <a:r>
              <a:rPr lang="ru-RU" sz="2000" b="1" dirty="0" smtClean="0">
                <a:solidFill>
                  <a:srgbClr val="C00000"/>
                </a:solidFill>
              </a:rPr>
              <a:t>        </a:t>
            </a:r>
            <a:r>
              <a:rPr lang="ru-RU" sz="2000" b="1" dirty="0">
                <a:solidFill>
                  <a:srgbClr val="C00000"/>
                </a:solidFill>
              </a:rPr>
              <a:t>системы технической диагностики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3221850" y="4925673"/>
            <a:ext cx="223138" cy="3000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35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56852765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-40943" y="3781709"/>
            <a:ext cx="9184943" cy="2874986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2000" b="1" dirty="0" smtClean="0">
                <a:solidFill>
                  <a:srgbClr val="C00000"/>
                </a:solidFill>
              </a:rPr>
              <a:t>         Устройства </a:t>
            </a:r>
            <a:r>
              <a:rPr lang="ru-RU" sz="2000" b="1" dirty="0">
                <a:solidFill>
                  <a:srgbClr val="C00000"/>
                </a:solidFill>
              </a:rPr>
              <a:t>диспетчерского контроля </a:t>
            </a:r>
            <a:r>
              <a:rPr lang="ru-RU" sz="2000" dirty="0"/>
              <a:t>за движением поездов на участках, оборудованных </a:t>
            </a:r>
            <a:r>
              <a:rPr lang="ru-RU" sz="2000" dirty="0" smtClean="0"/>
              <a:t>АБ, </a:t>
            </a:r>
            <a:r>
              <a:rPr lang="ru-RU" sz="2000" b="1" dirty="0">
                <a:solidFill>
                  <a:srgbClr val="C00000"/>
                </a:solidFill>
              </a:rPr>
              <a:t>должны обеспечивать контроль:</a:t>
            </a:r>
          </a:p>
          <a:p>
            <a:pPr marL="0" indent="0" algn="just">
              <a:buNone/>
            </a:pPr>
            <a:r>
              <a:rPr lang="ru-RU" sz="2000" dirty="0" smtClean="0"/>
              <a:t>установленного </a:t>
            </a:r>
            <a:r>
              <a:rPr lang="ru-RU" sz="2000" dirty="0"/>
              <a:t>направления движения</a:t>
            </a:r>
            <a:r>
              <a:rPr lang="ru-RU" sz="2000" dirty="0" smtClean="0"/>
              <a:t>; занятости </a:t>
            </a:r>
            <a:r>
              <a:rPr lang="ru-RU" sz="2000" dirty="0"/>
              <a:t>блок-участков, главных и приемо-отправочных </a:t>
            </a:r>
            <a:r>
              <a:rPr lang="ru-RU" sz="2000" dirty="0" smtClean="0"/>
              <a:t>путей </a:t>
            </a:r>
            <a:r>
              <a:rPr lang="ru-RU" sz="2000" dirty="0"/>
              <a:t>на </a:t>
            </a:r>
            <a:r>
              <a:rPr lang="ru-RU" sz="2000" dirty="0" smtClean="0"/>
              <a:t>промежуточных </a:t>
            </a:r>
            <a:r>
              <a:rPr lang="ru-RU" sz="2000" dirty="0"/>
              <a:t>станциях</a:t>
            </a:r>
            <a:r>
              <a:rPr lang="ru-RU" sz="2000" dirty="0" smtClean="0"/>
              <a:t>; показаний </a:t>
            </a:r>
            <a:r>
              <a:rPr lang="ru-RU" sz="2000" dirty="0"/>
              <a:t>входных и выходных </a:t>
            </a:r>
            <a:r>
              <a:rPr lang="ru-RU" sz="2000" dirty="0" smtClean="0"/>
              <a:t>светофоров; положения </a:t>
            </a:r>
            <a:r>
              <a:rPr lang="ru-RU" sz="2000" dirty="0"/>
              <a:t>стрелок, станционных </a:t>
            </a:r>
            <a:r>
              <a:rPr lang="ru-RU" sz="2000" dirty="0" smtClean="0"/>
              <a:t>путей </a:t>
            </a:r>
            <a:r>
              <a:rPr lang="ru-RU" sz="2000" dirty="0"/>
              <a:t>и изолированных участков</a:t>
            </a:r>
            <a:r>
              <a:rPr lang="ru-RU" sz="2000" dirty="0" smtClean="0"/>
              <a:t>; занятости </a:t>
            </a:r>
            <a:r>
              <a:rPr lang="ru-RU" sz="2000" dirty="0"/>
              <a:t>перегонов</a:t>
            </a:r>
            <a:r>
              <a:rPr lang="ru-RU" sz="2000" dirty="0" smtClean="0"/>
              <a:t>; автоматического </a:t>
            </a:r>
            <a:r>
              <a:rPr lang="ru-RU" sz="2000" dirty="0"/>
              <a:t>действия светофоров на </a:t>
            </a:r>
            <a:r>
              <a:rPr lang="ru-RU" sz="2000" dirty="0" smtClean="0"/>
              <a:t>станциях; состояния </a:t>
            </a:r>
            <a:r>
              <a:rPr lang="ru-RU" sz="2000" dirty="0"/>
              <a:t>переездной сигнализации</a:t>
            </a:r>
            <a:r>
              <a:rPr lang="ru-RU" sz="2000" dirty="0" smtClean="0"/>
              <a:t>; состояния </a:t>
            </a:r>
            <a:r>
              <a:rPr lang="ru-RU" sz="2000" dirty="0"/>
              <a:t>станционных и перегонных устройств </a:t>
            </a:r>
            <a:r>
              <a:rPr lang="ru-RU" sz="2000" dirty="0" smtClean="0"/>
              <a:t>СЦБ.</a:t>
            </a:r>
            <a:endParaRPr lang="ru-RU" sz="2000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191" b="7138"/>
          <a:stretch/>
        </p:blipFill>
        <p:spPr>
          <a:xfrm>
            <a:off x="1340891" y="457200"/>
            <a:ext cx="6811839" cy="3118513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6974007" y="6472029"/>
            <a:ext cx="216999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(ПТЭ Прил.№3 п.26)</a:t>
            </a:r>
            <a:endParaRPr lang="ru-RU" dirty="0"/>
          </a:p>
        </p:txBody>
      </p:sp>
      <p:sp>
        <p:nvSpPr>
          <p:cNvPr id="7" name="Заголовок 4"/>
          <p:cNvSpPr>
            <a:spLocks noGrp="1"/>
          </p:cNvSpPr>
          <p:nvPr>
            <p:ph type="title"/>
          </p:nvPr>
        </p:nvSpPr>
        <p:spPr>
          <a:xfrm>
            <a:off x="1803309" y="0"/>
            <a:ext cx="5659809" cy="457200"/>
          </a:xfrm>
        </p:spPr>
        <p:txBody>
          <a:bodyPr>
            <a:noAutofit/>
          </a:bodyPr>
          <a:lstStyle/>
          <a:p>
            <a:r>
              <a:rPr lang="ru-RU" sz="2000" b="1" dirty="0">
                <a:solidFill>
                  <a:srgbClr val="C00000"/>
                </a:solidFill>
                <a:latin typeface="+mn-lt"/>
              </a:rPr>
              <a:t>Диспетчерский контроль за движением поездов</a:t>
            </a:r>
          </a:p>
        </p:txBody>
      </p:sp>
    </p:spTree>
    <p:extLst>
      <p:ext uri="{BB962C8B-B14F-4D97-AF65-F5344CB8AC3E}">
        <p14:creationId xmlns:p14="http://schemas.microsoft.com/office/powerpoint/2010/main" val="213008458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5593977"/>
            <a:ext cx="9144000" cy="1264023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2000" b="1" dirty="0">
                <a:solidFill>
                  <a:srgbClr val="002060"/>
                </a:solidFill>
              </a:rPr>
              <a:t>Типовой системой диспетчерского контроля является система частотного диспетчерского контроля (ЧДК). </a:t>
            </a:r>
            <a:r>
              <a:rPr lang="ru-RU" sz="2000" dirty="0"/>
              <a:t>Она дает возможность передавать на станции, ограничивающие перегон, а затем со станций на центральный диспетчерский пост информацию о движении поездов по перегонам. 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/>
          <a:srcRect t="8040" r="2490" b="1177"/>
          <a:stretch/>
        </p:blipFill>
        <p:spPr>
          <a:xfrm>
            <a:off x="1136275" y="322730"/>
            <a:ext cx="7221071" cy="5106517"/>
          </a:xfrm>
          <a:prstGeom prst="rect">
            <a:avLst/>
          </a:prstGeom>
        </p:spPr>
      </p:pic>
      <p:cxnSp>
        <p:nvCxnSpPr>
          <p:cNvPr id="7" name="Прямая соединительная линия 6"/>
          <p:cNvCxnSpPr/>
          <p:nvPr/>
        </p:nvCxnSpPr>
        <p:spPr>
          <a:xfrm>
            <a:off x="1385047" y="3200400"/>
            <a:ext cx="2675965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>
            <a:off x="1398495" y="5362012"/>
            <a:ext cx="2635623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Заголовок 4"/>
          <p:cNvSpPr>
            <a:spLocks noGrp="1"/>
          </p:cNvSpPr>
          <p:nvPr>
            <p:ph type="title"/>
          </p:nvPr>
        </p:nvSpPr>
        <p:spPr>
          <a:xfrm>
            <a:off x="1803309" y="0"/>
            <a:ext cx="5659809" cy="457200"/>
          </a:xfrm>
        </p:spPr>
        <p:txBody>
          <a:bodyPr>
            <a:noAutofit/>
          </a:bodyPr>
          <a:lstStyle/>
          <a:p>
            <a:r>
              <a:rPr lang="ru-RU" sz="2000" b="1" dirty="0">
                <a:solidFill>
                  <a:srgbClr val="C00000"/>
                </a:solidFill>
                <a:latin typeface="+mn-lt"/>
              </a:rPr>
              <a:t>Диспетчерский контроль за движением поездов</a:t>
            </a:r>
          </a:p>
        </p:txBody>
      </p:sp>
    </p:spTree>
    <p:extLst>
      <p:ext uri="{BB962C8B-B14F-4D97-AF65-F5344CB8AC3E}">
        <p14:creationId xmlns:p14="http://schemas.microsoft.com/office/powerpoint/2010/main" val="51731079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5271247"/>
            <a:ext cx="9144000" cy="1586753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2000" dirty="0" smtClean="0"/>
              <a:t>Такой </a:t>
            </a:r>
            <a:r>
              <a:rPr lang="ru-RU" sz="2000" dirty="0"/>
              <a:t>принцип передачи информации позволяет ДНЦ следить за положением поездов на участке и за показаниями станционных светофоров, а ДСП за движением поездов на перегонах, примыкающих к станции. Кроме того, система ЧДК обеспечивает передачу ДСП информации о неисправностях в устройствах перегонных сигнальных и переездных установок.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/>
          <a:srcRect t="5603"/>
          <a:stretch/>
        </p:blipFill>
        <p:spPr>
          <a:xfrm>
            <a:off x="1330348" y="407408"/>
            <a:ext cx="6832926" cy="4863839"/>
          </a:xfrm>
          <a:prstGeom prst="rect">
            <a:avLst/>
          </a:prstGeom>
        </p:spPr>
      </p:pic>
      <p:sp>
        <p:nvSpPr>
          <p:cNvPr id="6" name="Заголовок 4"/>
          <p:cNvSpPr>
            <a:spLocks noGrp="1"/>
          </p:cNvSpPr>
          <p:nvPr>
            <p:ph type="title"/>
          </p:nvPr>
        </p:nvSpPr>
        <p:spPr>
          <a:xfrm>
            <a:off x="1803309" y="0"/>
            <a:ext cx="5659809" cy="457200"/>
          </a:xfrm>
        </p:spPr>
        <p:txBody>
          <a:bodyPr>
            <a:noAutofit/>
          </a:bodyPr>
          <a:lstStyle/>
          <a:p>
            <a:r>
              <a:rPr lang="ru-RU" sz="2000" b="1" dirty="0">
                <a:solidFill>
                  <a:srgbClr val="C00000"/>
                </a:solidFill>
                <a:latin typeface="+mn-lt"/>
              </a:rPr>
              <a:t>Диспетчерский контроль за движением поездов</a:t>
            </a:r>
          </a:p>
        </p:txBody>
      </p:sp>
    </p:spTree>
    <p:extLst>
      <p:ext uri="{BB962C8B-B14F-4D97-AF65-F5344CB8AC3E}">
        <p14:creationId xmlns:p14="http://schemas.microsoft.com/office/powerpoint/2010/main" val="407253558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5136777"/>
            <a:ext cx="9144000" cy="1721224"/>
          </a:xfrm>
        </p:spPr>
        <p:txBody>
          <a:bodyPr>
            <a:normAutofit lnSpcReduction="10000"/>
          </a:bodyPr>
          <a:lstStyle/>
          <a:p>
            <a:pPr marL="0" indent="0" algn="just">
              <a:buNone/>
            </a:pPr>
            <a:r>
              <a:rPr lang="ru-RU" sz="2000" dirty="0" smtClean="0"/>
              <a:t>     Вся </a:t>
            </a:r>
            <a:r>
              <a:rPr lang="ru-RU" sz="2000" dirty="0"/>
              <a:t>информация с объектов перегона поступает на прилегающие станции по проводам двойного снижения </a:t>
            </a:r>
            <a:r>
              <a:rPr lang="ru-RU" sz="2000" dirty="0" smtClean="0"/>
              <a:t>напряжения (ДСН) </a:t>
            </a:r>
            <a:r>
              <a:rPr lang="ru-RU" sz="2000" dirty="0"/>
              <a:t>с помощью аппаратуры частотного разделения в диапазоне звуковых частот. Передача сигналов диспетчерского контроля с промежуточных станций на центральный пост осуществляется по физическим цепям или каналам высокочастотной связи при помощи частотно-распределительной системы телесигнализации.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l="6392" r="5922"/>
          <a:stretch/>
        </p:blipFill>
        <p:spPr>
          <a:xfrm>
            <a:off x="3766783" y="457200"/>
            <a:ext cx="5271246" cy="450717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/>
          <a:srcRect l="8954" r="15491" b="6862"/>
          <a:stretch/>
        </p:blipFill>
        <p:spPr>
          <a:xfrm>
            <a:off x="720722" y="319117"/>
            <a:ext cx="2931166" cy="4817660"/>
          </a:xfrm>
          <a:prstGeom prst="rect">
            <a:avLst/>
          </a:prstGeom>
        </p:spPr>
      </p:pic>
      <p:sp>
        <p:nvSpPr>
          <p:cNvPr id="7" name="Заголовок 4"/>
          <p:cNvSpPr>
            <a:spLocks noGrp="1"/>
          </p:cNvSpPr>
          <p:nvPr>
            <p:ph type="title"/>
          </p:nvPr>
        </p:nvSpPr>
        <p:spPr>
          <a:xfrm>
            <a:off x="1803309" y="0"/>
            <a:ext cx="5659809" cy="457200"/>
          </a:xfrm>
        </p:spPr>
        <p:txBody>
          <a:bodyPr>
            <a:noAutofit/>
          </a:bodyPr>
          <a:lstStyle/>
          <a:p>
            <a:r>
              <a:rPr lang="ru-RU" sz="2000" b="1" dirty="0">
                <a:solidFill>
                  <a:srgbClr val="C00000"/>
                </a:solidFill>
                <a:latin typeface="+mn-lt"/>
              </a:rPr>
              <a:t>Диспетчерский контроль за движением поездов</a:t>
            </a:r>
          </a:p>
        </p:txBody>
      </p:sp>
    </p:spTree>
    <p:extLst>
      <p:ext uri="{BB962C8B-B14F-4D97-AF65-F5344CB8AC3E}">
        <p14:creationId xmlns:p14="http://schemas.microsoft.com/office/powerpoint/2010/main" val="369958348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5001704"/>
            <a:ext cx="9144000" cy="1856296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2000" dirty="0"/>
              <a:t> </a:t>
            </a:r>
            <a:r>
              <a:rPr lang="ru-RU" sz="2000" b="1" dirty="0">
                <a:solidFill>
                  <a:srgbClr val="002060"/>
                </a:solidFill>
              </a:rPr>
              <a:t>Аппаратура ЧДК выполнена </a:t>
            </a:r>
            <a:r>
              <a:rPr lang="ru-RU" sz="2000" dirty="0"/>
              <a:t>на бесконтактных элементах, что повышает надежность ее работы и быстродействие. Систему ЧДК, обладающую высоким быстродействием, используют не только для диспетчерского контроля, но и для передачи контрольной и диагностической информации на центральный диспетчерский пост, промежуточные станции и посты дежурных диспетчеров дистанций сигнализации и связи.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9367" y="402608"/>
            <a:ext cx="5946375" cy="4645606"/>
          </a:xfrm>
          <a:prstGeom prst="rect">
            <a:avLst/>
          </a:prstGeom>
        </p:spPr>
      </p:pic>
      <p:sp>
        <p:nvSpPr>
          <p:cNvPr id="6" name="Заголовок 4"/>
          <p:cNvSpPr>
            <a:spLocks noGrp="1"/>
          </p:cNvSpPr>
          <p:nvPr>
            <p:ph type="title"/>
          </p:nvPr>
        </p:nvSpPr>
        <p:spPr>
          <a:xfrm>
            <a:off x="1803309" y="0"/>
            <a:ext cx="5659809" cy="457200"/>
          </a:xfrm>
        </p:spPr>
        <p:txBody>
          <a:bodyPr>
            <a:noAutofit/>
          </a:bodyPr>
          <a:lstStyle/>
          <a:p>
            <a:r>
              <a:rPr lang="ru-RU" sz="2000" b="1" dirty="0">
                <a:solidFill>
                  <a:srgbClr val="C00000"/>
                </a:solidFill>
                <a:latin typeface="+mn-lt"/>
              </a:rPr>
              <a:t>Диспетчерский контроль за движением поездов</a:t>
            </a:r>
          </a:p>
        </p:txBody>
      </p:sp>
    </p:spTree>
    <p:extLst>
      <p:ext uri="{BB962C8B-B14F-4D97-AF65-F5344CB8AC3E}">
        <p14:creationId xmlns:p14="http://schemas.microsoft.com/office/powerpoint/2010/main" val="173806701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5177119"/>
            <a:ext cx="9144000" cy="1680882"/>
          </a:xfrm>
        </p:spPr>
        <p:txBody>
          <a:bodyPr>
            <a:normAutofit lnSpcReduction="10000"/>
          </a:bodyPr>
          <a:lstStyle/>
          <a:p>
            <a:pPr marL="0" indent="0" algn="just">
              <a:buNone/>
            </a:pPr>
            <a:r>
              <a:rPr lang="ru-RU" sz="2000" dirty="0"/>
              <a:t> В современных условиях работы железных дорог большое внимание уделяется комплексным системам автоматизации управления движением поездов с созданием диспетчерских центров управления (ДЦУП). Одной из систем, обеспечивающих работу ДЦУП, является </a:t>
            </a:r>
            <a:r>
              <a:rPr lang="ru-RU" sz="2000" b="1" dirty="0">
                <a:solidFill>
                  <a:srgbClr val="002060"/>
                </a:solidFill>
              </a:rPr>
              <a:t>автоматизированная система диспетчерского контроля </a:t>
            </a:r>
            <a:r>
              <a:rPr lang="ru-RU" sz="2000" dirty="0"/>
              <a:t>(АСДК), которая выполнена на базе микропроцессорной техники.</a:t>
            </a: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2"/>
          <a:srcRect t="18009"/>
          <a:stretch/>
        </p:blipFill>
        <p:spPr>
          <a:xfrm>
            <a:off x="936811" y="491320"/>
            <a:ext cx="7620000" cy="4685800"/>
          </a:xfrm>
          <a:prstGeom prst="rect">
            <a:avLst/>
          </a:prstGeom>
        </p:spPr>
      </p:pic>
      <p:sp>
        <p:nvSpPr>
          <p:cNvPr id="6" name="Заголовок 4"/>
          <p:cNvSpPr>
            <a:spLocks noGrp="1"/>
          </p:cNvSpPr>
          <p:nvPr>
            <p:ph type="title"/>
          </p:nvPr>
        </p:nvSpPr>
        <p:spPr>
          <a:xfrm>
            <a:off x="1803309" y="0"/>
            <a:ext cx="5659809" cy="457200"/>
          </a:xfrm>
        </p:spPr>
        <p:txBody>
          <a:bodyPr>
            <a:noAutofit/>
          </a:bodyPr>
          <a:lstStyle/>
          <a:p>
            <a:r>
              <a:rPr lang="ru-RU" sz="2000" b="1" dirty="0">
                <a:solidFill>
                  <a:srgbClr val="C00000"/>
                </a:solidFill>
                <a:latin typeface="+mn-lt"/>
              </a:rPr>
              <a:t>Диспетчерский контроль за движением поездов</a:t>
            </a:r>
          </a:p>
        </p:txBody>
      </p:sp>
    </p:spTree>
    <p:extLst>
      <p:ext uri="{BB962C8B-B14F-4D97-AF65-F5344CB8AC3E}">
        <p14:creationId xmlns:p14="http://schemas.microsoft.com/office/powerpoint/2010/main" val="1922142168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1605</TotalTime>
  <Words>1996</Words>
  <Application>Microsoft Office PowerPoint</Application>
  <PresentationFormat>Экран (4:3)</PresentationFormat>
  <Paragraphs>96</Paragraphs>
  <Slides>33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33</vt:i4>
      </vt:variant>
    </vt:vector>
  </HeadingPairs>
  <TitlesOfParts>
    <vt:vector size="37" baseType="lpstr">
      <vt:lpstr>Arial</vt:lpstr>
      <vt:lpstr>Calibri</vt:lpstr>
      <vt:lpstr>Calibri Light</vt:lpstr>
      <vt:lpstr>Тема Office</vt:lpstr>
      <vt:lpstr>ОАО "РЖД"</vt:lpstr>
      <vt:lpstr>Диспетчерский контроль за движением поездов</vt:lpstr>
      <vt:lpstr>Диспетчерский контроль за движением поездов</vt:lpstr>
      <vt:lpstr>Диспетчерский контроль за движением поездов</vt:lpstr>
      <vt:lpstr>Диспетчерский контроль за движением поездов</vt:lpstr>
      <vt:lpstr>Диспетчерский контроль за движением поездов</vt:lpstr>
      <vt:lpstr>Диспетчерский контроль за движением поездов</vt:lpstr>
      <vt:lpstr>Диспетчерский контроль за движением поездов</vt:lpstr>
      <vt:lpstr>Диспетчерский контроль за движением поездов</vt:lpstr>
      <vt:lpstr>Презентация PowerPoint</vt:lpstr>
      <vt:lpstr>Система частотного диспетчерского контроля </vt:lpstr>
      <vt:lpstr>Система частотного диспетчерского контроля </vt:lpstr>
      <vt:lpstr>Система частотного диспетчерского контроля </vt:lpstr>
      <vt:lpstr>Система частотного диспетчерского контроля </vt:lpstr>
      <vt:lpstr>Система частотного диспетчерского контроля </vt:lpstr>
      <vt:lpstr>Система частотного диспетчерского контроля </vt:lpstr>
      <vt:lpstr>Система частотного диспетчерского контроля </vt:lpstr>
      <vt:lpstr>Система частотного диспетчерского контроля </vt:lpstr>
      <vt:lpstr>Система частотного диспетчерского контроля </vt:lpstr>
      <vt:lpstr>Система частотного диспетчерского контроля </vt:lpstr>
      <vt:lpstr>Система частотного диспетчерского контроля </vt:lpstr>
      <vt:lpstr>Система частотного диспетчерского контроля </vt:lpstr>
      <vt:lpstr>Система частотного диспетчерского контроля </vt:lpstr>
      <vt:lpstr>Автоматизированная система диспетчерского контроля АСДК </vt:lpstr>
      <vt:lpstr>Автоматизированная система диспетчерского контроля АСДК </vt:lpstr>
      <vt:lpstr>Автоматизированная система диспетчерского контроля АСДК </vt:lpstr>
      <vt:lpstr>Автоматизированная система диспетчерского контроля АСДК </vt:lpstr>
      <vt:lpstr>Автоматизированная система диспетчерского контроля АСДК </vt:lpstr>
      <vt:lpstr>Автоматизированная система диспетчерского контроля АСДК </vt:lpstr>
      <vt:lpstr>Автоматизированная система диспетчерского контроля АСДК </vt:lpstr>
      <vt:lpstr>Автоматизированная система диспетчерского контроля АСДК </vt:lpstr>
      <vt:lpstr>Диспетчерский контроль за движением поездов</vt:lpstr>
      <vt:lpstr>Опережающее задание по следующей теме: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Ли Н.Г.</dc:creator>
  <cp:lastModifiedBy>Ли Н.Г.</cp:lastModifiedBy>
  <cp:revision>162</cp:revision>
  <dcterms:created xsi:type="dcterms:W3CDTF">2020-04-22T10:21:16Z</dcterms:created>
  <dcterms:modified xsi:type="dcterms:W3CDTF">2023-01-18T11:24:22Z</dcterms:modified>
</cp:coreProperties>
</file>