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70"/>
  </p:notesMasterIdLst>
  <p:sldIdLst>
    <p:sldId id="323" r:id="rId2"/>
    <p:sldId id="256" r:id="rId3"/>
    <p:sldId id="257" r:id="rId4"/>
    <p:sldId id="258" r:id="rId5"/>
    <p:sldId id="259" r:id="rId6"/>
    <p:sldId id="262" r:id="rId7"/>
    <p:sldId id="260" r:id="rId8"/>
    <p:sldId id="261" r:id="rId9"/>
    <p:sldId id="264" r:id="rId10"/>
    <p:sldId id="265" r:id="rId11"/>
    <p:sldId id="263" r:id="rId12"/>
    <p:sldId id="270" r:id="rId13"/>
    <p:sldId id="267" r:id="rId14"/>
    <p:sldId id="268" r:id="rId15"/>
    <p:sldId id="269" r:id="rId16"/>
    <p:sldId id="266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04" r:id="rId51"/>
    <p:sldId id="310" r:id="rId52"/>
    <p:sldId id="311" r:id="rId53"/>
    <p:sldId id="312" r:id="rId54"/>
    <p:sldId id="313" r:id="rId55"/>
    <p:sldId id="314" r:id="rId56"/>
    <p:sldId id="315" r:id="rId57"/>
    <p:sldId id="316" r:id="rId58"/>
    <p:sldId id="317" r:id="rId59"/>
    <p:sldId id="305" r:id="rId60"/>
    <p:sldId id="306" r:id="rId61"/>
    <p:sldId id="307" r:id="rId62"/>
    <p:sldId id="308" r:id="rId63"/>
    <p:sldId id="309" r:id="rId64"/>
    <p:sldId id="318" r:id="rId65"/>
    <p:sldId id="320" r:id="rId66"/>
    <p:sldId id="319" r:id="rId67"/>
    <p:sldId id="321" r:id="rId68"/>
    <p:sldId id="322" r:id="rId6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95" autoAdjust="0"/>
    <p:restoredTop sz="94713" autoAdjust="0"/>
  </p:normalViewPr>
  <p:slideViewPr>
    <p:cSldViewPr>
      <p:cViewPr varScale="1">
        <p:scale>
          <a:sx n="67" d="100"/>
          <a:sy n="67" d="100"/>
        </p:scale>
        <p:origin x="756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17.vml.rels><?xml version="1.0" encoding="UTF-8" standalone="yes"?>
<Relationships xmlns="http://schemas.openxmlformats.org/package/2006/relationships"><Relationship Id="rId2" Type="http://schemas.openxmlformats.org/officeDocument/2006/relationships/image" Target="../media/image49.emf"/><Relationship Id="rId1" Type="http://schemas.openxmlformats.org/officeDocument/2006/relationships/image" Target="../media/image48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19.vml.rels><?xml version="1.0" encoding="UTF-8" standalone="yes"?>
<Relationships xmlns="http://schemas.openxmlformats.org/package/2006/relationships"><Relationship Id="rId2" Type="http://schemas.openxmlformats.org/officeDocument/2006/relationships/image" Target="../media/image52.emf"/><Relationship Id="rId1" Type="http://schemas.openxmlformats.org/officeDocument/2006/relationships/image" Target="../media/image5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2AC3E4-1F70-4C21-AE1A-8B17B75CDBD5}" type="datetimeFigureOut">
              <a:rPr lang="ru-RU" smtClean="0"/>
              <a:pPr/>
              <a:t>19.09.2023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9067A6-A3A1-4050-94A9-685B70B7EF1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8161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E8B9A1B-1354-476F-9CEC-99D4F77DDD3E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20608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19.09.2023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19.09.2023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19.09.2023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2.e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5.png"/><Relationship Id="rId5" Type="http://schemas.openxmlformats.org/officeDocument/2006/relationships/image" Target="../media/image24.emf"/><Relationship Id="rId4" Type="http://schemas.openxmlformats.org/officeDocument/2006/relationships/oleObject" Target="../embeddings/oleObject2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6.e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27.e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28.png"/><Relationship Id="rId5" Type="http://schemas.openxmlformats.org/officeDocument/2006/relationships/image" Target="../media/image27.emf"/><Relationship Id="rId4" Type="http://schemas.openxmlformats.org/officeDocument/2006/relationships/oleObject" Target="../embeddings/oleObject5.bin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29.e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30.e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18.png"/><Relationship Id="rId5" Type="http://schemas.openxmlformats.org/officeDocument/2006/relationships/image" Target="../media/image30.emf"/><Relationship Id="rId4" Type="http://schemas.openxmlformats.org/officeDocument/2006/relationships/oleObject" Target="../embeddings/oleObject8.bin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29.e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30.e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18.png"/><Relationship Id="rId5" Type="http://schemas.openxmlformats.org/officeDocument/2006/relationships/image" Target="../media/image30.emf"/><Relationship Id="rId4" Type="http://schemas.openxmlformats.org/officeDocument/2006/relationships/oleObject" Target="../embeddings/oleObject11.bin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32.png"/><Relationship Id="rId5" Type="http://schemas.openxmlformats.org/officeDocument/2006/relationships/image" Target="../media/image24.emf"/><Relationship Id="rId4" Type="http://schemas.openxmlformats.org/officeDocument/2006/relationships/oleObject" Target="../embeddings/oleObject12.bin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30.emf"/><Relationship Id="rId5" Type="http://schemas.openxmlformats.org/officeDocument/2006/relationships/oleObject" Target="../embeddings/oleObject13.bin"/><Relationship Id="rId4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24.emf"/><Relationship Id="rId5" Type="http://schemas.openxmlformats.org/officeDocument/2006/relationships/oleObject" Target="../embeddings/oleObject14.bin"/><Relationship Id="rId4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24.emf"/><Relationship Id="rId5" Type="http://schemas.openxmlformats.org/officeDocument/2006/relationships/oleObject" Target="../embeddings/oleObject15.bin"/><Relationship Id="rId4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4" Type="http://schemas.openxmlformats.org/officeDocument/2006/relationships/image" Target="../media/image47.em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49.emf"/><Relationship Id="rId5" Type="http://schemas.openxmlformats.org/officeDocument/2006/relationships/oleObject" Target="../embeddings/oleObject18.bin"/><Relationship Id="rId4" Type="http://schemas.openxmlformats.org/officeDocument/2006/relationships/image" Target="../media/image48.em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4" Type="http://schemas.openxmlformats.org/officeDocument/2006/relationships/image" Target="../media/image50.em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6" Type="http://schemas.openxmlformats.org/officeDocument/2006/relationships/image" Target="../media/image52.emf"/><Relationship Id="rId5" Type="http://schemas.openxmlformats.org/officeDocument/2006/relationships/oleObject" Target="../embeddings/oleObject21.bin"/><Relationship Id="rId4" Type="http://schemas.openxmlformats.org/officeDocument/2006/relationships/image" Target="../media/image51.emf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5" Type="http://schemas.openxmlformats.org/officeDocument/2006/relationships/image" Target="../media/image53.emf"/><Relationship Id="rId4" Type="http://schemas.openxmlformats.org/officeDocument/2006/relationships/oleObject" Target="../embeddings/oleObject22.bin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Relationship Id="rId5" Type="http://schemas.openxmlformats.org/officeDocument/2006/relationships/image" Target="../media/image27.emf"/><Relationship Id="rId4" Type="http://schemas.openxmlformats.org/officeDocument/2006/relationships/oleObject" Target="../embeddings/oleObject23.bin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2.vml"/><Relationship Id="rId6" Type="http://schemas.openxmlformats.org/officeDocument/2006/relationships/image" Target="../media/image56.png"/><Relationship Id="rId5" Type="http://schemas.openxmlformats.org/officeDocument/2006/relationships/image" Target="../media/image27.emf"/><Relationship Id="rId4" Type="http://schemas.openxmlformats.org/officeDocument/2006/relationships/oleObject" Target="../embeddings/oleObject24.bin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3.vml"/><Relationship Id="rId6" Type="http://schemas.openxmlformats.org/officeDocument/2006/relationships/image" Target="../media/image57.png"/><Relationship Id="rId5" Type="http://schemas.openxmlformats.org/officeDocument/2006/relationships/image" Target="../media/image27.emf"/><Relationship Id="rId4" Type="http://schemas.openxmlformats.org/officeDocument/2006/relationships/oleObject" Target="../embeddings/oleObject25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4.vml"/><Relationship Id="rId6" Type="http://schemas.openxmlformats.org/officeDocument/2006/relationships/image" Target="../media/image58.emf"/><Relationship Id="rId5" Type="http://schemas.openxmlformats.org/officeDocument/2006/relationships/oleObject" Target="../embeddings/oleObject26.bin"/><Relationship Id="rId4" Type="http://schemas.openxmlformats.org/officeDocument/2006/relationships/image" Target="../media/image59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5.vml"/><Relationship Id="rId5" Type="http://schemas.openxmlformats.org/officeDocument/2006/relationships/image" Target="../media/image60.emf"/><Relationship Id="rId4" Type="http://schemas.openxmlformats.org/officeDocument/2006/relationships/oleObject" Target="../embeddings/oleObject27.bin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6.vml"/><Relationship Id="rId5" Type="http://schemas.openxmlformats.org/officeDocument/2006/relationships/image" Target="../media/image60.emf"/><Relationship Id="rId4" Type="http://schemas.openxmlformats.org/officeDocument/2006/relationships/oleObject" Target="../embeddings/oleObject28.bin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7.vml"/><Relationship Id="rId5" Type="http://schemas.openxmlformats.org/officeDocument/2006/relationships/image" Target="../media/image62.emf"/><Relationship Id="rId4" Type="http://schemas.openxmlformats.org/officeDocument/2006/relationships/oleObject" Target="../embeddings/oleObject29.bin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8.vml"/><Relationship Id="rId6" Type="http://schemas.openxmlformats.org/officeDocument/2006/relationships/image" Target="../media/image64.emf"/><Relationship Id="rId5" Type="http://schemas.openxmlformats.org/officeDocument/2006/relationships/oleObject" Target="../embeddings/oleObject30.bin"/><Relationship Id="rId4" Type="http://schemas.openxmlformats.org/officeDocument/2006/relationships/image" Target="../media/image65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9.vml"/><Relationship Id="rId6" Type="http://schemas.openxmlformats.org/officeDocument/2006/relationships/image" Target="../media/image67.emf"/><Relationship Id="rId5" Type="http://schemas.openxmlformats.org/officeDocument/2006/relationships/oleObject" Target="../embeddings/oleObject31.bin"/><Relationship Id="rId4" Type="http://schemas.openxmlformats.org/officeDocument/2006/relationships/image" Target="../media/image65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0.vml"/><Relationship Id="rId5" Type="http://schemas.openxmlformats.org/officeDocument/2006/relationships/image" Target="../media/image69.emf"/><Relationship Id="rId4" Type="http://schemas.openxmlformats.org/officeDocument/2006/relationships/oleObject" Target="../embeddings/oleObject32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1.vml"/><Relationship Id="rId5" Type="http://schemas.openxmlformats.org/officeDocument/2006/relationships/image" Target="../media/image71.png"/><Relationship Id="rId4" Type="http://schemas.openxmlformats.org/officeDocument/2006/relationships/image" Target="../media/image69.emf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2.vml"/><Relationship Id="rId6" Type="http://schemas.openxmlformats.org/officeDocument/2006/relationships/image" Target="../media/image72.emf"/><Relationship Id="rId5" Type="http://schemas.openxmlformats.org/officeDocument/2006/relationships/oleObject" Target="../embeddings/oleObject34.bin"/><Relationship Id="rId4" Type="http://schemas.openxmlformats.org/officeDocument/2006/relationships/image" Target="../media/image55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3.vml"/><Relationship Id="rId6" Type="http://schemas.openxmlformats.org/officeDocument/2006/relationships/image" Target="../media/image57.png"/><Relationship Id="rId5" Type="http://schemas.openxmlformats.org/officeDocument/2006/relationships/image" Target="../media/image27.emf"/><Relationship Id="rId4" Type="http://schemas.openxmlformats.org/officeDocument/2006/relationships/oleObject" Target="../embeddings/oleObject35.bin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4.vml"/><Relationship Id="rId5" Type="http://schemas.openxmlformats.org/officeDocument/2006/relationships/image" Target="../media/image18.png"/><Relationship Id="rId4" Type="http://schemas.openxmlformats.org/officeDocument/2006/relationships/image" Target="../media/image30.emf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Прямоугольник 13"/>
          <p:cNvSpPr>
            <a:spLocks noChangeArrowheads="1"/>
          </p:cNvSpPr>
          <p:nvPr/>
        </p:nvSpPr>
        <p:spPr bwMode="auto">
          <a:xfrm>
            <a:off x="468313" y="5949950"/>
            <a:ext cx="61055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232E38"/>
                </a:solidFill>
                <a:latin typeface="RussianRail G Pro" pitchFamily="50" charset="-52"/>
                <a:cs typeface="Tahoma" pitchFamily="34" charset="0"/>
              </a:rPr>
              <a:t> </a:t>
            </a:r>
            <a:endParaRPr lang="ru-RU">
              <a:solidFill>
                <a:srgbClr val="232E38"/>
              </a:solidFill>
              <a:latin typeface="RussianRail G Pro" pitchFamily="50" charset="-52"/>
            </a:endParaRPr>
          </a:p>
        </p:txBody>
      </p:sp>
      <p:pic>
        <p:nvPicPr>
          <p:cNvPr id="4099" name="Рисунок 8" descr="Polosa_01.eps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716338"/>
            <a:ext cx="9144000" cy="1112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0" name="TextBox 5"/>
          <p:cNvSpPr txBox="1">
            <a:spLocks noChangeArrowheads="1"/>
          </p:cNvSpPr>
          <p:nvPr/>
        </p:nvSpPr>
        <p:spPr bwMode="auto">
          <a:xfrm>
            <a:off x="1020763" y="3789363"/>
            <a:ext cx="62150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solidFill>
                  <a:schemeClr val="bg1"/>
                </a:solidFill>
                <a:latin typeface="RussianRail G Pro" pitchFamily="50" charset="-52"/>
              </a:rPr>
              <a:t> </a:t>
            </a:r>
            <a:endParaRPr lang="ru-RU" sz="1600" b="1">
              <a:solidFill>
                <a:schemeClr val="bg1"/>
              </a:solidFill>
              <a:latin typeface="RussianRail G Pro" pitchFamily="50" charset="-5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76375" y="3789363"/>
            <a:ext cx="5399088" cy="10156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dirty="0" smtClean="0">
                <a:solidFill>
                  <a:schemeClr val="bg1"/>
                </a:solidFill>
                <a:latin typeface="+mn-lt"/>
                <a:cs typeface="Arial" charset="0"/>
              </a:rPr>
              <a:t>Переездная автоматика</a:t>
            </a:r>
          </a:p>
          <a:p>
            <a:pPr algn="ctr">
              <a:defRPr/>
            </a:pPr>
            <a:r>
              <a:rPr lang="ru-RU" sz="2000" dirty="0" smtClean="0">
                <a:solidFill>
                  <a:schemeClr val="bg1"/>
                </a:solidFill>
                <a:cs typeface="Arial" charset="0"/>
              </a:rPr>
              <a:t>Устройство.</a:t>
            </a:r>
          </a:p>
          <a:p>
            <a:pPr algn="ctr">
              <a:defRPr/>
            </a:pPr>
            <a:r>
              <a:rPr lang="ru-RU" sz="2000" dirty="0" smtClean="0">
                <a:solidFill>
                  <a:schemeClr val="bg1"/>
                </a:solidFill>
                <a:latin typeface="+mn-lt"/>
                <a:cs typeface="Arial" charset="0"/>
              </a:rPr>
              <a:t>Порядок действия.</a:t>
            </a:r>
            <a:endParaRPr lang="ru-RU" sz="2000" dirty="0">
              <a:solidFill>
                <a:schemeClr val="bg1"/>
              </a:solidFill>
              <a:latin typeface="+mn-lt"/>
              <a:cs typeface="Arial" charset="0"/>
            </a:endParaRPr>
          </a:p>
        </p:txBody>
      </p:sp>
      <p:sp>
        <p:nvSpPr>
          <p:cNvPr id="4102" name="TextBox 10"/>
          <p:cNvSpPr txBox="1">
            <a:spLocks noChangeArrowheads="1"/>
          </p:cNvSpPr>
          <p:nvPr/>
        </p:nvSpPr>
        <p:spPr bwMode="auto">
          <a:xfrm>
            <a:off x="684213" y="260350"/>
            <a:ext cx="79200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/>
              <a:t> </a:t>
            </a:r>
            <a:r>
              <a:rPr lang="ru-RU" sz="2000"/>
              <a:t>Конспект целевого тренинга для дежурных по переезду дистанций пути  </a:t>
            </a:r>
          </a:p>
        </p:txBody>
      </p:sp>
      <p:sp>
        <p:nvSpPr>
          <p:cNvPr id="4103" name="AutoShape 11" descr="Картинки по запросу щитке управления переезда  для презентаци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04" name="AutoShape 13" descr="Картинки по запросу щитке управления переезда  для презентаци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908720"/>
          </a:xfrm>
        </p:spPr>
        <p:txBody>
          <a:bodyPr>
            <a:normAutofit/>
          </a:bodyPr>
          <a:lstStyle/>
          <a:p>
            <a:r>
              <a:rPr lang="ru-RU" b="1" dirty="0" smtClean="0"/>
              <a:t>Обслуживаемый дежурным.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124744"/>
            <a:ext cx="8208912" cy="5472608"/>
          </a:xfrm>
        </p:spPr>
        <p:txBody>
          <a:bodyPr>
            <a:noAutofit/>
          </a:bodyPr>
          <a:lstStyle/>
          <a:p>
            <a:pPr algn="just"/>
            <a:r>
              <a:rPr lang="ru-RU" sz="1600" b="1" dirty="0" smtClean="0"/>
              <a:t>Время </a:t>
            </a:r>
            <a:r>
              <a:rPr lang="ru-RU" sz="1600" b="1" dirty="0"/>
              <a:t>подъема переднего бруса крышки УЗП на </a:t>
            </a:r>
            <a:r>
              <a:rPr lang="ru-RU" sz="1600" b="1" dirty="0" smtClean="0"/>
              <a:t>высоту 0,45+0,05 </a:t>
            </a:r>
            <a:r>
              <a:rPr lang="ru-RU" sz="1600" b="1" dirty="0"/>
              <a:t>м от уровня дорожного покрытия должно составлять от 4 до 7 с.</a:t>
            </a:r>
          </a:p>
          <a:p>
            <a:pPr algn="just"/>
            <a:r>
              <a:rPr lang="ru-RU" sz="1600" b="1" dirty="0" smtClean="0"/>
              <a:t>Высота </a:t>
            </a:r>
            <a:r>
              <a:rPr lang="ru-RU" sz="1600" b="1" dirty="0"/>
              <a:t>подъема переднего бруса крышки УЗ от уровня </a:t>
            </a:r>
            <a:r>
              <a:rPr lang="ru-RU" sz="1600" b="1" dirty="0" smtClean="0"/>
              <a:t>дорожного покрытия </a:t>
            </a:r>
            <a:r>
              <a:rPr lang="ru-RU" sz="1600" b="1" dirty="0"/>
              <a:t>- (0,45 ± 0,05) м.</a:t>
            </a:r>
          </a:p>
          <a:p>
            <a:pPr algn="just"/>
            <a:r>
              <a:rPr lang="ru-RU" sz="1600" b="1" dirty="0" smtClean="0"/>
              <a:t>Минимальное </a:t>
            </a:r>
            <a:r>
              <a:rPr lang="ru-RU" sz="1600" b="1" dirty="0"/>
              <a:t>вертикальное усилие на поднятый край крышки </a:t>
            </a:r>
            <a:r>
              <a:rPr lang="ru-RU" sz="1600" b="1" dirty="0" smtClean="0"/>
              <a:t>УЗ необходимое </a:t>
            </a:r>
            <a:r>
              <a:rPr lang="ru-RU" sz="1600" b="1" dirty="0"/>
              <a:t>для принудительного ее опускания, - (</a:t>
            </a:r>
            <a:r>
              <a:rPr lang="ru-RU" sz="1600" b="1" dirty="0" smtClean="0"/>
              <a:t>100_20)кгс..</a:t>
            </a:r>
          </a:p>
          <a:p>
            <a:pPr algn="just"/>
            <a:r>
              <a:rPr lang="ru-RU" sz="1600" b="1" dirty="0"/>
              <a:t>Время между полным опусканием заградительного бруса </a:t>
            </a:r>
            <a:r>
              <a:rPr lang="ru-RU" sz="1600" b="1" dirty="0" smtClean="0"/>
              <a:t>и подъемом </a:t>
            </a:r>
            <a:r>
              <a:rPr lang="ru-RU" sz="1600" b="1" dirty="0"/>
              <a:t>крышек УЗП должно составлять от 7 до 13 с</a:t>
            </a:r>
            <a:r>
              <a:rPr lang="ru-RU" sz="1600" b="1" dirty="0" smtClean="0"/>
              <a:t>.</a:t>
            </a:r>
          </a:p>
          <a:p>
            <a:pPr algn="just"/>
            <a:r>
              <a:rPr lang="ru-RU" sz="1600" b="1" dirty="0"/>
              <a:t>Датчики обнаружения транспортных средств должны </a:t>
            </a:r>
            <a:r>
              <a:rPr lang="ru-RU" sz="1600" b="1" dirty="0" smtClean="0"/>
              <a:t>быть отрегулированы </a:t>
            </a:r>
            <a:r>
              <a:rPr lang="ru-RU" sz="1600" b="1" dirty="0"/>
              <a:t>так, чтобы рупоры локаторов датчиков контроля </a:t>
            </a:r>
            <a:r>
              <a:rPr lang="ru-RU" sz="1600" b="1" dirty="0" smtClean="0"/>
              <a:t>занятости крышки </a:t>
            </a:r>
            <a:r>
              <a:rPr lang="ru-RU" sz="1600" b="1" dirty="0"/>
              <a:t>(КЗК) были направлены в пространство над крышкой УЗП, а их </a:t>
            </a:r>
            <a:r>
              <a:rPr lang="ru-RU" sz="1600" b="1" dirty="0" smtClean="0"/>
              <a:t>оси располагались </a:t>
            </a:r>
            <a:r>
              <a:rPr lang="ru-RU" sz="1600" b="1" dirty="0"/>
              <a:t>параллельно плоскостям крышек УЗП на высоте от </a:t>
            </a:r>
            <a:r>
              <a:rPr lang="ru-RU" sz="1600" b="1" dirty="0" smtClean="0"/>
              <a:t>950 до </a:t>
            </a:r>
            <a:r>
              <a:rPr lang="ru-RU" sz="1600" b="1" dirty="0"/>
              <a:t>1200 мм от уровня плоскостей крышек</a:t>
            </a:r>
            <a:r>
              <a:rPr lang="ru-RU" sz="1600" dirty="0" smtClean="0"/>
              <a:t>.</a:t>
            </a:r>
            <a:endParaRPr lang="ru-RU" sz="1600" dirty="0"/>
          </a:p>
        </p:txBody>
      </p:sp>
      <p:pic>
        <p:nvPicPr>
          <p:cNvPr id="16" name="Рисунок 15" descr="Привод УЗ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87824" y="4725144"/>
            <a:ext cx="3203848" cy="1971266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827584" y="5229200"/>
            <a:ext cx="1987852" cy="46166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rgbClr val="C00000"/>
                </a:solidFill>
              </a:rPr>
              <a:t>Датчик обнаружения </a:t>
            </a:r>
          </a:p>
          <a:p>
            <a:r>
              <a:rPr lang="ru-RU" sz="1200" b="1" dirty="0" smtClean="0">
                <a:solidFill>
                  <a:srgbClr val="C00000"/>
                </a:solidFill>
              </a:rPr>
              <a:t>транспортного средств КЗК</a:t>
            </a:r>
            <a:endParaRPr lang="ru-RU" sz="1200" b="1" dirty="0">
              <a:solidFill>
                <a:srgbClr val="C00000"/>
              </a:solidFill>
            </a:endParaRPr>
          </a:p>
        </p:txBody>
      </p:sp>
      <p:cxnSp>
        <p:nvCxnSpPr>
          <p:cNvPr id="19" name="Прямая со стрелкой 18"/>
          <p:cNvCxnSpPr>
            <a:stCxn id="17" idx="3"/>
          </p:cNvCxnSpPr>
          <p:nvPr/>
        </p:nvCxnSpPr>
        <p:spPr>
          <a:xfrm flipV="1">
            <a:off x="2815436" y="5013176"/>
            <a:ext cx="1108492" cy="446857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908720"/>
          </a:xfrm>
        </p:spPr>
        <p:txBody>
          <a:bodyPr>
            <a:normAutofit/>
          </a:bodyPr>
          <a:lstStyle/>
          <a:p>
            <a:r>
              <a:rPr lang="ru-RU" b="1" dirty="0" smtClean="0"/>
              <a:t>Обслуживаемый дежурным.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836712"/>
            <a:ext cx="8208912" cy="2232248"/>
          </a:xfrm>
        </p:spPr>
        <p:txBody>
          <a:bodyPr>
            <a:noAutofit/>
          </a:bodyPr>
          <a:lstStyle/>
          <a:p>
            <a:pPr algn="just"/>
            <a:r>
              <a:rPr lang="ru-RU" sz="1600" b="1" dirty="0"/>
              <a:t>На всех переездах, обслуживаемых дежурным по переезду, устанавливают щиток с приборами управления и индикации. </a:t>
            </a:r>
          </a:p>
          <a:p>
            <a:pPr algn="just"/>
            <a:r>
              <a:rPr lang="ru-RU" sz="1600" b="1" dirty="0"/>
              <a:t>При двухэтажных постах на первом этаже устанавливают дублирующий щиток управления с прибором управления (кнопкой) </a:t>
            </a:r>
            <a:r>
              <a:rPr lang="ru-RU" sz="1600" b="1" dirty="0">
                <a:solidFill>
                  <a:srgbClr val="FF0000"/>
                </a:solidFill>
              </a:rPr>
              <a:t>«Включение заграждения». </a:t>
            </a:r>
          </a:p>
          <a:p>
            <a:pPr algn="just"/>
            <a:r>
              <a:rPr lang="ru-RU" sz="1600" b="1" dirty="0" smtClean="0"/>
              <a:t>На дублирующих </a:t>
            </a:r>
            <a:r>
              <a:rPr lang="ru-RU" sz="1600" b="1" dirty="0"/>
              <a:t>щитках управления предусматривают индикацию – </a:t>
            </a:r>
            <a:r>
              <a:rPr lang="ru-RU" sz="1600" b="1" dirty="0">
                <a:solidFill>
                  <a:srgbClr val="FF0000"/>
                </a:solidFill>
              </a:rPr>
              <a:t>«Заградитель</a:t>
            </a:r>
            <a:r>
              <a:rPr lang="ru-RU" sz="1600" b="1" dirty="0" smtClean="0">
                <a:solidFill>
                  <a:srgbClr val="FF0000"/>
                </a:solidFill>
              </a:rPr>
              <a:t>».</a:t>
            </a: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539552" y="2420888"/>
            <a:ext cx="8208912" cy="12241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На переездах для управления переездной сигнализацией применяются щитки типа ЩПС-92 или ЩПС-2000 (с электронными счетчиками нажатия кнопок).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ru-RU" sz="1600" b="1" dirty="0" smtClean="0"/>
              <a:t>Для управления и контроля устройств заграждения переезда установлены щитки УЗП.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В последнее время устанавливают универсальные щитки управления переездной сигнализацией и УЗП типа ЩПС-УЗП.</a:t>
            </a:r>
          </a:p>
        </p:txBody>
      </p:sp>
      <p:pic>
        <p:nvPicPr>
          <p:cNvPr id="11" name="Рисунок 10" descr="Щиток УЗП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4048" y="4149080"/>
            <a:ext cx="1944216" cy="1669230"/>
          </a:xfrm>
          <a:prstGeom prst="rect">
            <a:avLst/>
          </a:prstGeom>
        </p:spPr>
      </p:pic>
      <p:pic>
        <p:nvPicPr>
          <p:cNvPr id="12" name="Рисунок 11" descr="P529006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99592" y="4005064"/>
            <a:ext cx="1134126" cy="1728192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43608" y="5949280"/>
            <a:ext cx="9621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ЩПС-92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2987824" y="5949280"/>
            <a:ext cx="1196161" cy="369332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 smtClean="0"/>
              <a:t>ЩПС-2000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5796135" y="6021288"/>
            <a:ext cx="5597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УЗП</a:t>
            </a:r>
            <a:endParaRPr lang="ru-RU" dirty="0"/>
          </a:p>
        </p:txBody>
      </p:sp>
      <p:pic>
        <p:nvPicPr>
          <p:cNvPr id="2051" name="Picture 3" descr="C:\Users\shch9_HitrovPA\Desktop\Инженерный центр переезд\Тренинг\1436425015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20272" y="4149080"/>
            <a:ext cx="1850388" cy="1728192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7308304" y="6021288"/>
            <a:ext cx="11031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ЩПС-УЗП</a:t>
            </a:r>
            <a:endParaRPr lang="ru-RU" dirty="0"/>
          </a:p>
        </p:txBody>
      </p:sp>
      <p:pic>
        <p:nvPicPr>
          <p:cNvPr id="2052" name="Picture 4" descr="C:\Users\shch9_HitrovPA\Desktop\Инженерный центр переезд\Тренинг\203413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39752" y="4005064"/>
            <a:ext cx="2400266" cy="1800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908720"/>
          </a:xfrm>
        </p:spPr>
        <p:txBody>
          <a:bodyPr>
            <a:normAutofit/>
          </a:bodyPr>
          <a:lstStyle/>
          <a:p>
            <a:r>
              <a:rPr lang="ru-RU" b="1" dirty="0" smtClean="0"/>
              <a:t>Обслуживаемый дежурным.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836712"/>
            <a:ext cx="8208912" cy="2232248"/>
          </a:xfrm>
        </p:spPr>
        <p:txBody>
          <a:bodyPr>
            <a:noAutofit/>
          </a:bodyPr>
          <a:lstStyle/>
          <a:p>
            <a:pPr algn="just"/>
            <a:r>
              <a:rPr lang="ru-RU" sz="1800" b="1" dirty="0" smtClean="0"/>
              <a:t>Щитки управления переездной автоматикой и УЗП устанавливаются в непосредственной близости друг от друга.</a:t>
            </a:r>
          </a:p>
          <a:p>
            <a:pPr algn="just"/>
            <a:r>
              <a:rPr lang="ru-RU" sz="1800" b="1" dirty="0" smtClean="0"/>
              <a:t>Места установки выбираются из расчета прямой видимости приближающегося поезда и возможности контроля дежурным по переезду движения транспортных средств через переезд.</a:t>
            </a:r>
          </a:p>
        </p:txBody>
      </p:sp>
      <p:pic>
        <p:nvPicPr>
          <p:cNvPr id="4099" name="Picture 3" descr="C:\Users\shch9_HitrovPA\Desktop\Инженерный центр переезд\Тренинг\20341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2420888"/>
            <a:ext cx="5544616" cy="41584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908720"/>
          </a:xfrm>
        </p:spPr>
        <p:txBody>
          <a:bodyPr>
            <a:normAutofit/>
          </a:bodyPr>
          <a:lstStyle/>
          <a:p>
            <a:r>
              <a:rPr lang="ru-RU" b="1" dirty="0" smtClean="0"/>
              <a:t>Обслуживаемый дежурным.</a:t>
            </a:r>
            <a:endParaRPr lang="ru-RU" b="1" dirty="0"/>
          </a:p>
        </p:txBody>
      </p:sp>
      <p:pic>
        <p:nvPicPr>
          <p:cNvPr id="12" name="Рисунок 11" descr="P529006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1628800"/>
            <a:ext cx="3260613" cy="4968553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403648" y="980728"/>
            <a:ext cx="12330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ЩПС-92</a:t>
            </a:r>
            <a:endParaRPr lang="ru-RU" sz="2400" b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908720"/>
            <a:ext cx="4543458" cy="57105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908720"/>
          </a:xfrm>
        </p:spPr>
        <p:txBody>
          <a:bodyPr>
            <a:normAutofit/>
          </a:bodyPr>
          <a:lstStyle/>
          <a:p>
            <a:r>
              <a:rPr lang="ru-RU" b="1" dirty="0" smtClean="0"/>
              <a:t>Обслуживаемый дежурным.</a:t>
            </a:r>
            <a:endParaRPr lang="ru-RU" b="1" dirty="0"/>
          </a:p>
        </p:txBody>
      </p:sp>
      <p:sp>
        <p:nvSpPr>
          <p:cNvPr id="7" name="TextBox 6"/>
          <p:cNvSpPr txBox="1"/>
          <p:nvPr/>
        </p:nvSpPr>
        <p:spPr>
          <a:xfrm>
            <a:off x="539552" y="980728"/>
            <a:ext cx="1529586" cy="461665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ЩПС-2000</a:t>
            </a:r>
            <a:endParaRPr lang="ru-RU" sz="2400" b="1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41636" y="980729"/>
            <a:ext cx="4354119" cy="547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 descr="C:\Users\shch9_HitrovPA\Desktop\Инженерный центр переезд\Тренинг\203413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628800"/>
            <a:ext cx="4128457" cy="30963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908720"/>
          </a:xfrm>
        </p:spPr>
        <p:txBody>
          <a:bodyPr>
            <a:normAutofit/>
          </a:bodyPr>
          <a:lstStyle/>
          <a:p>
            <a:r>
              <a:rPr lang="ru-RU" b="1" dirty="0" smtClean="0"/>
              <a:t>Обслуживаемый дежурным.</a:t>
            </a:r>
            <a:endParaRPr lang="ru-RU" b="1" dirty="0"/>
          </a:p>
        </p:txBody>
      </p:sp>
      <p:sp>
        <p:nvSpPr>
          <p:cNvPr id="9" name="TextBox 8"/>
          <p:cNvSpPr txBox="1"/>
          <p:nvPr/>
        </p:nvSpPr>
        <p:spPr>
          <a:xfrm>
            <a:off x="1043608" y="980728"/>
            <a:ext cx="6960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УЗП</a:t>
            </a:r>
            <a:endParaRPr lang="ru-RU" sz="2400" b="1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3968" y="1052736"/>
            <a:ext cx="4448089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412776"/>
            <a:ext cx="3840426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490065"/>
          </a:xfrm>
        </p:spPr>
        <p:txBody>
          <a:bodyPr>
            <a:normAutofit fontScale="90000"/>
          </a:bodyPr>
          <a:lstStyle/>
          <a:p>
            <a:r>
              <a:rPr lang="ru-RU" sz="3200" b="1" i="1" dirty="0" smtClean="0">
                <a:solidFill>
                  <a:srgbClr val="7030A0"/>
                </a:solidFill>
              </a:rPr>
              <a:t>Порядок </a:t>
            </a:r>
            <a:r>
              <a:rPr lang="ru-RU" sz="3200" b="1" i="1" dirty="0" smtClean="0">
                <a:solidFill>
                  <a:srgbClr val="7030A0"/>
                </a:solidFill>
              </a:rPr>
              <a:t>работы</a:t>
            </a:r>
            <a:endParaRPr lang="ru-RU" sz="3200" b="1" i="1" dirty="0">
              <a:solidFill>
                <a:srgbClr val="7030A0"/>
              </a:solidFill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print">
            <a:lum bright="20000"/>
          </a:blip>
          <a:srcRect/>
          <a:stretch>
            <a:fillRect/>
          </a:stretch>
        </p:blipFill>
        <p:spPr bwMode="auto">
          <a:xfrm>
            <a:off x="179512" y="1196752"/>
            <a:ext cx="8640960" cy="4942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35496" y="411062"/>
            <a:ext cx="9036496" cy="1275754"/>
          </a:xfrm>
        </p:spPr>
        <p:txBody>
          <a:bodyPr>
            <a:noAutofit/>
          </a:bodyPr>
          <a:lstStyle/>
          <a:p>
            <a:pPr algn="just"/>
            <a:r>
              <a:rPr lang="ru-RU" sz="2000" b="1" dirty="0" smtClean="0"/>
              <a:t>Установленное направления движения по 1-му пути – нечетное, по 2-му пути – четное. Поездов на участках приближения нет, шлагбаумы открыты, плиты УЗП – опущены. Устройства переездной автоматики и УЗП исправны.</a:t>
            </a:r>
            <a:endParaRPr lang="ru-RU" sz="2000" b="1" dirty="0"/>
          </a:p>
        </p:txBody>
      </p:sp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99792" y="1988840"/>
            <a:ext cx="3283055" cy="4126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3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5129" name="Object 9"/>
          <p:cNvGraphicFramePr>
            <a:graphicFrameLocks noChangeAspect="1"/>
          </p:cNvGraphicFramePr>
          <p:nvPr/>
        </p:nvGraphicFramePr>
        <p:xfrm>
          <a:off x="6084168" y="1988840"/>
          <a:ext cx="2676525" cy="302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0" name="Visio" r:id="rId5" imgW="4715774" imgH="5327745" progId="">
                  <p:embed/>
                </p:oleObj>
              </mc:Choice>
              <mc:Fallback>
                <p:oleObj name="Visio" r:id="rId5" imgW="4715774" imgH="5327745" progId="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84168" y="1988840"/>
                        <a:ext cx="2676525" cy="3028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ru-RU" b="1" i="1" dirty="0" smtClean="0">
                <a:solidFill>
                  <a:srgbClr val="7030A0"/>
                </a:solidFill>
              </a:rPr>
              <a:t>Порядок работы.</a:t>
            </a:r>
            <a:endParaRPr lang="ru-RU" b="1" i="1" dirty="0">
              <a:solidFill>
                <a:srgbClr val="7030A0"/>
              </a:solidFill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print">
            <a:lum bright="20000"/>
          </a:blip>
          <a:srcRect/>
          <a:stretch>
            <a:fillRect/>
          </a:stretch>
        </p:blipFill>
        <p:spPr bwMode="auto">
          <a:xfrm>
            <a:off x="251520" y="1268760"/>
            <a:ext cx="8640960" cy="4942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467544" y="1052736"/>
            <a:ext cx="8229600" cy="648071"/>
          </a:xfrm>
        </p:spPr>
        <p:txBody>
          <a:bodyPr>
            <a:noAutofit/>
          </a:bodyPr>
          <a:lstStyle/>
          <a:p>
            <a:pPr algn="just"/>
            <a:r>
              <a:rPr lang="ru-RU" sz="1800" b="1" dirty="0" smtClean="0"/>
              <a:t>Поезд появился на участке приближения к переезду по 1-му пути</a:t>
            </a:r>
            <a:endParaRPr lang="ru-RU" sz="1800" b="1" dirty="0"/>
          </a:p>
        </p:txBody>
      </p:sp>
      <p:sp>
        <p:nvSpPr>
          <p:cNvPr id="513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8676" name="Object 4"/>
          <p:cNvGraphicFramePr>
            <a:graphicFrameLocks noChangeAspect="1"/>
          </p:cNvGraphicFramePr>
          <p:nvPr/>
        </p:nvGraphicFramePr>
        <p:xfrm>
          <a:off x="3491881" y="1700808"/>
          <a:ext cx="2545188" cy="28803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77" name="Visio" r:id="rId4" imgW="4715774" imgH="5327745" progId="">
                  <p:embed/>
                </p:oleObj>
              </mc:Choice>
              <mc:Fallback>
                <p:oleObj name="Visio" r:id="rId4" imgW="4715774" imgH="5327745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91881" y="1700808"/>
                        <a:ext cx="2545188" cy="288032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8678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0" y="1700808"/>
            <a:ext cx="3208298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9" name="Rectangle 7"/>
          <p:cNvSpPr>
            <a:spLocks noChangeArrowheads="1"/>
          </p:cNvSpPr>
          <p:nvPr/>
        </p:nvSpPr>
        <p:spPr bwMode="auto">
          <a:xfrm>
            <a:off x="3563888" y="4653136"/>
            <a:ext cx="5328592" cy="206210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rgbClr val="00B05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9212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На переезде включились попеременно мигающие огни переездных светофоров, звонят звонки.</a:t>
            </a:r>
            <a:endParaRPr kumimoji="0" lang="ru-RU" sz="16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По истечение времени 13 – 18 секунд начали опускаться шлагбаумы.</a:t>
            </a:r>
            <a:endParaRPr kumimoji="0" lang="ru-RU" sz="16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Время закрытия шлагбаумов не более 15 секунд.</a:t>
            </a:r>
            <a:endParaRPr kumimoji="0" lang="ru-RU" sz="16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Шлагбаумы приняли горизонтальное положение;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ru-RU" sz="1600" b="1" dirty="0" smtClean="0"/>
              <a:t>Звонки на переездных светофорах прекратили работу.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ru-RU" b="1" i="1" dirty="0" smtClean="0">
                <a:solidFill>
                  <a:srgbClr val="7030A0"/>
                </a:solidFill>
              </a:rPr>
              <a:t>Порядок работы.</a:t>
            </a:r>
            <a:endParaRPr lang="ru-RU" b="1" i="1" dirty="0">
              <a:solidFill>
                <a:srgbClr val="7030A0"/>
              </a:solidFill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print">
            <a:lum bright="20000"/>
          </a:blip>
          <a:srcRect/>
          <a:stretch>
            <a:fillRect/>
          </a:stretch>
        </p:blipFill>
        <p:spPr bwMode="auto">
          <a:xfrm>
            <a:off x="251520" y="1268760"/>
            <a:ext cx="8640960" cy="4942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467544" y="1052737"/>
            <a:ext cx="8229600" cy="504056"/>
          </a:xfrm>
        </p:spPr>
        <p:txBody>
          <a:bodyPr>
            <a:noAutofit/>
          </a:bodyPr>
          <a:lstStyle/>
          <a:p>
            <a:pPr algn="just"/>
            <a:r>
              <a:rPr lang="ru-RU" sz="18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Шлагбаумы приняли горизонтальное положение.</a:t>
            </a:r>
            <a:endParaRPr lang="ru-RU" sz="1800" b="1" dirty="0"/>
          </a:p>
        </p:txBody>
      </p:sp>
      <p:sp>
        <p:nvSpPr>
          <p:cNvPr id="513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8678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700808"/>
            <a:ext cx="3208298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9699" name="Object 3"/>
          <p:cNvGraphicFramePr>
            <a:graphicFrameLocks noChangeAspect="1"/>
          </p:cNvGraphicFramePr>
          <p:nvPr/>
        </p:nvGraphicFramePr>
        <p:xfrm>
          <a:off x="3563888" y="1700808"/>
          <a:ext cx="2676525" cy="302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00" name="Visio" r:id="rId5" imgW="4715774" imgH="5327745" progId="">
                  <p:embed/>
                </p:oleObj>
              </mc:Choice>
              <mc:Fallback>
                <p:oleObj name="Visio" r:id="rId5" imgW="4715774" imgH="5327745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63888" y="1700808"/>
                        <a:ext cx="2676525" cy="3028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679" name="Rectangle 7"/>
          <p:cNvSpPr>
            <a:spLocks noChangeArrowheads="1"/>
          </p:cNvSpPr>
          <p:nvPr/>
        </p:nvSpPr>
        <p:spPr bwMode="auto">
          <a:xfrm>
            <a:off x="3455368" y="4835769"/>
            <a:ext cx="5437112" cy="181588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rgbClr val="00B05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/>
            <a:r>
              <a:rPr lang="ru-RU" sz="1600" b="1" dirty="0" smtClean="0"/>
              <a:t>	По истечении 3 – 6 секунд начинает подниматься плита УЗ 4, через доли секунды последовательно начинают подниматься плиты УЗ 2, УЗ 3 и УЗ 1. </a:t>
            </a:r>
          </a:p>
          <a:p>
            <a:pPr algn="just"/>
            <a:r>
              <a:rPr lang="ru-RU" sz="1600" b="1" dirty="0" smtClean="0"/>
              <a:t>	Время подъема плит УЗП не более 5 секунд.</a:t>
            </a:r>
          </a:p>
          <a:p>
            <a:pPr lvl="0" algn="just"/>
            <a:r>
              <a:rPr lang="ru-RU" sz="1600" b="1" dirty="0" smtClean="0"/>
              <a:t>	На время подъема плит, плиты УЗ теряют контроль положения.	</a:t>
            </a:r>
            <a:endParaRPr kumimoji="0" lang="ru-RU" sz="16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ru-RU" b="1" i="1" dirty="0" smtClean="0">
                <a:solidFill>
                  <a:srgbClr val="7030A0"/>
                </a:solidFill>
              </a:rPr>
              <a:t>Порядок работы.</a:t>
            </a:r>
            <a:endParaRPr lang="ru-RU" b="1" i="1" dirty="0">
              <a:solidFill>
                <a:srgbClr val="7030A0"/>
              </a:solidFill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print">
            <a:lum bright="20000"/>
          </a:blip>
          <a:srcRect/>
          <a:stretch>
            <a:fillRect/>
          </a:stretch>
        </p:blipFill>
        <p:spPr bwMode="auto">
          <a:xfrm>
            <a:off x="251520" y="1268760"/>
            <a:ext cx="8640960" cy="4942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467544" y="1052737"/>
            <a:ext cx="8229600" cy="504056"/>
          </a:xfrm>
        </p:spPr>
        <p:txBody>
          <a:bodyPr>
            <a:noAutofit/>
          </a:bodyPr>
          <a:lstStyle/>
          <a:p>
            <a:pPr lvl="0"/>
            <a:r>
              <a:rPr lang="ru-RU" sz="1800" b="1" dirty="0" smtClean="0"/>
              <a:t>Плиты УЗП приняли заграждающее положение (подняты).</a:t>
            </a:r>
            <a:endParaRPr lang="ru-RU" sz="1800" b="1" dirty="0"/>
          </a:p>
        </p:txBody>
      </p:sp>
      <p:sp>
        <p:nvSpPr>
          <p:cNvPr id="513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8678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700808"/>
            <a:ext cx="3208298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8679" name="Rectangle 7"/>
          <p:cNvSpPr>
            <a:spLocks noChangeArrowheads="1"/>
          </p:cNvSpPr>
          <p:nvPr/>
        </p:nvSpPr>
        <p:spPr bwMode="auto">
          <a:xfrm>
            <a:off x="3347864" y="4804410"/>
            <a:ext cx="5472608" cy="156966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rgbClr val="00B05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/>
            <a:r>
              <a:rPr lang="ru-RU" sz="1600" b="1" dirty="0" smtClean="0"/>
              <a:t>	Поезд должен появиться на переезде от начала подачи извещения через 45 – 65 секунд. </a:t>
            </a:r>
          </a:p>
          <a:p>
            <a:pPr lvl="0" algn="just"/>
            <a:r>
              <a:rPr lang="ru-RU" sz="1600" b="1" dirty="0" smtClean="0"/>
              <a:t>	Плиты УЗП должны принять заграждающее положение не ранее чем за 10 секунд до появления головы поезда на переезде.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0723" name="Object 3"/>
          <p:cNvGraphicFramePr>
            <a:graphicFrameLocks noChangeAspect="1"/>
          </p:cNvGraphicFramePr>
          <p:nvPr/>
        </p:nvGraphicFramePr>
        <p:xfrm>
          <a:off x="3563888" y="1700808"/>
          <a:ext cx="2676525" cy="302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24" name="Visio" r:id="rId5" imgW="4715774" imgH="5327745" progId="">
                  <p:embed/>
                </p:oleObj>
              </mc:Choice>
              <mc:Fallback>
                <p:oleObj name="Visio" r:id="rId5" imgW="4715774" imgH="5327745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63888" y="1700808"/>
                        <a:ext cx="2676525" cy="3028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lum bright="10000" contrast="20000"/>
          </a:blip>
          <a:srcRect l="11219" t="15134" r="8851" b="12767"/>
          <a:stretch>
            <a:fillRect/>
          </a:stretch>
        </p:blipFill>
        <p:spPr bwMode="auto">
          <a:xfrm>
            <a:off x="539552" y="1556792"/>
            <a:ext cx="8089365" cy="41044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332656"/>
            <a:ext cx="7772400" cy="1470025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Переезды.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5877272"/>
            <a:ext cx="6400800" cy="766936"/>
          </a:xfrm>
        </p:spPr>
        <p:txBody>
          <a:bodyPr/>
          <a:lstStyle/>
          <a:p>
            <a:r>
              <a:rPr lang="ru-RU" b="1" i="1" dirty="0" smtClean="0">
                <a:solidFill>
                  <a:srgbClr val="7030A0"/>
                </a:solidFill>
              </a:rPr>
              <a:t>Устройства автоматики.</a:t>
            </a:r>
            <a:endParaRPr lang="ru-RU" b="1" i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ru-RU" b="1" i="1" dirty="0" smtClean="0">
                <a:solidFill>
                  <a:srgbClr val="7030A0"/>
                </a:solidFill>
              </a:rPr>
              <a:t>Порядок работы.</a:t>
            </a:r>
            <a:endParaRPr lang="ru-RU" b="1" i="1" dirty="0">
              <a:solidFill>
                <a:srgbClr val="7030A0"/>
              </a:solidFill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print">
            <a:lum bright="20000"/>
          </a:blip>
          <a:srcRect/>
          <a:stretch>
            <a:fillRect/>
          </a:stretch>
        </p:blipFill>
        <p:spPr bwMode="auto">
          <a:xfrm>
            <a:off x="251520" y="1268760"/>
            <a:ext cx="8640960" cy="4942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467544" y="1052737"/>
            <a:ext cx="8229600" cy="504056"/>
          </a:xfrm>
        </p:spPr>
        <p:txBody>
          <a:bodyPr>
            <a:noAutofit/>
          </a:bodyPr>
          <a:lstStyle/>
          <a:p>
            <a:pPr lvl="0"/>
            <a:r>
              <a:rPr lang="ru-RU" sz="1800" b="1" dirty="0" smtClean="0"/>
              <a:t>Поезд проследовал переезд.</a:t>
            </a:r>
            <a:endParaRPr lang="ru-RU" sz="1800" b="1" dirty="0"/>
          </a:p>
        </p:txBody>
      </p:sp>
      <p:sp>
        <p:nvSpPr>
          <p:cNvPr id="513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8679" name="Rectangle 7"/>
          <p:cNvSpPr>
            <a:spLocks noChangeArrowheads="1"/>
          </p:cNvSpPr>
          <p:nvPr/>
        </p:nvSpPr>
        <p:spPr bwMode="auto">
          <a:xfrm>
            <a:off x="3707904" y="5209745"/>
            <a:ext cx="5112568" cy="83099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rgbClr val="00B05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/>
            <a:r>
              <a:rPr lang="ru-RU" sz="1600" b="1" dirty="0" smtClean="0"/>
              <a:t>	 По истечении 8 – 18 секунд на переезде выключается индикация подачи извещения.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0723" name="Object 3"/>
          <p:cNvGraphicFramePr>
            <a:graphicFrameLocks noChangeAspect="1"/>
          </p:cNvGraphicFramePr>
          <p:nvPr/>
        </p:nvGraphicFramePr>
        <p:xfrm>
          <a:off x="3491880" y="1700808"/>
          <a:ext cx="2676525" cy="302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47" name="Visio" r:id="rId4" imgW="4715774" imgH="5327745" progId="">
                  <p:embed/>
                </p:oleObj>
              </mc:Choice>
              <mc:Fallback>
                <p:oleObj name="Visio" r:id="rId4" imgW="4715774" imgH="5327745" progId="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91880" y="1700808"/>
                        <a:ext cx="2676525" cy="3028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1748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2866" y="1700809"/>
            <a:ext cx="2921843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ru-RU" b="1" i="1" dirty="0" smtClean="0">
                <a:solidFill>
                  <a:srgbClr val="7030A0"/>
                </a:solidFill>
              </a:rPr>
              <a:t>Порядок работы.</a:t>
            </a:r>
            <a:endParaRPr lang="ru-RU" b="1" i="1" dirty="0">
              <a:solidFill>
                <a:srgbClr val="7030A0"/>
              </a:solidFill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print">
            <a:lum bright="20000"/>
          </a:blip>
          <a:srcRect/>
          <a:stretch>
            <a:fillRect/>
          </a:stretch>
        </p:blipFill>
        <p:spPr bwMode="auto">
          <a:xfrm>
            <a:off x="251520" y="1268760"/>
            <a:ext cx="8640960" cy="4942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467544" y="1052736"/>
            <a:ext cx="8229600" cy="648071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lvl="0" algn="just"/>
            <a:r>
              <a:rPr lang="ru-RU" sz="1800" b="1" dirty="0" smtClean="0">
                <a:solidFill>
                  <a:srgbClr val="C00000"/>
                </a:solidFill>
              </a:rPr>
              <a:t>Если переезд находится на перегоне и в схему извещения не включены станционные рельсовые цепи, то шлагбаумы открываются автоматически:</a:t>
            </a:r>
            <a:endParaRPr lang="ru-RU" sz="1800" b="1" dirty="0">
              <a:solidFill>
                <a:srgbClr val="C00000"/>
              </a:solidFill>
            </a:endParaRPr>
          </a:p>
        </p:txBody>
      </p:sp>
      <p:sp>
        <p:nvSpPr>
          <p:cNvPr id="513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8679" name="Rectangle 7"/>
          <p:cNvSpPr>
            <a:spLocks noChangeArrowheads="1"/>
          </p:cNvSpPr>
          <p:nvPr/>
        </p:nvSpPr>
        <p:spPr bwMode="auto">
          <a:xfrm>
            <a:off x="3707904" y="5117558"/>
            <a:ext cx="5112568" cy="5847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rgbClr val="00B05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1600" b="1" dirty="0" smtClean="0"/>
              <a:t>	 Плиты УЗП начинают опускаться. Время опускания плит не более 5 секунд.</a:t>
            </a:r>
            <a:endParaRPr kumimoji="0" lang="ru-RU" sz="16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174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2866" y="1700809"/>
            <a:ext cx="2921843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2771" name="Object 3"/>
          <p:cNvGraphicFramePr>
            <a:graphicFrameLocks noChangeAspect="1"/>
          </p:cNvGraphicFramePr>
          <p:nvPr/>
        </p:nvGraphicFramePr>
        <p:xfrm>
          <a:off x="3563888" y="1700808"/>
          <a:ext cx="2676525" cy="302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2" name="Visio" r:id="rId5" imgW="4715774" imgH="5327745" progId="">
                  <p:embed/>
                </p:oleObj>
              </mc:Choice>
              <mc:Fallback>
                <p:oleObj name="Visio" r:id="rId5" imgW="4715774" imgH="5327745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63888" y="1700808"/>
                        <a:ext cx="2676525" cy="3028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ru-RU" b="1" i="1" dirty="0" smtClean="0">
                <a:solidFill>
                  <a:srgbClr val="7030A0"/>
                </a:solidFill>
              </a:rPr>
              <a:t>Порядок работы.</a:t>
            </a:r>
            <a:endParaRPr lang="ru-RU" b="1" i="1" dirty="0">
              <a:solidFill>
                <a:srgbClr val="7030A0"/>
              </a:solidFill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print">
            <a:lum bright="20000"/>
          </a:blip>
          <a:srcRect/>
          <a:stretch>
            <a:fillRect/>
          </a:stretch>
        </p:blipFill>
        <p:spPr bwMode="auto">
          <a:xfrm>
            <a:off x="251520" y="1268760"/>
            <a:ext cx="8640960" cy="4942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467544" y="1052736"/>
            <a:ext cx="8229600" cy="504055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lvl="1"/>
            <a:r>
              <a:rPr lang="ru-RU" sz="1800" b="1" dirty="0" smtClean="0"/>
              <a:t> Плиты УЗП приняли горизонтальное положение.</a:t>
            </a:r>
            <a:endParaRPr lang="ru-RU" sz="1800" b="1" dirty="0"/>
          </a:p>
        </p:txBody>
      </p:sp>
      <p:sp>
        <p:nvSpPr>
          <p:cNvPr id="513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8679" name="Rectangle 7"/>
          <p:cNvSpPr>
            <a:spLocks noChangeArrowheads="1"/>
          </p:cNvSpPr>
          <p:nvPr/>
        </p:nvSpPr>
        <p:spPr bwMode="auto">
          <a:xfrm>
            <a:off x="3707904" y="4809781"/>
            <a:ext cx="5112568" cy="120032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rgbClr val="00B05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1" algn="just"/>
            <a:r>
              <a:rPr lang="ru-RU" sz="1600" b="1" dirty="0" smtClean="0"/>
              <a:t>	 </a:t>
            </a:r>
            <a:r>
              <a:rPr lang="ru-RU" b="1" dirty="0" smtClean="0"/>
              <a:t>Начинает подниматься шлагбаум «Б» и через 0,5 секунды шлагбаум «А». </a:t>
            </a:r>
          </a:p>
          <a:p>
            <a:pPr lvl="1" algn="just"/>
            <a:r>
              <a:rPr lang="ru-RU" b="1" dirty="0" smtClean="0"/>
              <a:t>	Время полного открытия шлагбаумов не более 15 секунд.</a:t>
            </a:r>
            <a:endParaRPr lang="ru-RU" sz="1400" b="1" dirty="0"/>
          </a:p>
        </p:txBody>
      </p:sp>
      <p:sp>
        <p:nvSpPr>
          <p:cNvPr id="3072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174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2866" y="1700809"/>
            <a:ext cx="2921843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379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3795" name="Object 3"/>
          <p:cNvGraphicFramePr>
            <a:graphicFrameLocks noChangeAspect="1"/>
          </p:cNvGraphicFramePr>
          <p:nvPr/>
        </p:nvGraphicFramePr>
        <p:xfrm>
          <a:off x="3563888" y="1700808"/>
          <a:ext cx="2676525" cy="302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796" name="Visio" r:id="rId5" imgW="4715774" imgH="5327745" progId="">
                  <p:embed/>
                </p:oleObj>
              </mc:Choice>
              <mc:Fallback>
                <p:oleObj name="Visio" r:id="rId5" imgW="4715774" imgH="5327745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63888" y="1700808"/>
                        <a:ext cx="2676525" cy="3028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ru-RU" b="1" i="1" dirty="0" smtClean="0">
                <a:solidFill>
                  <a:srgbClr val="7030A0"/>
                </a:solidFill>
              </a:rPr>
              <a:t>Порядок работы.</a:t>
            </a:r>
            <a:endParaRPr lang="ru-RU" b="1" i="1" dirty="0">
              <a:solidFill>
                <a:srgbClr val="7030A0"/>
              </a:solidFill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print">
            <a:lum bright="20000"/>
          </a:blip>
          <a:srcRect/>
          <a:stretch>
            <a:fillRect/>
          </a:stretch>
        </p:blipFill>
        <p:spPr bwMode="auto">
          <a:xfrm>
            <a:off x="251520" y="1268760"/>
            <a:ext cx="8640960" cy="4942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467544" y="1052736"/>
            <a:ext cx="8229600" cy="576064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lvl="1"/>
            <a:r>
              <a:rPr lang="ru-RU" sz="2000" b="1" dirty="0" smtClean="0"/>
              <a:t>Оба шлагбаума приняли вертикальное положение.</a:t>
            </a:r>
            <a:endParaRPr lang="ru-RU" sz="2000" b="1" dirty="0"/>
          </a:p>
        </p:txBody>
      </p:sp>
      <p:sp>
        <p:nvSpPr>
          <p:cNvPr id="513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72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7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379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3795" name="Object 3"/>
          <p:cNvGraphicFramePr>
            <a:graphicFrameLocks noChangeAspect="1"/>
          </p:cNvGraphicFramePr>
          <p:nvPr/>
        </p:nvGraphicFramePr>
        <p:xfrm>
          <a:off x="4211960" y="1772816"/>
          <a:ext cx="2676525" cy="302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19" name="Visio" r:id="rId4" imgW="4715774" imgH="5327745" progId="">
                  <p:embed/>
                </p:oleObj>
              </mc:Choice>
              <mc:Fallback>
                <p:oleObj name="Visio" r:id="rId4" imgW="4715774" imgH="5327745" progId="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11960" y="1772816"/>
                        <a:ext cx="2676525" cy="3028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5576" y="1772816"/>
            <a:ext cx="3283055" cy="4126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9" name="Rectangle 7"/>
          <p:cNvSpPr>
            <a:spLocks noChangeArrowheads="1"/>
          </p:cNvSpPr>
          <p:nvPr/>
        </p:nvSpPr>
        <p:spPr bwMode="auto">
          <a:xfrm>
            <a:off x="3707904" y="4981818"/>
            <a:ext cx="5112568" cy="83099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rgbClr val="00B05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1"/>
            <a:r>
              <a:rPr lang="ru-RU" sz="1600" b="1" dirty="0" smtClean="0"/>
              <a:t>	 Попеременно мигающие огни переездных светофоров погашены.</a:t>
            </a:r>
          </a:p>
          <a:p>
            <a:pPr lvl="1"/>
            <a:r>
              <a:rPr lang="ru-RU" sz="1600" b="1" dirty="0" smtClean="0"/>
              <a:t>	Переезд открыт.</a:t>
            </a:r>
            <a:endParaRPr lang="ru-RU" sz="1600" b="1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ru-RU" b="1" i="1" dirty="0" smtClean="0">
                <a:solidFill>
                  <a:srgbClr val="7030A0"/>
                </a:solidFill>
              </a:rPr>
              <a:t>Порядок работы.</a:t>
            </a:r>
            <a:endParaRPr lang="ru-RU" b="1" i="1" dirty="0">
              <a:solidFill>
                <a:srgbClr val="7030A0"/>
              </a:solidFill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print">
            <a:lum bright="20000"/>
          </a:blip>
          <a:srcRect/>
          <a:stretch>
            <a:fillRect/>
          </a:stretch>
        </p:blipFill>
        <p:spPr bwMode="auto">
          <a:xfrm>
            <a:off x="251520" y="1268760"/>
            <a:ext cx="8640960" cy="4942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467544" y="1052736"/>
            <a:ext cx="8229600" cy="864096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lvl="0" algn="just"/>
            <a:r>
              <a:rPr lang="ru-RU" sz="1800" b="1" dirty="0" smtClean="0">
                <a:solidFill>
                  <a:srgbClr val="C00000"/>
                </a:solidFill>
              </a:rPr>
              <a:t>Если переезд находится на станции или участках удаления/приближения и в схему извещения включены станционные рельсовые цепи, то шлагбаумы открываются полуавтоматически:</a:t>
            </a:r>
            <a:endParaRPr lang="ru-RU" sz="1800" b="1" dirty="0">
              <a:solidFill>
                <a:srgbClr val="C00000"/>
              </a:solidFill>
            </a:endParaRPr>
          </a:p>
        </p:txBody>
      </p:sp>
      <p:sp>
        <p:nvSpPr>
          <p:cNvPr id="513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8679" name="Rectangle 7"/>
          <p:cNvSpPr>
            <a:spLocks noChangeArrowheads="1"/>
          </p:cNvSpPr>
          <p:nvPr/>
        </p:nvSpPr>
        <p:spPr bwMode="auto">
          <a:xfrm>
            <a:off x="4139952" y="5157773"/>
            <a:ext cx="4680520" cy="132343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rgbClr val="00B05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lvl="1" algn="just"/>
            <a:r>
              <a:rPr lang="ru-RU" sz="1600" b="1" dirty="0" smtClean="0"/>
              <a:t>	 Дежурный по переезду нажимает кнопку </a:t>
            </a:r>
            <a:r>
              <a:rPr lang="ru-RU" sz="1600" b="1" dirty="0" smtClean="0">
                <a:solidFill>
                  <a:srgbClr val="002060"/>
                </a:solidFill>
              </a:rPr>
              <a:t>«Открытие – поддержание».</a:t>
            </a:r>
          </a:p>
          <a:p>
            <a:pPr marL="0" lvl="1" algn="just"/>
            <a:r>
              <a:rPr lang="ru-RU" sz="1600" b="1" dirty="0" smtClean="0"/>
              <a:t>	Плиты УЗП начинают опускаться. Время опускания плит не более 5 секунд.</a:t>
            </a:r>
            <a:endParaRPr lang="ru-RU" sz="1600" b="1" dirty="0" smtClean="0">
              <a:solidFill>
                <a:srgbClr val="002060"/>
              </a:solidFill>
            </a:endParaRPr>
          </a:p>
          <a:p>
            <a:pPr algn="just"/>
            <a:endParaRPr kumimoji="0" lang="ru-RU" sz="16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7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584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1988839"/>
            <a:ext cx="3482329" cy="4112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5844" name="Object 4"/>
          <p:cNvGraphicFramePr>
            <a:graphicFrameLocks noChangeAspect="1"/>
          </p:cNvGraphicFramePr>
          <p:nvPr/>
        </p:nvGraphicFramePr>
        <p:xfrm>
          <a:off x="4211960" y="1988840"/>
          <a:ext cx="2676525" cy="302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45" name="Visio" r:id="rId5" imgW="4715774" imgH="5327745" progId="">
                  <p:embed/>
                </p:oleObj>
              </mc:Choice>
              <mc:Fallback>
                <p:oleObj name="Visio" r:id="rId5" imgW="4715774" imgH="5327745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11960" y="1988840"/>
                        <a:ext cx="2676525" cy="3028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ru-RU" b="1" i="1" dirty="0" smtClean="0">
                <a:solidFill>
                  <a:srgbClr val="7030A0"/>
                </a:solidFill>
              </a:rPr>
              <a:t>Порядок работы.</a:t>
            </a:r>
            <a:endParaRPr lang="ru-RU" b="1" i="1" dirty="0">
              <a:solidFill>
                <a:srgbClr val="7030A0"/>
              </a:solidFill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print">
            <a:lum bright="20000"/>
          </a:blip>
          <a:srcRect/>
          <a:stretch>
            <a:fillRect/>
          </a:stretch>
        </p:blipFill>
        <p:spPr bwMode="auto">
          <a:xfrm>
            <a:off x="251520" y="1268760"/>
            <a:ext cx="8640960" cy="4942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467544" y="1052736"/>
            <a:ext cx="8229600" cy="504055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lvl="1"/>
            <a:r>
              <a:rPr lang="ru-RU" sz="1800" b="1" dirty="0" smtClean="0"/>
              <a:t> Плиты УЗП приняли горизонтальное положение.</a:t>
            </a:r>
            <a:endParaRPr lang="ru-RU" sz="1800" b="1" dirty="0"/>
          </a:p>
        </p:txBody>
      </p:sp>
      <p:sp>
        <p:nvSpPr>
          <p:cNvPr id="513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8679" name="Rectangle 7"/>
          <p:cNvSpPr>
            <a:spLocks noChangeArrowheads="1"/>
          </p:cNvSpPr>
          <p:nvPr/>
        </p:nvSpPr>
        <p:spPr bwMode="auto">
          <a:xfrm>
            <a:off x="3707904" y="4809781"/>
            <a:ext cx="5112568" cy="120032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rgbClr val="00B05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1" algn="just"/>
            <a:r>
              <a:rPr lang="ru-RU" sz="1600" b="1" dirty="0" smtClean="0"/>
              <a:t>	 </a:t>
            </a:r>
            <a:r>
              <a:rPr lang="ru-RU" b="1" dirty="0" smtClean="0"/>
              <a:t>Начинает подниматься шлагбаум «Б» и через 0,5 секунды шлагбаум «А». </a:t>
            </a:r>
          </a:p>
          <a:p>
            <a:pPr lvl="1" algn="just"/>
            <a:r>
              <a:rPr lang="ru-RU" b="1" dirty="0" smtClean="0"/>
              <a:t>	Время полного открытия шлагбаумов не более 15 секунд.</a:t>
            </a:r>
            <a:endParaRPr lang="ru-RU" sz="1400" b="1" dirty="0"/>
          </a:p>
        </p:txBody>
      </p:sp>
      <p:sp>
        <p:nvSpPr>
          <p:cNvPr id="3072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174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2866" y="1700809"/>
            <a:ext cx="2921843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379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3795" name="Object 3"/>
          <p:cNvGraphicFramePr>
            <a:graphicFrameLocks noChangeAspect="1"/>
          </p:cNvGraphicFramePr>
          <p:nvPr/>
        </p:nvGraphicFramePr>
        <p:xfrm>
          <a:off x="3563888" y="1700808"/>
          <a:ext cx="2676525" cy="302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67" name="Visio" r:id="rId5" imgW="4715774" imgH="5327745" progId="">
                  <p:embed/>
                </p:oleObj>
              </mc:Choice>
              <mc:Fallback>
                <p:oleObj name="Visio" r:id="rId5" imgW="4715774" imgH="5327745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63888" y="1700808"/>
                        <a:ext cx="2676525" cy="3028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ru-RU" b="1" i="1" dirty="0" smtClean="0">
                <a:solidFill>
                  <a:srgbClr val="7030A0"/>
                </a:solidFill>
              </a:rPr>
              <a:t>Порядок работы.</a:t>
            </a:r>
            <a:endParaRPr lang="ru-RU" b="1" i="1" dirty="0">
              <a:solidFill>
                <a:srgbClr val="7030A0"/>
              </a:solidFill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print">
            <a:lum bright="20000"/>
          </a:blip>
          <a:srcRect/>
          <a:stretch>
            <a:fillRect/>
          </a:stretch>
        </p:blipFill>
        <p:spPr bwMode="auto">
          <a:xfrm>
            <a:off x="251520" y="1268760"/>
            <a:ext cx="8640960" cy="4942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467544" y="1052736"/>
            <a:ext cx="8229600" cy="576064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lvl="1"/>
            <a:r>
              <a:rPr lang="ru-RU" sz="2000" b="1" dirty="0" smtClean="0"/>
              <a:t>Оба шлагбаума приняли вертикальное положение.</a:t>
            </a:r>
            <a:endParaRPr lang="ru-RU" sz="2000" b="1" dirty="0"/>
          </a:p>
        </p:txBody>
      </p:sp>
      <p:sp>
        <p:nvSpPr>
          <p:cNvPr id="513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72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7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379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3795" name="Object 3"/>
          <p:cNvGraphicFramePr>
            <a:graphicFrameLocks noChangeAspect="1"/>
          </p:cNvGraphicFramePr>
          <p:nvPr/>
        </p:nvGraphicFramePr>
        <p:xfrm>
          <a:off x="4211960" y="1772816"/>
          <a:ext cx="2676525" cy="302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891" name="Visio" r:id="rId4" imgW="4715774" imgH="5327745" progId="">
                  <p:embed/>
                </p:oleObj>
              </mc:Choice>
              <mc:Fallback>
                <p:oleObj name="Visio" r:id="rId4" imgW="4715774" imgH="5327745" progId="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11960" y="1772816"/>
                        <a:ext cx="2676525" cy="3028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5576" y="1772816"/>
            <a:ext cx="3283055" cy="4126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9" name="Rectangle 7"/>
          <p:cNvSpPr>
            <a:spLocks noChangeArrowheads="1"/>
          </p:cNvSpPr>
          <p:nvPr/>
        </p:nvSpPr>
        <p:spPr bwMode="auto">
          <a:xfrm>
            <a:off x="3707904" y="4981818"/>
            <a:ext cx="5112568" cy="83099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rgbClr val="00B05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1"/>
            <a:r>
              <a:rPr lang="ru-RU" sz="1600" b="1" dirty="0" smtClean="0"/>
              <a:t>	 Попеременно мигающие огни переездных светофоров погашены.</a:t>
            </a:r>
          </a:p>
          <a:p>
            <a:pPr lvl="1"/>
            <a:r>
              <a:rPr lang="ru-RU" sz="1600" b="1" dirty="0" smtClean="0"/>
              <a:t>	Переезд открыт.</a:t>
            </a:r>
            <a:endParaRPr lang="ru-RU" sz="1600" b="1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ru-RU" b="1" i="1" dirty="0" smtClean="0">
                <a:solidFill>
                  <a:srgbClr val="7030A0"/>
                </a:solidFill>
              </a:rPr>
              <a:t>Порядок работы.</a:t>
            </a:r>
            <a:endParaRPr lang="ru-RU" b="1" i="1" dirty="0">
              <a:solidFill>
                <a:srgbClr val="7030A0"/>
              </a:solidFill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print">
            <a:lum bright="20000"/>
          </a:blip>
          <a:srcRect/>
          <a:stretch>
            <a:fillRect/>
          </a:stretch>
        </p:blipFill>
        <p:spPr bwMode="auto">
          <a:xfrm>
            <a:off x="251520" y="1268760"/>
            <a:ext cx="8640960" cy="4942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467544" y="1052736"/>
            <a:ext cx="8229600" cy="648071"/>
          </a:xfrm>
        </p:spPr>
        <p:txBody>
          <a:bodyPr>
            <a:noAutofit/>
          </a:bodyPr>
          <a:lstStyle/>
          <a:p>
            <a:pPr algn="just"/>
            <a:r>
              <a:rPr lang="ru-RU" sz="1800" b="1" dirty="0" smtClean="0"/>
              <a:t>Появился четный поезд на участке приближения к переезду по 1-му пути (установлено нечетное направление движения).</a:t>
            </a:r>
            <a:endParaRPr lang="ru-RU" sz="1800" b="1" dirty="0"/>
          </a:p>
        </p:txBody>
      </p:sp>
      <p:sp>
        <p:nvSpPr>
          <p:cNvPr id="513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8676" name="Object 4"/>
          <p:cNvGraphicFramePr>
            <a:graphicFrameLocks noChangeAspect="1"/>
          </p:cNvGraphicFramePr>
          <p:nvPr/>
        </p:nvGraphicFramePr>
        <p:xfrm>
          <a:off x="3491881" y="1700808"/>
          <a:ext cx="2545188" cy="28803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15" name="Visio" r:id="rId4" imgW="4715774" imgH="5327745" progId="">
                  <p:embed/>
                </p:oleObj>
              </mc:Choice>
              <mc:Fallback>
                <p:oleObj name="Visio" r:id="rId4" imgW="4715774" imgH="5327745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91881" y="1700808"/>
                        <a:ext cx="2545188" cy="288032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679" name="Rectangle 7"/>
          <p:cNvSpPr>
            <a:spLocks noChangeArrowheads="1"/>
          </p:cNvSpPr>
          <p:nvPr/>
        </p:nvSpPr>
        <p:spPr bwMode="auto">
          <a:xfrm>
            <a:off x="3419872" y="4293096"/>
            <a:ext cx="5328592" cy="181588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rgbClr val="00B05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9212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На переезде включились попеременно мигающие огни переездных светофоров, звонят звонки.</a:t>
            </a:r>
            <a:endParaRPr kumimoji="0" lang="ru-RU" sz="16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По истечение времени 13 – 18 секунд начали опускаться шлагбаумы.</a:t>
            </a:r>
            <a:endParaRPr kumimoji="0" lang="ru-RU" sz="16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Время закрытия шлагбаумов не более 15 секунд.</a:t>
            </a:r>
            <a:endParaRPr kumimoji="0" lang="ru-RU" sz="16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Шлагбаумы приняли горизонтальное положение;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ru-RU" sz="1600" b="1" dirty="0" smtClean="0"/>
              <a:t>Звонки на переездных светофорах прекратили работу.</a:t>
            </a:r>
            <a:endParaRPr kumimoji="0" lang="ru-RU" sz="16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528" y="1700808"/>
            <a:ext cx="3071357" cy="386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2123728" y="6165304"/>
            <a:ext cx="4962064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00B0F0"/>
            </a:solidFill>
          </a:ln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Далее аналогично ранее рассмотренному.</a:t>
            </a:r>
            <a:endParaRPr lang="ru-RU" sz="20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ru-RU" b="1" i="1" dirty="0" smtClean="0">
                <a:solidFill>
                  <a:srgbClr val="7030A0"/>
                </a:solidFill>
              </a:rPr>
              <a:t>Порядок работы.</a:t>
            </a:r>
            <a:endParaRPr lang="ru-RU" b="1" i="1" dirty="0">
              <a:solidFill>
                <a:srgbClr val="7030A0"/>
              </a:solidFill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print">
            <a:lum bright="20000"/>
          </a:blip>
          <a:srcRect/>
          <a:stretch>
            <a:fillRect/>
          </a:stretch>
        </p:blipFill>
        <p:spPr bwMode="auto">
          <a:xfrm>
            <a:off x="251520" y="1268760"/>
            <a:ext cx="8640960" cy="4942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467544" y="1052736"/>
            <a:ext cx="8229600" cy="648071"/>
          </a:xfrm>
        </p:spPr>
        <p:txBody>
          <a:bodyPr>
            <a:noAutofit/>
          </a:bodyPr>
          <a:lstStyle/>
          <a:p>
            <a:pPr lvl="0" algn="just"/>
            <a:r>
              <a:rPr lang="ru-RU" sz="1800" b="1" dirty="0" smtClean="0"/>
              <a:t>При необходимости закрытия переезда дежурным по переезду при свободных участках приближения к переезду, дежурный по переезду нажимает кнопку «Закрытие» (кнопка с фиксацией).</a:t>
            </a:r>
            <a:endParaRPr lang="ru-RU" sz="1800" b="1" dirty="0"/>
          </a:p>
        </p:txBody>
      </p:sp>
      <p:sp>
        <p:nvSpPr>
          <p:cNvPr id="513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993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600" y="1916832"/>
            <a:ext cx="3027611" cy="3805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9940" name="Object 3"/>
          <p:cNvGraphicFramePr>
            <a:graphicFrameLocks noChangeAspect="1"/>
          </p:cNvGraphicFramePr>
          <p:nvPr/>
        </p:nvGraphicFramePr>
        <p:xfrm>
          <a:off x="4211960" y="1916832"/>
          <a:ext cx="2676525" cy="302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41" name="Visio" r:id="rId5" imgW="4715774" imgH="5327745" progId="">
                  <p:embed/>
                </p:oleObj>
              </mc:Choice>
              <mc:Fallback>
                <p:oleObj name="Visio" r:id="rId5" imgW="4715774" imgH="5327745" progId="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11960" y="1916832"/>
                        <a:ext cx="2676525" cy="3028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ru-RU" b="1" i="1" dirty="0" smtClean="0">
                <a:solidFill>
                  <a:srgbClr val="7030A0"/>
                </a:solidFill>
              </a:rPr>
              <a:t>Порядок работы.</a:t>
            </a:r>
            <a:endParaRPr lang="ru-RU" b="1" i="1" dirty="0">
              <a:solidFill>
                <a:srgbClr val="7030A0"/>
              </a:solidFill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print">
            <a:lum bright="20000"/>
          </a:blip>
          <a:srcRect/>
          <a:stretch>
            <a:fillRect/>
          </a:stretch>
        </p:blipFill>
        <p:spPr bwMode="auto">
          <a:xfrm>
            <a:off x="251520" y="1268760"/>
            <a:ext cx="8640960" cy="4942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13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2123728" y="6165304"/>
            <a:ext cx="4962064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00B0F0"/>
            </a:solidFill>
          </a:ln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Далее аналогично ранее рассмотренному.</a:t>
            </a:r>
            <a:endParaRPr lang="ru-RU" sz="20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096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1124744"/>
            <a:ext cx="3600949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0964" name="Object 4"/>
          <p:cNvGraphicFramePr>
            <a:graphicFrameLocks noChangeAspect="1"/>
          </p:cNvGraphicFramePr>
          <p:nvPr/>
        </p:nvGraphicFramePr>
        <p:xfrm>
          <a:off x="4139952" y="1124744"/>
          <a:ext cx="2544763" cy="2881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65" name="Visio" r:id="rId5" imgW="4715774" imgH="5327745" progId="">
                  <p:embed/>
                </p:oleObj>
              </mc:Choice>
              <mc:Fallback>
                <p:oleObj name="Visio" r:id="rId5" imgW="4715774" imgH="5327745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39952" y="1124744"/>
                        <a:ext cx="2544763" cy="28813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679" name="Rectangle 7"/>
          <p:cNvSpPr>
            <a:spLocks noChangeArrowheads="1"/>
          </p:cNvSpPr>
          <p:nvPr/>
        </p:nvSpPr>
        <p:spPr bwMode="auto">
          <a:xfrm>
            <a:off x="3563888" y="4221088"/>
            <a:ext cx="5328592" cy="181588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rgbClr val="00B05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9212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На переезде включились попеременно мигающие огни переездных светофоров, звонят звонки.</a:t>
            </a:r>
            <a:endParaRPr kumimoji="0" lang="ru-RU" sz="16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По истечение времени 13 – 18 секунд начали опускаться шлагбаумы.</a:t>
            </a:r>
            <a:endParaRPr kumimoji="0" lang="ru-RU" sz="16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Время закрытия шлагбаумов не более 15 секунд.</a:t>
            </a:r>
            <a:endParaRPr kumimoji="0" lang="ru-RU" sz="16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Шлагбаумы приняли горизонтальное положение;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ru-RU" sz="1600" b="1" dirty="0" smtClean="0"/>
              <a:t>Звонки на переездных светофорах прекратили работу.</a:t>
            </a:r>
            <a:endParaRPr kumimoji="0" lang="ru-RU" sz="16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/>
          <a:lstStyle/>
          <a:p>
            <a:r>
              <a:rPr lang="ru-RU" b="1" dirty="0" smtClean="0"/>
              <a:t>Типы переездов.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5915000" cy="4853135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 smtClean="0"/>
              <a:t>	</a:t>
            </a:r>
            <a:r>
              <a:rPr lang="ru-RU" sz="4000" b="1" dirty="0" smtClean="0">
                <a:solidFill>
                  <a:srgbClr val="002060"/>
                </a:solidFill>
              </a:rPr>
              <a:t>Переезды оборудуют: </a:t>
            </a:r>
          </a:p>
          <a:p>
            <a:pPr algn="just"/>
            <a:r>
              <a:rPr lang="ru-RU" b="1" dirty="0" smtClean="0"/>
              <a:t>- необслуживаемые дежурным по переезду - автоматической светофорной и звуковой сигнализацией, средствами контроля их технического состояния; </a:t>
            </a:r>
          </a:p>
          <a:p>
            <a:pPr algn="just"/>
            <a:endParaRPr lang="ru-RU" b="1" dirty="0"/>
          </a:p>
          <a:p>
            <a:pPr algn="just">
              <a:buNone/>
            </a:pPr>
            <a:endParaRPr lang="ru-RU" b="1" dirty="0" smtClean="0"/>
          </a:p>
          <a:p>
            <a:pPr algn="just"/>
            <a:r>
              <a:rPr lang="ru-RU" b="1" dirty="0" smtClean="0"/>
              <a:t>- обслуживаемые дежурным по переезду - автоматической светофорной и звуковой сигнализацией с автоматическими или полуавтоматическими шлагбаумами, средствами контроля их технического состояния. Такие переезды могут быть дополнительно оборудованы устройствами заграждения переездов. </a:t>
            </a:r>
          </a:p>
        </p:txBody>
      </p:sp>
      <p:pic>
        <p:nvPicPr>
          <p:cNvPr id="4" name="Рисунок 3" descr="Светофор на железнодорожном переезде { Signal at grade crossing }, Вентспилс { Ventspils }, Латвия, 16.V.jpg"/>
          <p:cNvPicPr>
            <a:picLocks noChangeAspect="1"/>
          </p:cNvPicPr>
          <p:nvPr/>
        </p:nvPicPr>
        <p:blipFill>
          <a:blip r:embed="rId2" cstate="print"/>
          <a:srcRect l="10625" t="4400" r="15350" b="14194"/>
          <a:stretch>
            <a:fillRect/>
          </a:stretch>
        </p:blipFill>
        <p:spPr>
          <a:xfrm>
            <a:off x="6660232" y="1772816"/>
            <a:ext cx="2088231" cy="1656184"/>
          </a:xfrm>
          <a:prstGeom prst="rect">
            <a:avLst/>
          </a:prstGeom>
        </p:spPr>
      </p:pic>
      <p:pic>
        <p:nvPicPr>
          <p:cNvPr id="7" name="Рисунок 6" descr="inx960x64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44208" y="3933056"/>
            <a:ext cx="2411760" cy="160784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ru-RU" b="1" i="1" dirty="0" smtClean="0">
                <a:solidFill>
                  <a:srgbClr val="7030A0"/>
                </a:solidFill>
              </a:rPr>
              <a:t>Порядок работы.</a:t>
            </a:r>
            <a:endParaRPr lang="ru-RU" b="1" i="1" dirty="0">
              <a:solidFill>
                <a:srgbClr val="7030A0"/>
              </a:solidFill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print">
            <a:lum bright="20000"/>
          </a:blip>
          <a:srcRect/>
          <a:stretch>
            <a:fillRect/>
          </a:stretch>
        </p:blipFill>
        <p:spPr bwMode="auto">
          <a:xfrm>
            <a:off x="251520" y="1268760"/>
            <a:ext cx="8640960" cy="4942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467544" y="1052736"/>
            <a:ext cx="8229600" cy="648071"/>
          </a:xfrm>
        </p:spPr>
        <p:txBody>
          <a:bodyPr>
            <a:noAutofit/>
          </a:bodyPr>
          <a:lstStyle/>
          <a:p>
            <a:pPr lvl="0" algn="just"/>
            <a:r>
              <a:rPr lang="ru-RU" sz="1800" b="1" dirty="0" smtClean="0"/>
              <a:t> Для открытия переезда, дежурный по переезду вытягивает кнопку «Закрытие»</a:t>
            </a:r>
            <a:endParaRPr lang="ru-RU" sz="1800" b="1" dirty="0"/>
          </a:p>
        </p:txBody>
      </p:sp>
      <p:sp>
        <p:nvSpPr>
          <p:cNvPr id="513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4198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7" y="1700809"/>
            <a:ext cx="3265590" cy="410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1988" name="Object 4"/>
          <p:cNvGraphicFramePr>
            <a:graphicFrameLocks noChangeAspect="1"/>
          </p:cNvGraphicFramePr>
          <p:nvPr/>
        </p:nvGraphicFramePr>
        <p:xfrm>
          <a:off x="3923928" y="1700808"/>
          <a:ext cx="2544763" cy="287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89" name="Visio" r:id="rId5" imgW="4715774" imgH="5327745" progId="">
                  <p:embed/>
                </p:oleObj>
              </mc:Choice>
              <mc:Fallback>
                <p:oleObj name="Visio" r:id="rId5" imgW="4715774" imgH="5327745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23928" y="1700808"/>
                        <a:ext cx="2544763" cy="2879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3563888" y="4221088"/>
            <a:ext cx="5328592" cy="181588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rgbClr val="00B05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/>
            <a:r>
              <a:rPr lang="ru-RU" sz="1600" b="1" dirty="0" smtClean="0"/>
              <a:t>	Если переезд находится на перегоне и в схему извещения не включены станционные рельсовые цепи, то шлагбаумы открываются автоматически.</a:t>
            </a:r>
          </a:p>
          <a:p>
            <a:pPr lvl="0" algn="just"/>
            <a:r>
              <a:rPr lang="ru-RU" sz="1600" b="1" dirty="0" smtClean="0"/>
              <a:t> 	Если переезд находится на станции или участках удаления/приближения и в схему извещения включены станционные рельсовые цепи, то шлагбаумы открываются полуавтоматически.</a:t>
            </a:r>
            <a:endParaRPr lang="ru-RU" sz="16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2123728" y="6165304"/>
            <a:ext cx="4962064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00B0F0"/>
            </a:solidFill>
          </a:ln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Далее аналогично ранее рассмотренному.</a:t>
            </a:r>
            <a:endParaRPr lang="ru-RU" sz="20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40000"/>
                <a:lumOff val="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НЕИСПРАВНОСТИ.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908720"/>
            <a:ext cx="8229600" cy="864096"/>
          </a:xfrm>
          <a:solidFill>
            <a:srgbClr val="FFFF00"/>
          </a:solidFill>
          <a:ln w="28575">
            <a:solidFill>
              <a:srgbClr val="FF0000"/>
            </a:solidFill>
          </a:ln>
        </p:spPr>
        <p:txBody>
          <a:bodyPr>
            <a:normAutofit fontScale="62500" lnSpcReduction="20000"/>
          </a:bodyPr>
          <a:lstStyle/>
          <a:p>
            <a:pPr lvl="0" algn="just"/>
            <a:r>
              <a:rPr lang="ru-RU" b="1" dirty="0" smtClean="0"/>
              <a:t>Перегорание лампы (неисправность светодиодной светофорной системы ССС) одного или нескольких светофоров или включен режим ДСН (светомаскировка):</a:t>
            </a:r>
          </a:p>
          <a:p>
            <a:pPr algn="just"/>
            <a:endParaRPr lang="ru-RU" b="1" dirty="0"/>
          </a:p>
        </p:txBody>
      </p:sp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467544" y="1816750"/>
            <a:ext cx="820891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marR="0" lvl="1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Шлагбаум открыт, поездов на участках</a:t>
            </a:r>
            <a:r>
              <a:rPr kumimoji="0" lang="ru-RU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приближения нет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2276872"/>
            <a:ext cx="3309740" cy="41599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4283968" y="3501008"/>
            <a:ext cx="4032448" cy="70788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rgbClr val="00B05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/>
            <a:r>
              <a:rPr lang="ru-RU" sz="1600" b="1" dirty="0" smtClean="0"/>
              <a:t>	</a:t>
            </a:r>
            <a:r>
              <a:rPr lang="ru-RU" sz="2000" b="1" dirty="0" smtClean="0"/>
              <a:t>Зеленый индикатор «Светофоры»  –  мигает.</a:t>
            </a:r>
            <a:endParaRPr lang="ru-RU" sz="2000" b="1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40000"/>
                <a:lumOff val="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НЕИСПРАВНОСТИ.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908720"/>
            <a:ext cx="8229600" cy="864096"/>
          </a:xfrm>
          <a:solidFill>
            <a:srgbClr val="FFFF00"/>
          </a:solidFill>
          <a:ln w="28575">
            <a:solidFill>
              <a:srgbClr val="FF0000"/>
            </a:solidFill>
          </a:ln>
        </p:spPr>
        <p:txBody>
          <a:bodyPr>
            <a:normAutofit fontScale="70000" lnSpcReduction="20000"/>
          </a:bodyPr>
          <a:lstStyle/>
          <a:p>
            <a:pPr lvl="0" algn="just"/>
            <a:r>
              <a:rPr lang="ru-RU" b="1" dirty="0" smtClean="0"/>
              <a:t>Перегорание обоих ламп (неисправность обеих светодиодных светофорных систем ССС) одного светофора:</a:t>
            </a:r>
          </a:p>
          <a:p>
            <a:pPr algn="just"/>
            <a:endParaRPr lang="ru-RU" b="1" dirty="0"/>
          </a:p>
        </p:txBody>
      </p:sp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467544" y="1816750"/>
            <a:ext cx="820891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marR="0" lvl="1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Шлагбаум открыт, поездов на участках</a:t>
            </a:r>
            <a:r>
              <a:rPr kumimoji="0" lang="ru-RU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приближения нет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4283968" y="3193232"/>
            <a:ext cx="4032448" cy="132343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rgbClr val="00B05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/>
            <a:r>
              <a:rPr lang="ru-RU" sz="1600" b="1" dirty="0" smtClean="0"/>
              <a:t>	</a:t>
            </a:r>
            <a:r>
              <a:rPr lang="ru-RU" sz="2000" b="1" dirty="0" smtClean="0"/>
              <a:t>Зеленый индикатор «Светофоры»  –  мигает.</a:t>
            </a:r>
          </a:p>
          <a:p>
            <a:pPr lvl="0" algn="just"/>
            <a:r>
              <a:rPr lang="ru-RU" sz="2000" b="1" dirty="0" smtClean="0"/>
              <a:t>	Красный индикатор «Авария» – горит ровным светом</a:t>
            </a:r>
            <a:endParaRPr lang="ru-RU" sz="2000" b="1" dirty="0"/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2348880"/>
            <a:ext cx="3283055" cy="4126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40000"/>
                <a:lumOff val="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НЕИСПРАВНОСТИ.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908720"/>
            <a:ext cx="8229600" cy="864096"/>
          </a:xfrm>
          <a:solidFill>
            <a:srgbClr val="FFFF00"/>
          </a:solidFill>
          <a:ln w="28575">
            <a:solidFill>
              <a:srgbClr val="FF0000"/>
            </a:solidFill>
          </a:ln>
        </p:spPr>
        <p:txBody>
          <a:bodyPr>
            <a:normAutofit fontScale="62500" lnSpcReduction="20000"/>
          </a:bodyPr>
          <a:lstStyle/>
          <a:p>
            <a:pPr lvl="0" algn="just"/>
            <a:r>
              <a:rPr lang="ru-RU" b="1" dirty="0" smtClean="0"/>
              <a:t>Перегорание обоих ламп (неисправность обоих светодиодных светофорных систем ССС) одного или нескольких светофоров или включен режим ДСН (светомаскировка):</a:t>
            </a:r>
          </a:p>
          <a:p>
            <a:pPr algn="just"/>
            <a:endParaRPr lang="ru-RU" b="1" dirty="0"/>
          </a:p>
        </p:txBody>
      </p:sp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467544" y="1678251"/>
            <a:ext cx="820891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1"/>
            <a:r>
              <a:rPr lang="ru-RU" b="1" dirty="0" smtClean="0"/>
              <a:t>Шлагбаум закрыт. </a:t>
            </a:r>
          </a:p>
          <a:p>
            <a:pPr lvl="1"/>
            <a:r>
              <a:rPr lang="ru-RU" b="1" dirty="0" smtClean="0"/>
              <a:t>На неисправном светофоре соответствующий огонь не горит.</a:t>
            </a:r>
            <a:endParaRPr lang="ru-RU" sz="1400" b="1" dirty="0"/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4283968" y="3501008"/>
            <a:ext cx="4032448" cy="70788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rgbClr val="00B05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/>
            <a:r>
              <a:rPr lang="ru-RU" sz="1600" b="1" dirty="0" smtClean="0"/>
              <a:t>	</a:t>
            </a:r>
            <a:r>
              <a:rPr lang="ru-RU" sz="2000" b="1" dirty="0" smtClean="0"/>
              <a:t>Красный индикатор «Светофоры»  –  мигает.</a:t>
            </a:r>
            <a:endParaRPr lang="ru-RU" sz="2000" b="1" dirty="0"/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2348880"/>
            <a:ext cx="3168473" cy="39823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40000"/>
                <a:lumOff val="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НЕИСПРАВНОСТИ.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908720"/>
            <a:ext cx="8229600" cy="864096"/>
          </a:xfrm>
          <a:solidFill>
            <a:srgbClr val="FFFF00"/>
          </a:solidFill>
          <a:ln w="28575">
            <a:solidFill>
              <a:srgbClr val="FF0000"/>
            </a:solidFill>
          </a:ln>
        </p:spPr>
        <p:txBody>
          <a:bodyPr>
            <a:normAutofit fontScale="70000" lnSpcReduction="20000"/>
          </a:bodyPr>
          <a:lstStyle/>
          <a:p>
            <a:pPr lvl="0" algn="just"/>
            <a:r>
              <a:rPr lang="ru-RU" b="1" dirty="0" smtClean="0"/>
              <a:t>Перегорание обоих ламп (неисправность обеих светодиодных светофорных систем ССС) одного светофора:</a:t>
            </a:r>
          </a:p>
          <a:p>
            <a:pPr algn="just"/>
            <a:endParaRPr lang="ru-RU" b="1" dirty="0"/>
          </a:p>
        </p:txBody>
      </p:sp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467544" y="1844824"/>
            <a:ext cx="820891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1"/>
            <a:r>
              <a:rPr lang="ru-RU" b="1" dirty="0" smtClean="0"/>
              <a:t>Шлагбаум закрыт. </a:t>
            </a:r>
          </a:p>
          <a:p>
            <a:pPr lvl="1"/>
            <a:r>
              <a:rPr lang="ru-RU" b="1" dirty="0" smtClean="0"/>
              <a:t>На неисправном светофоре соответствующий огонь не горит.</a:t>
            </a:r>
            <a:endParaRPr lang="ru-RU" sz="1400" b="1" dirty="0"/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4283968" y="3193232"/>
            <a:ext cx="4032448" cy="132343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rgbClr val="00B05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/>
            <a:r>
              <a:rPr lang="ru-RU" sz="1600" b="1" dirty="0" smtClean="0"/>
              <a:t>	</a:t>
            </a:r>
            <a:r>
              <a:rPr lang="ru-RU" sz="2000" b="1" dirty="0" smtClean="0"/>
              <a:t>Красный индикатор «Светофоры»  –  мигает.</a:t>
            </a:r>
          </a:p>
          <a:p>
            <a:pPr lvl="0" algn="just"/>
            <a:r>
              <a:rPr lang="ru-RU" sz="2000" b="1" dirty="0" smtClean="0"/>
              <a:t>	Красный индикатор «Авария» – горит ровным светом.</a:t>
            </a:r>
            <a:endParaRPr lang="ru-RU" sz="2000" b="1" dirty="0"/>
          </a:p>
        </p:txBody>
      </p:sp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2492896"/>
            <a:ext cx="3265589" cy="410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40000"/>
                <a:lumOff val="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НЕИСПРАВНОСТИ.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908720"/>
            <a:ext cx="8229600" cy="720080"/>
          </a:xfrm>
          <a:solidFill>
            <a:srgbClr val="FFFF00"/>
          </a:solidFill>
          <a:ln w="28575">
            <a:solidFill>
              <a:srgbClr val="FF0000"/>
            </a:solidFill>
          </a:ln>
        </p:spPr>
        <p:txBody>
          <a:bodyPr>
            <a:normAutofit/>
          </a:bodyPr>
          <a:lstStyle/>
          <a:p>
            <a:pPr lvl="0"/>
            <a:r>
              <a:rPr lang="ru-RU" b="1" dirty="0" smtClean="0"/>
              <a:t>Неисправен комплект мигания.</a:t>
            </a:r>
          </a:p>
          <a:p>
            <a:pPr algn="just">
              <a:buNone/>
            </a:pPr>
            <a:endParaRPr lang="ru-RU" b="1" dirty="0"/>
          </a:p>
        </p:txBody>
      </p:sp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467544" y="1772816"/>
            <a:ext cx="820891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1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Шлагбаум открыт, поездов на участках приближения нет.</a:t>
            </a:r>
            <a:endParaRPr lang="ru-RU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4283968" y="3501008"/>
            <a:ext cx="4032448" cy="70788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rgbClr val="00B05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/>
            <a:r>
              <a:rPr lang="ru-RU" sz="1600" b="1" dirty="0" smtClean="0"/>
              <a:t>	</a:t>
            </a:r>
            <a:r>
              <a:rPr lang="ru-RU" sz="2000" b="1" dirty="0" smtClean="0"/>
              <a:t>Неисправность не проявляется.</a:t>
            </a:r>
            <a:endParaRPr lang="ru-RU" sz="2000" b="1" dirty="0"/>
          </a:p>
        </p:txBody>
      </p:sp>
      <p:pic>
        <p:nvPicPr>
          <p:cNvPr id="7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2348880"/>
            <a:ext cx="3283055" cy="4126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40000"/>
                <a:lumOff val="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НЕИСПРАВНОСТИ.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908720"/>
            <a:ext cx="8229600" cy="720080"/>
          </a:xfrm>
          <a:solidFill>
            <a:srgbClr val="FFFF00"/>
          </a:solidFill>
          <a:ln w="28575">
            <a:solidFill>
              <a:srgbClr val="FF0000"/>
            </a:solidFill>
          </a:ln>
        </p:spPr>
        <p:txBody>
          <a:bodyPr>
            <a:normAutofit/>
          </a:bodyPr>
          <a:lstStyle/>
          <a:p>
            <a:pPr lvl="0"/>
            <a:r>
              <a:rPr lang="ru-RU" b="1" dirty="0" smtClean="0"/>
              <a:t>Неисправен комплект мигания.</a:t>
            </a:r>
          </a:p>
          <a:p>
            <a:pPr algn="just">
              <a:buNone/>
            </a:pPr>
            <a:endParaRPr lang="ru-RU" b="1" dirty="0"/>
          </a:p>
        </p:txBody>
      </p:sp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467544" y="1772816"/>
            <a:ext cx="820891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b="1" dirty="0" smtClean="0"/>
              <a:t>Шлагбаум открыт, переездная сигнализация включена.</a:t>
            </a:r>
            <a:endParaRPr lang="ru-RU" sz="1400" b="1" dirty="0"/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4283968" y="2731567"/>
            <a:ext cx="4320480" cy="224676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rgbClr val="00B05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1600" b="1" dirty="0" smtClean="0"/>
              <a:t>	</a:t>
            </a:r>
            <a:r>
              <a:rPr lang="ru-RU" sz="2000" b="1" dirty="0" smtClean="0"/>
              <a:t>На переездных светофорах горит в непрерывном режиме по одной светофорной головке.</a:t>
            </a:r>
          </a:p>
          <a:p>
            <a:pPr algn="just"/>
            <a:endParaRPr lang="ru-RU" sz="2000" b="1" dirty="0" smtClean="0"/>
          </a:p>
          <a:p>
            <a:pPr algn="just"/>
            <a:r>
              <a:rPr lang="ru-RU" sz="2000" b="1" dirty="0" smtClean="0"/>
              <a:t>	Индикатор «Мигание» – сигнализирует красным.</a:t>
            </a:r>
          </a:p>
          <a:p>
            <a:pPr lvl="0" algn="just"/>
            <a:endParaRPr lang="ru-RU" sz="2000" b="1" dirty="0"/>
          </a:p>
        </p:txBody>
      </p:sp>
      <p:pic>
        <p:nvPicPr>
          <p:cNvPr id="4710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6183" y="2204865"/>
            <a:ext cx="3265588" cy="4104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40000"/>
                <a:lumOff val="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НЕИСПРАВНОСТИ.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908720"/>
            <a:ext cx="8229600" cy="720080"/>
          </a:xfrm>
          <a:solidFill>
            <a:srgbClr val="FFFF00"/>
          </a:solidFill>
          <a:ln w="28575">
            <a:solidFill>
              <a:srgbClr val="FF0000"/>
            </a:solidFill>
          </a:ln>
        </p:spPr>
        <p:txBody>
          <a:bodyPr>
            <a:normAutofit/>
          </a:bodyPr>
          <a:lstStyle/>
          <a:p>
            <a:pPr lvl="0"/>
            <a:r>
              <a:rPr lang="ru-RU" b="1" dirty="0" smtClean="0"/>
              <a:t>Неисправен комплект мигания.</a:t>
            </a:r>
          </a:p>
          <a:p>
            <a:pPr algn="just">
              <a:buNone/>
            </a:pPr>
            <a:endParaRPr lang="ru-RU" b="1" dirty="0"/>
          </a:p>
        </p:txBody>
      </p:sp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467544" y="1772816"/>
            <a:ext cx="820891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b="1" dirty="0" smtClean="0"/>
              <a:t>Переездная сигнализация включена.</a:t>
            </a:r>
            <a:endParaRPr lang="ru-RU" sz="1400" b="1" dirty="0"/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4283968" y="2731567"/>
            <a:ext cx="4320480" cy="224676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rgbClr val="00B05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1600" b="1" dirty="0" smtClean="0"/>
              <a:t>	</a:t>
            </a:r>
            <a:r>
              <a:rPr lang="ru-RU" sz="2000" b="1" dirty="0" smtClean="0"/>
              <a:t>На переездных светофорах горит в непрерывном режиме по одной светофорной головке.</a:t>
            </a:r>
          </a:p>
          <a:p>
            <a:pPr algn="just"/>
            <a:endParaRPr lang="ru-RU" sz="2000" b="1" dirty="0" smtClean="0"/>
          </a:p>
          <a:p>
            <a:pPr algn="just"/>
            <a:r>
              <a:rPr lang="ru-RU" sz="2000" b="1" dirty="0" smtClean="0"/>
              <a:t>	Индикатор «Мигание» – сигнализирует красным.</a:t>
            </a:r>
          </a:p>
          <a:p>
            <a:pPr lvl="0" algn="just"/>
            <a:endParaRPr lang="ru-RU" sz="2000" b="1" dirty="0"/>
          </a:p>
        </p:txBody>
      </p:sp>
      <p:pic>
        <p:nvPicPr>
          <p:cNvPr id="4813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2204864"/>
            <a:ext cx="3265589" cy="410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40000"/>
                <a:lumOff val="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НЕИСПРАВНОСТИ.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908720"/>
            <a:ext cx="8229600" cy="720080"/>
          </a:xfrm>
          <a:solidFill>
            <a:srgbClr val="FFFF00"/>
          </a:solidFill>
          <a:ln w="28575">
            <a:solidFill>
              <a:srgbClr val="FF0000"/>
            </a:solidFill>
          </a:ln>
        </p:spPr>
        <p:txBody>
          <a:bodyPr>
            <a:normAutofit fontScale="92500"/>
          </a:bodyPr>
          <a:lstStyle/>
          <a:p>
            <a:pPr lvl="0"/>
            <a:r>
              <a:rPr lang="ru-RU" b="1" dirty="0" smtClean="0"/>
              <a:t>Неисправность заградительного светофора. </a:t>
            </a:r>
          </a:p>
          <a:p>
            <a:pPr algn="just">
              <a:buNone/>
            </a:pPr>
            <a:endParaRPr lang="ru-RU" b="1" dirty="0"/>
          </a:p>
        </p:txBody>
      </p:sp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467544" y="1772816"/>
            <a:ext cx="820891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1"/>
            <a:r>
              <a:rPr lang="ru-RU" b="1" dirty="0" smtClean="0"/>
              <a:t>Заградительная сигнализация не включена.</a:t>
            </a:r>
            <a:endParaRPr lang="ru-RU" sz="1400" b="1" dirty="0"/>
          </a:p>
        </p:txBody>
      </p:sp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8790" y="1700808"/>
            <a:ext cx="1438613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3851920" y="4295709"/>
            <a:ext cx="4608512" cy="193899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rgbClr val="00B05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1600" b="1" dirty="0" smtClean="0"/>
              <a:t>	</a:t>
            </a:r>
            <a:r>
              <a:rPr lang="ru-RU" sz="2000" b="1" dirty="0" smtClean="0"/>
              <a:t>Индикатор неисправного заградительного светофора (например З1) – мигает зеленым светом.</a:t>
            </a:r>
          </a:p>
          <a:p>
            <a:pPr algn="just"/>
            <a:endParaRPr lang="ru-RU" sz="2000" b="1" dirty="0" smtClean="0"/>
          </a:p>
          <a:p>
            <a:pPr algn="just"/>
            <a:r>
              <a:rPr lang="ru-RU" sz="2000" b="1" dirty="0" smtClean="0"/>
              <a:t>	Индикатор «Авария» – сигнализирует красным.</a:t>
            </a:r>
            <a:endParaRPr lang="ru-RU" sz="2000" b="1" dirty="0"/>
          </a:p>
        </p:txBody>
      </p:sp>
      <p:pic>
        <p:nvPicPr>
          <p:cNvPr id="4915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204864"/>
            <a:ext cx="3380172" cy="4248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40000"/>
                <a:lumOff val="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НЕИСПРАВНОСТИ.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908720"/>
            <a:ext cx="8229600" cy="720080"/>
          </a:xfrm>
          <a:solidFill>
            <a:srgbClr val="FFFF00"/>
          </a:solidFill>
          <a:ln w="28575">
            <a:solidFill>
              <a:srgbClr val="FF0000"/>
            </a:solidFill>
          </a:ln>
        </p:spPr>
        <p:txBody>
          <a:bodyPr>
            <a:normAutofit fontScale="92500"/>
          </a:bodyPr>
          <a:lstStyle/>
          <a:p>
            <a:pPr lvl="0"/>
            <a:r>
              <a:rPr lang="ru-RU" b="1" dirty="0" smtClean="0"/>
              <a:t>Неисправность заградительного светофора. </a:t>
            </a:r>
          </a:p>
          <a:p>
            <a:pPr algn="just">
              <a:buNone/>
            </a:pPr>
            <a:endParaRPr lang="ru-RU" b="1" dirty="0"/>
          </a:p>
        </p:txBody>
      </p:sp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467544" y="1772816"/>
            <a:ext cx="820891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1"/>
            <a:r>
              <a:rPr lang="ru-RU" b="1" dirty="0" smtClean="0"/>
              <a:t>Заградительная сигнализация включена.</a:t>
            </a:r>
            <a:endParaRPr lang="ru-RU" sz="1400" b="1" dirty="0"/>
          </a:p>
        </p:txBody>
      </p:sp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8790" y="1700808"/>
            <a:ext cx="1438613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3851920" y="3834045"/>
            <a:ext cx="4608512" cy="286232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rgbClr val="00B05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1600" b="1" dirty="0" smtClean="0"/>
              <a:t>	</a:t>
            </a:r>
            <a:r>
              <a:rPr lang="ru-RU" b="1" dirty="0" smtClean="0"/>
              <a:t>Индикатор неисправного заградительного светофора (например З1) – мигает красным светом.</a:t>
            </a:r>
          </a:p>
          <a:p>
            <a:pPr algn="just"/>
            <a:r>
              <a:rPr lang="ru-RU" b="1" dirty="0" smtClean="0"/>
              <a:t>	Индикатор «Авария» – сигнализирует красным.</a:t>
            </a:r>
          </a:p>
          <a:p>
            <a:pPr algn="just"/>
            <a:r>
              <a:rPr lang="ru-RU" b="1" dirty="0" smtClean="0"/>
              <a:t>	Контроль «Заградитель З2, З3, З4 – сигнализирует красным.</a:t>
            </a:r>
          </a:p>
          <a:p>
            <a:pPr algn="just"/>
            <a:r>
              <a:rPr lang="ru-RU" b="1" dirty="0" smtClean="0"/>
              <a:t>	«Выдержка времени» – мигает зеленым, через 180 с загорается ровным светом.</a:t>
            </a:r>
            <a:endParaRPr lang="ru-RU" b="1" dirty="0"/>
          </a:p>
        </p:txBody>
      </p:sp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132857"/>
            <a:ext cx="3265589" cy="410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908720"/>
          </a:xfrm>
        </p:spPr>
        <p:txBody>
          <a:bodyPr>
            <a:normAutofit/>
          </a:bodyPr>
          <a:lstStyle/>
          <a:p>
            <a:r>
              <a:rPr lang="ru-RU" b="1" dirty="0" smtClean="0"/>
              <a:t>Обслуживаемый дежурным.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5157192"/>
            <a:ext cx="8136904" cy="1440160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dirty="0" smtClean="0"/>
              <a:t>	</a:t>
            </a:r>
            <a:r>
              <a:rPr lang="ru-RU" sz="4000" b="1" dirty="0" smtClean="0">
                <a:solidFill>
                  <a:srgbClr val="002060"/>
                </a:solidFill>
              </a:rPr>
              <a:t>Переезды оборудуют: </a:t>
            </a:r>
            <a:endParaRPr lang="ru-RU" dirty="0" smtClean="0"/>
          </a:p>
          <a:p>
            <a:pPr algn="just"/>
            <a:r>
              <a:rPr lang="ru-RU" dirty="0"/>
              <a:t>Светофоры со шлагбаумами при длине бруса шлагбаума до 4 м устанавливают на расстоянии не менее 6 м, а при длине бруса шлагбаума 6 и 8 м - на расстоянии не менее 8 и 10 м соответственно от крайнего рельса. </a:t>
            </a:r>
            <a:endParaRPr lang="ru-RU" dirty="0" smtClean="0"/>
          </a:p>
        </p:txBody>
      </p:sp>
      <p:pic>
        <p:nvPicPr>
          <p:cNvPr id="7" name="Рисунок 6" descr="Новый точечный рисунок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19672" y="836712"/>
            <a:ext cx="6236321" cy="4176464"/>
          </a:xfrm>
          <a:prstGeom prst="rect">
            <a:avLst/>
          </a:prstGeom>
          <a:ln w="38100">
            <a:solidFill>
              <a:srgbClr val="7030A0"/>
            </a:solidFill>
          </a:ln>
        </p:spPr>
      </p:pic>
      <p:sp>
        <p:nvSpPr>
          <p:cNvPr id="8" name="Полилиния 7"/>
          <p:cNvSpPr/>
          <p:nvPr/>
        </p:nvSpPr>
        <p:spPr>
          <a:xfrm>
            <a:off x="4926189" y="2474965"/>
            <a:ext cx="577144" cy="658927"/>
          </a:xfrm>
          <a:custGeom>
            <a:avLst/>
            <a:gdLst>
              <a:gd name="connsiteX0" fmla="*/ 1411 w 577144"/>
              <a:gd name="connsiteY0" fmla="*/ 412168 h 658927"/>
              <a:gd name="connsiteX1" fmla="*/ 9878 w 577144"/>
              <a:gd name="connsiteY1" fmla="*/ 319035 h 658927"/>
              <a:gd name="connsiteX2" fmla="*/ 26811 w 577144"/>
              <a:gd name="connsiteY2" fmla="*/ 158168 h 658927"/>
              <a:gd name="connsiteX3" fmla="*/ 43744 w 577144"/>
              <a:gd name="connsiteY3" fmla="*/ 90435 h 658927"/>
              <a:gd name="connsiteX4" fmla="*/ 86078 w 577144"/>
              <a:gd name="connsiteY4" fmla="*/ 48102 h 658927"/>
              <a:gd name="connsiteX5" fmla="*/ 196144 w 577144"/>
              <a:gd name="connsiteY5" fmla="*/ 31168 h 658927"/>
              <a:gd name="connsiteX6" fmla="*/ 450144 w 577144"/>
              <a:gd name="connsiteY6" fmla="*/ 31168 h 658927"/>
              <a:gd name="connsiteX7" fmla="*/ 467078 w 577144"/>
              <a:gd name="connsiteY7" fmla="*/ 48102 h 658927"/>
              <a:gd name="connsiteX8" fmla="*/ 492478 w 577144"/>
              <a:gd name="connsiteY8" fmla="*/ 65035 h 658927"/>
              <a:gd name="connsiteX9" fmla="*/ 526344 w 577144"/>
              <a:gd name="connsiteY9" fmla="*/ 124302 h 658927"/>
              <a:gd name="connsiteX10" fmla="*/ 560211 w 577144"/>
              <a:gd name="connsiteY10" fmla="*/ 192035 h 658927"/>
              <a:gd name="connsiteX11" fmla="*/ 577144 w 577144"/>
              <a:gd name="connsiteY11" fmla="*/ 268235 h 658927"/>
              <a:gd name="connsiteX12" fmla="*/ 568678 w 577144"/>
              <a:gd name="connsiteY12" fmla="*/ 386768 h 658927"/>
              <a:gd name="connsiteX13" fmla="*/ 560211 w 577144"/>
              <a:gd name="connsiteY13" fmla="*/ 420635 h 658927"/>
              <a:gd name="connsiteX14" fmla="*/ 551744 w 577144"/>
              <a:gd name="connsiteY14" fmla="*/ 462968 h 658927"/>
              <a:gd name="connsiteX15" fmla="*/ 517878 w 577144"/>
              <a:gd name="connsiteY15" fmla="*/ 530702 h 658927"/>
              <a:gd name="connsiteX16" fmla="*/ 475544 w 577144"/>
              <a:gd name="connsiteY16" fmla="*/ 564568 h 658927"/>
              <a:gd name="connsiteX17" fmla="*/ 458611 w 577144"/>
              <a:gd name="connsiteY17" fmla="*/ 581502 h 658927"/>
              <a:gd name="connsiteX18" fmla="*/ 390878 w 577144"/>
              <a:gd name="connsiteY18" fmla="*/ 606902 h 658927"/>
              <a:gd name="connsiteX19" fmla="*/ 357011 w 577144"/>
              <a:gd name="connsiteY19" fmla="*/ 623835 h 658927"/>
              <a:gd name="connsiteX20" fmla="*/ 255411 w 577144"/>
              <a:gd name="connsiteY20" fmla="*/ 649235 h 658927"/>
              <a:gd name="connsiteX21" fmla="*/ 221544 w 577144"/>
              <a:gd name="connsiteY21" fmla="*/ 657702 h 658927"/>
              <a:gd name="connsiteX22" fmla="*/ 162278 w 577144"/>
              <a:gd name="connsiteY22" fmla="*/ 649235 h 658927"/>
              <a:gd name="connsiteX23" fmla="*/ 145344 w 577144"/>
              <a:gd name="connsiteY23" fmla="*/ 615368 h 658927"/>
              <a:gd name="connsiteX24" fmla="*/ 94544 w 577144"/>
              <a:gd name="connsiteY24" fmla="*/ 564568 h 658927"/>
              <a:gd name="connsiteX25" fmla="*/ 77611 w 577144"/>
              <a:gd name="connsiteY25" fmla="*/ 530702 h 658927"/>
              <a:gd name="connsiteX26" fmla="*/ 69144 w 577144"/>
              <a:gd name="connsiteY26" fmla="*/ 505302 h 658927"/>
              <a:gd name="connsiteX27" fmla="*/ 35278 w 577144"/>
              <a:gd name="connsiteY27" fmla="*/ 454502 h 658927"/>
              <a:gd name="connsiteX28" fmla="*/ 18344 w 577144"/>
              <a:gd name="connsiteY28" fmla="*/ 437568 h 658927"/>
              <a:gd name="connsiteX29" fmla="*/ 1411 w 577144"/>
              <a:gd name="connsiteY29" fmla="*/ 412168 h 6589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577144" h="658927">
                <a:moveTo>
                  <a:pt x="1411" y="412168"/>
                </a:moveTo>
                <a:cubicBezTo>
                  <a:pt x="0" y="392413"/>
                  <a:pt x="7487" y="350116"/>
                  <a:pt x="9878" y="319035"/>
                </a:cubicBezTo>
                <a:cubicBezTo>
                  <a:pt x="25315" y="118346"/>
                  <a:pt x="6354" y="250222"/>
                  <a:pt x="26811" y="158168"/>
                </a:cubicBezTo>
                <a:cubicBezTo>
                  <a:pt x="27593" y="154650"/>
                  <a:pt x="36579" y="99988"/>
                  <a:pt x="43744" y="90435"/>
                </a:cubicBezTo>
                <a:cubicBezTo>
                  <a:pt x="55718" y="74470"/>
                  <a:pt x="66509" y="52016"/>
                  <a:pt x="86078" y="48102"/>
                </a:cubicBezTo>
                <a:cubicBezTo>
                  <a:pt x="150722" y="35172"/>
                  <a:pt x="114132" y="41420"/>
                  <a:pt x="196144" y="31168"/>
                </a:cubicBezTo>
                <a:cubicBezTo>
                  <a:pt x="289657" y="0"/>
                  <a:pt x="248743" y="10333"/>
                  <a:pt x="450144" y="31168"/>
                </a:cubicBezTo>
                <a:cubicBezTo>
                  <a:pt x="458084" y="31989"/>
                  <a:pt x="460844" y="43115"/>
                  <a:pt x="467078" y="48102"/>
                </a:cubicBezTo>
                <a:cubicBezTo>
                  <a:pt x="475024" y="54459"/>
                  <a:pt x="484011" y="59391"/>
                  <a:pt x="492478" y="65035"/>
                </a:cubicBezTo>
                <a:cubicBezTo>
                  <a:pt x="510640" y="92279"/>
                  <a:pt x="512020" y="92073"/>
                  <a:pt x="526344" y="124302"/>
                </a:cubicBezTo>
                <a:cubicBezTo>
                  <a:pt x="553960" y="186436"/>
                  <a:pt x="530226" y="147057"/>
                  <a:pt x="560211" y="192035"/>
                </a:cubicBezTo>
                <a:cubicBezTo>
                  <a:pt x="563477" y="205100"/>
                  <a:pt x="577144" y="257482"/>
                  <a:pt x="577144" y="268235"/>
                </a:cubicBezTo>
                <a:cubicBezTo>
                  <a:pt x="577144" y="307847"/>
                  <a:pt x="573052" y="347399"/>
                  <a:pt x="568678" y="386768"/>
                </a:cubicBezTo>
                <a:cubicBezTo>
                  <a:pt x="567393" y="398333"/>
                  <a:pt x="562735" y="409276"/>
                  <a:pt x="560211" y="420635"/>
                </a:cubicBezTo>
                <a:cubicBezTo>
                  <a:pt x="557089" y="434683"/>
                  <a:pt x="556910" y="449537"/>
                  <a:pt x="551744" y="462968"/>
                </a:cubicBezTo>
                <a:cubicBezTo>
                  <a:pt x="542682" y="486528"/>
                  <a:pt x="535728" y="512853"/>
                  <a:pt x="517878" y="530702"/>
                </a:cubicBezTo>
                <a:cubicBezTo>
                  <a:pt x="476982" y="571596"/>
                  <a:pt x="528959" y="521835"/>
                  <a:pt x="475544" y="564568"/>
                </a:cubicBezTo>
                <a:cubicBezTo>
                  <a:pt x="469311" y="569555"/>
                  <a:pt x="465253" y="577074"/>
                  <a:pt x="458611" y="581502"/>
                </a:cubicBezTo>
                <a:cubicBezTo>
                  <a:pt x="418207" y="608439"/>
                  <a:pt x="433420" y="590949"/>
                  <a:pt x="390878" y="606902"/>
                </a:cubicBezTo>
                <a:cubicBezTo>
                  <a:pt x="379060" y="611334"/>
                  <a:pt x="368873" y="619522"/>
                  <a:pt x="357011" y="623835"/>
                </a:cubicBezTo>
                <a:cubicBezTo>
                  <a:pt x="310173" y="640866"/>
                  <a:pt x="299494" y="639438"/>
                  <a:pt x="255411" y="649235"/>
                </a:cubicBezTo>
                <a:cubicBezTo>
                  <a:pt x="244052" y="651759"/>
                  <a:pt x="232833" y="654880"/>
                  <a:pt x="221544" y="657702"/>
                </a:cubicBezTo>
                <a:cubicBezTo>
                  <a:pt x="201789" y="654880"/>
                  <a:pt x="179723" y="658927"/>
                  <a:pt x="162278" y="649235"/>
                </a:cubicBezTo>
                <a:cubicBezTo>
                  <a:pt x="151245" y="643105"/>
                  <a:pt x="153229" y="625224"/>
                  <a:pt x="145344" y="615368"/>
                </a:cubicBezTo>
                <a:cubicBezTo>
                  <a:pt x="130384" y="596668"/>
                  <a:pt x="105254" y="585987"/>
                  <a:pt x="94544" y="564568"/>
                </a:cubicBezTo>
                <a:cubicBezTo>
                  <a:pt x="88900" y="553279"/>
                  <a:pt x="82583" y="542303"/>
                  <a:pt x="77611" y="530702"/>
                </a:cubicBezTo>
                <a:cubicBezTo>
                  <a:pt x="74095" y="522499"/>
                  <a:pt x="73478" y="513104"/>
                  <a:pt x="69144" y="505302"/>
                </a:cubicBezTo>
                <a:cubicBezTo>
                  <a:pt x="59261" y="487512"/>
                  <a:pt x="49668" y="468892"/>
                  <a:pt x="35278" y="454502"/>
                </a:cubicBezTo>
                <a:cubicBezTo>
                  <a:pt x="29633" y="448857"/>
                  <a:pt x="21309" y="444980"/>
                  <a:pt x="18344" y="437568"/>
                </a:cubicBezTo>
                <a:cubicBezTo>
                  <a:pt x="15199" y="429707"/>
                  <a:pt x="2822" y="431923"/>
                  <a:pt x="1411" y="412168"/>
                </a:cubicBezTo>
                <a:close/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40000"/>
                <a:lumOff val="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НЕИСПРАВНОСТИ.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908720"/>
            <a:ext cx="8229600" cy="720080"/>
          </a:xfrm>
          <a:solidFill>
            <a:srgbClr val="FFFF00"/>
          </a:solidFill>
          <a:ln w="28575">
            <a:solidFill>
              <a:srgbClr val="FF0000"/>
            </a:solidFill>
          </a:ln>
        </p:spPr>
        <p:txBody>
          <a:bodyPr>
            <a:normAutofit/>
          </a:bodyPr>
          <a:lstStyle/>
          <a:p>
            <a:pPr lvl="0"/>
            <a:r>
              <a:rPr lang="ru-RU" b="1" dirty="0" smtClean="0"/>
              <a:t>Отсутствует основное питание. </a:t>
            </a:r>
          </a:p>
          <a:p>
            <a:pPr algn="just">
              <a:buNone/>
            </a:pPr>
            <a:endParaRPr lang="ru-RU" b="1" dirty="0"/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3995936" y="5229200"/>
            <a:ext cx="4608512" cy="120032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rgbClr val="00B05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1600" b="1" dirty="0" smtClean="0"/>
              <a:t>	</a:t>
            </a:r>
            <a:r>
              <a:rPr lang="ru-RU" b="1" dirty="0" smtClean="0"/>
              <a:t>На щитке ЩПС – «Питание основное» – мигает зеленым.</a:t>
            </a:r>
          </a:p>
          <a:p>
            <a:pPr algn="just"/>
            <a:r>
              <a:rPr lang="ru-RU" b="1" dirty="0" smtClean="0"/>
              <a:t>	На щитке УЗП – «Питание основное» – не горит.</a:t>
            </a:r>
            <a:endParaRPr lang="ru-RU" b="1" dirty="0"/>
          </a:p>
        </p:txBody>
      </p:sp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772816"/>
            <a:ext cx="3454928" cy="4342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6" y="1772816"/>
            <a:ext cx="3024335" cy="34271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40000"/>
                <a:lumOff val="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НЕИСПРАВНОСТИ.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908720"/>
            <a:ext cx="8229600" cy="720080"/>
          </a:xfrm>
          <a:solidFill>
            <a:srgbClr val="FFFF00"/>
          </a:solidFill>
          <a:ln w="28575">
            <a:solidFill>
              <a:srgbClr val="FF0000"/>
            </a:solidFill>
          </a:ln>
        </p:spPr>
        <p:txBody>
          <a:bodyPr>
            <a:normAutofit fontScale="77500" lnSpcReduction="20000"/>
          </a:bodyPr>
          <a:lstStyle/>
          <a:p>
            <a:pPr lvl="0"/>
            <a:r>
              <a:rPr lang="ru-RU" b="1" dirty="0" smtClean="0"/>
              <a:t>Понижение напряжения ниже нормы на аккумуляторной батарее.</a:t>
            </a:r>
          </a:p>
          <a:p>
            <a:pPr algn="just">
              <a:buNone/>
            </a:pPr>
            <a:endParaRPr lang="ru-RU" b="1" dirty="0"/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4211960" y="2780927"/>
            <a:ext cx="4608512" cy="120032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rgbClr val="00B05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2400" b="1" dirty="0" smtClean="0"/>
              <a:t>	 «Батарея» – мигает зеленым.</a:t>
            </a:r>
          </a:p>
          <a:p>
            <a:pPr algn="just"/>
            <a:r>
              <a:rPr lang="ru-RU" sz="2400" b="1" dirty="0" smtClean="0"/>
              <a:t>	</a:t>
            </a:r>
            <a:endParaRPr lang="ru-RU" sz="2400" b="1" dirty="0"/>
          </a:p>
        </p:txBody>
      </p:sp>
      <p:pic>
        <p:nvPicPr>
          <p:cNvPr id="4915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700808"/>
            <a:ext cx="3626802" cy="4558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40000"/>
                <a:lumOff val="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НЕИСПРАВНОСТИ.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908720"/>
            <a:ext cx="8229600" cy="720080"/>
          </a:xfrm>
          <a:solidFill>
            <a:srgbClr val="FFFF00"/>
          </a:solidFill>
          <a:ln w="28575">
            <a:solidFill>
              <a:srgbClr val="FF0000"/>
            </a:solidFill>
          </a:ln>
        </p:spPr>
        <p:txBody>
          <a:bodyPr>
            <a:normAutofit fontScale="77500" lnSpcReduction="20000"/>
          </a:bodyPr>
          <a:lstStyle/>
          <a:p>
            <a:pPr lvl="0"/>
            <a:r>
              <a:rPr lang="ru-RU" b="1" dirty="0" smtClean="0"/>
              <a:t>Потеря контроля (плита опустилась и не дает контроля положения) опущенного положения плиты УЗ</a:t>
            </a:r>
            <a:endParaRPr lang="ru-RU" b="1" dirty="0"/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4211960" y="2780928"/>
            <a:ext cx="4680520" cy="120032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rgbClr val="00B05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2400" b="1" dirty="0" smtClean="0"/>
              <a:t>	 Индикатор УЗ (например УЗ1) – мигает зеленым</a:t>
            </a:r>
          </a:p>
          <a:p>
            <a:pPr algn="just"/>
            <a:r>
              <a:rPr lang="ru-RU" sz="2400" b="1" dirty="0" smtClean="0"/>
              <a:t>	</a:t>
            </a:r>
            <a:endParaRPr lang="ru-RU" sz="2400" b="1" dirty="0"/>
          </a:p>
        </p:txBody>
      </p:sp>
      <p:sp>
        <p:nvSpPr>
          <p:cNvPr id="5017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50177" name="Object 1"/>
          <p:cNvGraphicFramePr>
            <a:graphicFrameLocks noChangeAspect="1"/>
          </p:cNvGraphicFramePr>
          <p:nvPr/>
        </p:nvGraphicFramePr>
        <p:xfrm>
          <a:off x="467544" y="1916832"/>
          <a:ext cx="3312368" cy="37485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78" name="Visio" r:id="rId3" imgW="4715774" imgH="5327745" progId="">
                  <p:embed/>
                </p:oleObj>
              </mc:Choice>
              <mc:Fallback>
                <p:oleObj name="Visio" r:id="rId3" imgW="4715774" imgH="5327745" progId="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544" y="1916832"/>
                        <a:ext cx="3312368" cy="374851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40000"/>
                <a:lumOff val="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НЕИСПРАВНОСТИ.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908720"/>
            <a:ext cx="8229600" cy="720080"/>
          </a:xfrm>
          <a:solidFill>
            <a:srgbClr val="FFFF00"/>
          </a:solidFill>
          <a:ln w="28575">
            <a:solidFill>
              <a:srgbClr val="FF0000"/>
            </a:solidFill>
          </a:ln>
        </p:spPr>
        <p:txBody>
          <a:bodyPr>
            <a:normAutofit fontScale="77500" lnSpcReduction="20000"/>
          </a:bodyPr>
          <a:lstStyle/>
          <a:p>
            <a:pPr lvl="0"/>
            <a:r>
              <a:rPr lang="ru-RU" b="1" dirty="0" smtClean="0"/>
              <a:t>Контроль исправности датчиков обнаружения транспортного средства.</a:t>
            </a:r>
            <a:endParaRPr lang="ru-RU" b="1" dirty="0"/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539552" y="5434770"/>
            <a:ext cx="3672408" cy="107721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rgbClr val="00B05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2400" b="1" dirty="0" smtClean="0"/>
              <a:t>	</a:t>
            </a:r>
            <a:r>
              <a:rPr lang="ru-RU" sz="2000" b="1" dirty="0" smtClean="0"/>
              <a:t>Все исправно, над плитами УЗ транспортные средства отсутствуют.	</a:t>
            </a:r>
            <a:endParaRPr lang="ru-RU" sz="2000" b="1" dirty="0"/>
          </a:p>
        </p:txBody>
      </p:sp>
      <p:sp>
        <p:nvSpPr>
          <p:cNvPr id="5017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9395" name="Rectangle 3"/>
          <p:cNvSpPr>
            <a:spLocks noChangeArrowheads="1"/>
          </p:cNvSpPr>
          <p:nvPr/>
        </p:nvSpPr>
        <p:spPr bwMode="auto">
          <a:xfrm>
            <a:off x="467544" y="1700808"/>
            <a:ext cx="313938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marR="0" lvl="1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При открытом переезде.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939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59396" name="Object 4"/>
          <p:cNvGraphicFramePr>
            <a:graphicFrameLocks noChangeAspect="1"/>
          </p:cNvGraphicFramePr>
          <p:nvPr/>
        </p:nvGraphicFramePr>
        <p:xfrm>
          <a:off x="539552" y="2276872"/>
          <a:ext cx="2676525" cy="302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399" name="Visio" r:id="rId3" imgW="4715774" imgH="5327745" progId="">
                  <p:embed/>
                </p:oleObj>
              </mc:Choice>
              <mc:Fallback>
                <p:oleObj name="Visio" r:id="rId3" imgW="4715774" imgH="5327745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552" y="2276872"/>
                        <a:ext cx="2676525" cy="3028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9399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59398" name="Object 6"/>
          <p:cNvGraphicFramePr>
            <a:graphicFrameLocks noChangeAspect="1"/>
          </p:cNvGraphicFramePr>
          <p:nvPr/>
        </p:nvGraphicFramePr>
        <p:xfrm>
          <a:off x="4716016" y="2276872"/>
          <a:ext cx="2676525" cy="302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00" name="Visio" r:id="rId5" imgW="4715774" imgH="5327745" progId="">
                  <p:embed/>
                </p:oleObj>
              </mc:Choice>
              <mc:Fallback>
                <p:oleObj name="Visio" r:id="rId5" imgW="4715774" imgH="5327745" progId="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6016" y="2276872"/>
                        <a:ext cx="2676525" cy="3028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4572000" y="5445224"/>
            <a:ext cx="4032448" cy="107721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rgbClr val="00B05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2400" b="1" dirty="0" smtClean="0"/>
              <a:t>	</a:t>
            </a:r>
            <a:r>
              <a:rPr lang="ru-RU" sz="2000" b="1" dirty="0" smtClean="0"/>
              <a:t> Все исправно, над плитой УЗ (на примере УЗ 1) проходит транспортное средство.	</a:t>
            </a:r>
            <a:endParaRPr lang="ru-RU" sz="2000" b="1" dirty="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40000"/>
                <a:lumOff val="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НЕИСПРАВНОСТИ.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908720"/>
            <a:ext cx="8229600" cy="720080"/>
          </a:xfrm>
          <a:solidFill>
            <a:srgbClr val="FFFF00"/>
          </a:solidFill>
          <a:ln w="28575">
            <a:solidFill>
              <a:srgbClr val="FF0000"/>
            </a:solidFill>
          </a:ln>
        </p:spPr>
        <p:txBody>
          <a:bodyPr>
            <a:normAutofit fontScale="77500" lnSpcReduction="20000"/>
          </a:bodyPr>
          <a:lstStyle/>
          <a:p>
            <a:pPr lvl="0"/>
            <a:r>
              <a:rPr lang="ru-RU" b="1" dirty="0" smtClean="0"/>
              <a:t>Контроль исправности датчиков обнаружения транспортного средства.</a:t>
            </a:r>
            <a:endParaRPr lang="ru-RU" b="1" dirty="0"/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539552" y="5434770"/>
            <a:ext cx="3672408" cy="107721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rgbClr val="00B05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2400" b="1" dirty="0" smtClean="0"/>
              <a:t>	</a:t>
            </a:r>
            <a:r>
              <a:rPr lang="ru-RU" sz="2000" b="1" dirty="0" smtClean="0"/>
              <a:t>Неисправен датчик обнаружения транспортного средства – КЗК 1.</a:t>
            </a:r>
            <a:endParaRPr lang="ru-RU" sz="2000" b="1" dirty="0"/>
          </a:p>
        </p:txBody>
      </p:sp>
      <p:sp>
        <p:nvSpPr>
          <p:cNvPr id="5017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9395" name="Rectangle 3"/>
          <p:cNvSpPr>
            <a:spLocks noChangeArrowheads="1"/>
          </p:cNvSpPr>
          <p:nvPr/>
        </p:nvSpPr>
        <p:spPr bwMode="auto">
          <a:xfrm>
            <a:off x="467544" y="1700808"/>
            <a:ext cx="313938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marR="0" lvl="1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При открытом переезде.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939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9399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042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60420" name="Object 4"/>
          <p:cNvGraphicFramePr>
            <a:graphicFrameLocks noChangeAspect="1"/>
          </p:cNvGraphicFramePr>
          <p:nvPr/>
        </p:nvGraphicFramePr>
        <p:xfrm>
          <a:off x="611560" y="2276872"/>
          <a:ext cx="2676525" cy="302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21" name="Visio" r:id="rId3" imgW="4715774" imgH="5327745" progId="">
                  <p:embed/>
                </p:oleObj>
              </mc:Choice>
              <mc:Fallback>
                <p:oleObj name="Visio" r:id="rId3" imgW="4715774" imgH="5327745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560" y="2276872"/>
                        <a:ext cx="2676525" cy="3028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60000"/>
                <a:lumOff val="4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НЕИСПРАВНОСТИ.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908720"/>
            <a:ext cx="8229600" cy="720080"/>
          </a:xfrm>
          <a:solidFill>
            <a:srgbClr val="FFFF00"/>
          </a:solidFill>
          <a:ln w="28575">
            <a:solidFill>
              <a:srgbClr val="FF0000"/>
            </a:solidFill>
          </a:ln>
        </p:spPr>
        <p:txBody>
          <a:bodyPr>
            <a:normAutofit fontScale="77500" lnSpcReduction="20000"/>
          </a:bodyPr>
          <a:lstStyle/>
          <a:p>
            <a:pPr lvl="0"/>
            <a:r>
              <a:rPr lang="ru-RU" b="1" dirty="0" smtClean="0"/>
              <a:t>Контроль исправности датчиков обнаружения транспортного средства.</a:t>
            </a:r>
            <a:endParaRPr lang="ru-RU" b="1" dirty="0"/>
          </a:p>
        </p:txBody>
      </p:sp>
      <p:sp>
        <p:nvSpPr>
          <p:cNvPr id="5017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9395" name="Rectangle 3"/>
          <p:cNvSpPr>
            <a:spLocks noChangeArrowheads="1"/>
          </p:cNvSpPr>
          <p:nvPr/>
        </p:nvSpPr>
        <p:spPr bwMode="auto">
          <a:xfrm>
            <a:off x="467834" y="1700808"/>
            <a:ext cx="313880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marR="0" lvl="1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При закрытом переезде.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939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9399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4572000" y="5445224"/>
            <a:ext cx="4032448" cy="107721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rgbClr val="00B05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2400" b="1" dirty="0" smtClean="0"/>
              <a:t>	</a:t>
            </a:r>
            <a:r>
              <a:rPr lang="ru-RU" sz="2000" b="1" dirty="0" smtClean="0"/>
              <a:t> Все исправно, над плитой УЗ (на примере УЗ 1) проходит транспортное средство.	</a:t>
            </a:r>
            <a:endParaRPr lang="ru-RU" sz="2000" b="1" dirty="0"/>
          </a:p>
        </p:txBody>
      </p:sp>
      <p:sp>
        <p:nvSpPr>
          <p:cNvPr id="61445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61444" name="Object 4"/>
          <p:cNvGraphicFramePr>
            <a:graphicFrameLocks noChangeAspect="1"/>
          </p:cNvGraphicFramePr>
          <p:nvPr/>
        </p:nvGraphicFramePr>
        <p:xfrm>
          <a:off x="539552" y="2204864"/>
          <a:ext cx="2676525" cy="302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47" name="Visio" r:id="rId3" imgW="4715774" imgH="5327745" progId="">
                  <p:embed/>
                </p:oleObj>
              </mc:Choice>
              <mc:Fallback>
                <p:oleObj name="Visio" r:id="rId3" imgW="4715774" imgH="5327745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552" y="2204864"/>
                        <a:ext cx="2676525" cy="3028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7"/>
          <p:cNvSpPr>
            <a:spLocks noChangeArrowheads="1"/>
          </p:cNvSpPr>
          <p:nvPr/>
        </p:nvSpPr>
        <p:spPr bwMode="auto">
          <a:xfrm>
            <a:off x="539552" y="5434770"/>
            <a:ext cx="3672408" cy="107721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rgbClr val="00B05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2400" b="1" dirty="0" smtClean="0"/>
              <a:t>	</a:t>
            </a:r>
            <a:r>
              <a:rPr lang="ru-RU" sz="2000" b="1" dirty="0" smtClean="0"/>
              <a:t>Неисправен датчик обнаружения транспортного средства – КЗК 1.</a:t>
            </a:r>
            <a:endParaRPr lang="ru-RU" sz="2000" b="1" dirty="0"/>
          </a:p>
        </p:txBody>
      </p:sp>
      <p:sp>
        <p:nvSpPr>
          <p:cNvPr id="61447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61446" name="Object 6"/>
          <p:cNvGraphicFramePr>
            <a:graphicFrameLocks noChangeAspect="1"/>
          </p:cNvGraphicFramePr>
          <p:nvPr/>
        </p:nvGraphicFramePr>
        <p:xfrm>
          <a:off x="4572000" y="2204864"/>
          <a:ext cx="2676525" cy="302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48" name="Visio" r:id="rId5" imgW="4715774" imgH="5327745" progId="">
                  <p:embed/>
                </p:oleObj>
              </mc:Choice>
              <mc:Fallback>
                <p:oleObj name="Visio" r:id="rId5" imgW="4715774" imgH="5327745" progId="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2204864"/>
                        <a:ext cx="2676525" cy="3028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60000"/>
                <a:lumOff val="4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НЕИСПРАВНОСТИ.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908720"/>
            <a:ext cx="8229600" cy="936104"/>
          </a:xfrm>
          <a:solidFill>
            <a:srgbClr val="FFFF00"/>
          </a:solidFill>
          <a:ln w="28575">
            <a:solidFill>
              <a:srgbClr val="FF0000"/>
            </a:solidFill>
          </a:ln>
        </p:spPr>
        <p:txBody>
          <a:bodyPr>
            <a:noAutofit/>
          </a:bodyPr>
          <a:lstStyle/>
          <a:p>
            <a:pPr lvl="0" algn="just"/>
            <a:r>
              <a:rPr lang="ru-RU" sz="2000" b="1" dirty="0" smtClean="0"/>
              <a:t>Неисправность плит УЗП (на примере УЗ 1), выключение их из работы и обеспечение работы автоматической (полуавтоматической) работы шлагбаумов АПС.</a:t>
            </a:r>
            <a:endParaRPr lang="ru-RU" sz="2000" b="1" dirty="0"/>
          </a:p>
        </p:txBody>
      </p:sp>
      <p:sp>
        <p:nvSpPr>
          <p:cNvPr id="5017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939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9399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042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1" name="Рисунок 10" descr="2.jpg"/>
          <p:cNvPicPr>
            <a:picLocks noChangeAspect="1"/>
          </p:cNvPicPr>
          <p:nvPr/>
        </p:nvPicPr>
        <p:blipFill>
          <a:blip r:embed="rId3" cstate="print">
            <a:lum bright="10000"/>
          </a:blip>
          <a:stretch>
            <a:fillRect/>
          </a:stretch>
        </p:blipFill>
        <p:spPr>
          <a:xfrm>
            <a:off x="4572000" y="3356992"/>
            <a:ext cx="4029954" cy="2676795"/>
          </a:xfrm>
          <a:prstGeom prst="rect">
            <a:avLst/>
          </a:prstGeom>
        </p:spPr>
      </p:pic>
      <p:sp>
        <p:nvSpPr>
          <p:cNvPr id="62467" name="Rectangle 3"/>
          <p:cNvSpPr>
            <a:spLocks noChangeArrowheads="1"/>
          </p:cNvSpPr>
          <p:nvPr/>
        </p:nvSpPr>
        <p:spPr bwMode="auto">
          <a:xfrm>
            <a:off x="3419872" y="2060848"/>
            <a:ext cx="529309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При неисправности плиты УЗ 1 дежурный по переезду нажимает кнопку «Нормализация». Тем самым все плиты УЗ принимают опущенное положение, их подъем исключается.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246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62468" name="Object 4"/>
          <p:cNvGraphicFramePr>
            <a:graphicFrameLocks noChangeAspect="1"/>
          </p:cNvGraphicFramePr>
          <p:nvPr/>
        </p:nvGraphicFramePr>
        <p:xfrm>
          <a:off x="467544" y="2204864"/>
          <a:ext cx="2863337" cy="32403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69" name="Visio" r:id="rId4" imgW="4715774" imgH="5327745" progId="">
                  <p:embed/>
                </p:oleObj>
              </mc:Choice>
              <mc:Fallback>
                <p:oleObj name="Visio" r:id="rId4" imgW="4715774" imgH="5327745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544" y="2204864"/>
                        <a:ext cx="2863337" cy="324036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60000"/>
                <a:lumOff val="4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НЕИСПРАВНОСТИ.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908720"/>
            <a:ext cx="8229600" cy="936104"/>
          </a:xfrm>
          <a:solidFill>
            <a:srgbClr val="FFFF00"/>
          </a:solidFill>
          <a:ln w="28575">
            <a:solidFill>
              <a:srgbClr val="FF0000"/>
            </a:solidFill>
          </a:ln>
        </p:spPr>
        <p:txBody>
          <a:bodyPr>
            <a:noAutofit/>
          </a:bodyPr>
          <a:lstStyle/>
          <a:p>
            <a:pPr lvl="0" algn="just"/>
            <a:r>
              <a:rPr lang="ru-RU" sz="2400" b="1" dirty="0" smtClean="0"/>
              <a:t>Ложная занятость участка приближения к переезду. (Работает хозяйственный поезд)</a:t>
            </a:r>
            <a:endParaRPr lang="ru-RU" sz="2400" b="1" dirty="0"/>
          </a:p>
        </p:txBody>
      </p:sp>
      <p:sp>
        <p:nvSpPr>
          <p:cNvPr id="5017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939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9399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042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246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2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060848"/>
            <a:ext cx="3036425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49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63491" name="Object 3"/>
          <p:cNvGraphicFramePr>
            <a:graphicFrameLocks noChangeAspect="1"/>
          </p:cNvGraphicFramePr>
          <p:nvPr/>
        </p:nvGraphicFramePr>
        <p:xfrm>
          <a:off x="3347864" y="2060848"/>
          <a:ext cx="2545188" cy="28803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492" name="Visio" r:id="rId4" imgW="4715774" imgH="5327745" progId="">
                  <p:embed/>
                </p:oleObj>
              </mc:Choice>
              <mc:Fallback>
                <p:oleObj name="Visio" r:id="rId4" imgW="4715774" imgH="5327745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7864" y="2060848"/>
                        <a:ext cx="2545188" cy="288032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3563888" y="4653136"/>
            <a:ext cx="5112568" cy="184665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rgbClr val="00B05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2400" b="1" dirty="0" smtClean="0"/>
              <a:t>	</a:t>
            </a:r>
            <a:r>
              <a:rPr lang="ru-RU" sz="2000" dirty="0" smtClean="0"/>
              <a:t> </a:t>
            </a:r>
            <a:r>
              <a:rPr lang="ru-RU" b="1" dirty="0" smtClean="0"/>
              <a:t>Для пропуска транспортных средств через переезд, дежурный по переезду согласовывает с ДСП ограничивающих станций (если переезд станционный – с ДСП станции) возможность пропуска транспортных средств. Нажимает кнопку «Включение заграждения».</a:t>
            </a:r>
            <a:endParaRPr lang="ru-RU" sz="2000" b="1" dirty="0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60000"/>
                <a:lumOff val="4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 descr="122006_html_m86f466e.jpg"/>
          <p:cNvPicPr>
            <a:picLocks noChangeAspect="1"/>
          </p:cNvPicPr>
          <p:nvPr/>
        </p:nvPicPr>
        <p:blipFill>
          <a:blip r:embed="rId3" cstate="print">
            <a:lum bright="20000"/>
          </a:blip>
          <a:stretch>
            <a:fillRect/>
          </a:stretch>
        </p:blipFill>
        <p:spPr>
          <a:xfrm>
            <a:off x="6516216" y="2060848"/>
            <a:ext cx="1981200" cy="402907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НЕИСПРАВНОСТИ.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908720"/>
            <a:ext cx="8229600" cy="936104"/>
          </a:xfrm>
          <a:solidFill>
            <a:srgbClr val="FFFF00"/>
          </a:solidFill>
          <a:ln w="28575">
            <a:solidFill>
              <a:srgbClr val="FF0000"/>
            </a:solidFill>
          </a:ln>
        </p:spPr>
        <p:txBody>
          <a:bodyPr>
            <a:noAutofit/>
          </a:bodyPr>
          <a:lstStyle/>
          <a:p>
            <a:pPr lvl="0" algn="just"/>
            <a:r>
              <a:rPr lang="ru-RU" sz="2400" b="1" dirty="0" smtClean="0"/>
              <a:t>Ложная занятость участка приближения к переезду. (Работает хозяйственный поезд)</a:t>
            </a:r>
            <a:endParaRPr lang="ru-RU" sz="2400" b="1" dirty="0"/>
          </a:p>
        </p:txBody>
      </p:sp>
      <p:sp>
        <p:nvSpPr>
          <p:cNvPr id="5017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939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9399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042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246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349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63491" name="Object 3"/>
          <p:cNvGraphicFramePr>
            <a:graphicFrameLocks noChangeAspect="1"/>
          </p:cNvGraphicFramePr>
          <p:nvPr/>
        </p:nvGraphicFramePr>
        <p:xfrm>
          <a:off x="3707904" y="2060848"/>
          <a:ext cx="2545188" cy="28803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15" name="Visio" r:id="rId4" imgW="4715774" imgH="5327745" progId="">
                  <p:embed/>
                </p:oleObj>
              </mc:Choice>
              <mc:Fallback>
                <p:oleObj name="Visio" r:id="rId4" imgW="4715774" imgH="5327745" progId="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07904" y="2060848"/>
                        <a:ext cx="2545188" cy="288032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4031432" y="4981238"/>
            <a:ext cx="3924944" cy="104644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rgbClr val="00B05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2400" b="1" dirty="0" smtClean="0"/>
              <a:t>	</a:t>
            </a:r>
            <a:r>
              <a:rPr lang="ru-RU" sz="2000" b="1" dirty="0" smtClean="0"/>
              <a:t> </a:t>
            </a:r>
            <a:r>
              <a:rPr lang="ru-RU" b="1" dirty="0" smtClean="0"/>
              <a:t>Заградительные светофоры сигнализируют красным.</a:t>
            </a:r>
          </a:p>
          <a:p>
            <a:pPr algn="just"/>
            <a:endParaRPr lang="ru-RU" sz="2000" b="1" dirty="0"/>
          </a:p>
        </p:txBody>
      </p:sp>
      <p:pic>
        <p:nvPicPr>
          <p:cNvPr id="64516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7545" y="2060849"/>
            <a:ext cx="3208298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60000"/>
                <a:lumOff val="4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 descr="122006_html_m86f466e.jpg"/>
          <p:cNvPicPr>
            <a:picLocks noChangeAspect="1"/>
          </p:cNvPicPr>
          <p:nvPr/>
        </p:nvPicPr>
        <p:blipFill>
          <a:blip r:embed="rId3" cstate="print">
            <a:lum bright="20000"/>
          </a:blip>
          <a:stretch>
            <a:fillRect/>
          </a:stretch>
        </p:blipFill>
        <p:spPr>
          <a:xfrm>
            <a:off x="6804248" y="1988840"/>
            <a:ext cx="1981200" cy="402907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НЕИСПРАВНОСТИ.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908720"/>
            <a:ext cx="8229600" cy="936104"/>
          </a:xfrm>
          <a:solidFill>
            <a:srgbClr val="FFFF00"/>
          </a:solidFill>
          <a:ln w="28575">
            <a:solidFill>
              <a:srgbClr val="FF0000"/>
            </a:solidFill>
          </a:ln>
        </p:spPr>
        <p:txBody>
          <a:bodyPr>
            <a:noAutofit/>
          </a:bodyPr>
          <a:lstStyle/>
          <a:p>
            <a:pPr lvl="0" algn="just"/>
            <a:r>
              <a:rPr lang="ru-RU" sz="2400" b="1" dirty="0" smtClean="0"/>
              <a:t>Ложная занятость участка приближения к переезду. (Работает хозяйственный поезд)</a:t>
            </a:r>
            <a:endParaRPr lang="ru-RU" sz="2400" b="1" dirty="0"/>
          </a:p>
        </p:txBody>
      </p:sp>
      <p:sp>
        <p:nvSpPr>
          <p:cNvPr id="5017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939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9399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042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246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349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63491" name="Object 3"/>
          <p:cNvGraphicFramePr>
            <a:graphicFrameLocks noChangeAspect="1"/>
          </p:cNvGraphicFramePr>
          <p:nvPr/>
        </p:nvGraphicFramePr>
        <p:xfrm>
          <a:off x="4067944" y="1988840"/>
          <a:ext cx="2545188" cy="28803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39" name="Visio" r:id="rId4" imgW="4715774" imgH="5327745" progId="">
                  <p:embed/>
                </p:oleObj>
              </mc:Choice>
              <mc:Fallback>
                <p:oleObj name="Visio" r:id="rId4" imgW="4715774" imgH="5327745" progId="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7944" y="1988840"/>
                        <a:ext cx="2545188" cy="288032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4067944" y="3789040"/>
            <a:ext cx="4896544" cy="255454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rgbClr val="00B05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1600" b="1" dirty="0" smtClean="0"/>
              <a:t>	 Дежурный по переезду нажимает и удерживает на время пропуска транспортных средств кнопку «Открытие аварийное». </a:t>
            </a:r>
          </a:p>
          <a:p>
            <a:pPr algn="just"/>
            <a:r>
              <a:rPr lang="ru-RU" sz="1600" b="1" dirty="0" smtClean="0"/>
              <a:t>	Нажимая кнопку "Открытие аварийное",  дежурный по переезду отключает на это время светофорную и звуковую сигнализацию, принудительно открывает шлагбаумы и берет управление ими на себя. При пользовании кнопкой "Открытие аварийное" транспортные средства должны пропускаться небольшими группами.</a:t>
            </a:r>
            <a:endParaRPr lang="ru-RU" sz="1600" b="1" dirty="0"/>
          </a:p>
        </p:txBody>
      </p:sp>
      <p:pic>
        <p:nvPicPr>
          <p:cNvPr id="65540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528" y="1988840"/>
            <a:ext cx="3663758" cy="4054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908720"/>
          </a:xfrm>
        </p:spPr>
        <p:txBody>
          <a:bodyPr>
            <a:normAutofit/>
          </a:bodyPr>
          <a:lstStyle/>
          <a:p>
            <a:r>
              <a:rPr lang="ru-RU" b="1" dirty="0" smtClean="0"/>
              <a:t>Обслуживаемый дежурным.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908720"/>
            <a:ext cx="8136904" cy="4248472"/>
          </a:xfrm>
        </p:spPr>
        <p:txBody>
          <a:bodyPr>
            <a:normAutofit fontScale="77500" lnSpcReduction="20000"/>
          </a:bodyPr>
          <a:lstStyle/>
          <a:p>
            <a:pPr algn="just">
              <a:buNone/>
            </a:pPr>
            <a:r>
              <a:rPr lang="ru-RU" b="1" dirty="0" smtClean="0"/>
              <a:t>		</a:t>
            </a:r>
            <a:r>
              <a:rPr lang="ru-RU" sz="2800" b="1" dirty="0" smtClean="0"/>
              <a:t>Брус автоматического и полуавтоматического шлагбаума должен перекрывать от 1/2 до 2/3 ширины проезжей части с правой стороны по ходу движения транспортных средств. При этом с левой стороны должна оставаться </a:t>
            </a:r>
            <a:r>
              <a:rPr lang="ru-RU" sz="2800" b="1" dirty="0" err="1" smtClean="0"/>
              <a:t>неперекрытой</a:t>
            </a:r>
            <a:r>
              <a:rPr lang="ru-RU" sz="2800" b="1" dirty="0" smtClean="0"/>
              <a:t> проезжая часть шириной не менее 3 м. </a:t>
            </a:r>
          </a:p>
          <a:p>
            <a:r>
              <a:rPr lang="ru-RU" sz="2800" b="1" dirty="0"/>
              <a:t>Заградительный брус шлагбаума в горизонтальном </a:t>
            </a:r>
            <a:r>
              <a:rPr lang="ru-RU" sz="2800" b="1" dirty="0" smtClean="0"/>
              <a:t>положении должен </a:t>
            </a:r>
            <a:r>
              <a:rPr lang="ru-RU" sz="2800" b="1" dirty="0"/>
              <a:t>находиться на высоте от 1,0 до 1,25 м от уровня </a:t>
            </a:r>
            <a:r>
              <a:rPr lang="ru-RU" sz="2800" b="1" dirty="0" smtClean="0"/>
              <a:t>дорожного покрытия</a:t>
            </a:r>
            <a:r>
              <a:rPr lang="ru-RU" sz="2800" b="1" dirty="0"/>
              <a:t>. </a:t>
            </a:r>
            <a:endParaRPr lang="ru-RU" sz="2800" b="1" dirty="0" smtClean="0"/>
          </a:p>
          <a:p>
            <a:r>
              <a:rPr lang="ru-RU" sz="2800" b="1" dirty="0" smtClean="0"/>
              <a:t>Время </a:t>
            </a:r>
            <a:r>
              <a:rPr lang="ru-RU" sz="2800" b="1" dirty="0"/>
              <a:t>подъема заградительного бруса шлагбаума длиной 4 </a:t>
            </a:r>
            <a:r>
              <a:rPr lang="ru-RU" sz="2800" b="1" dirty="0" smtClean="0"/>
              <a:t>м должно </a:t>
            </a:r>
            <a:r>
              <a:rPr lang="ru-RU" sz="2800" b="1" dirty="0"/>
              <a:t>составлять от 7 до 9 с, а бруса длиной 6 м до 12 с.</a:t>
            </a:r>
          </a:p>
          <a:p>
            <a:r>
              <a:rPr lang="ru-RU" sz="2800" b="1" dirty="0"/>
              <a:t>Время опускания бруса шлагбаума должно быть в пределах от 8 </a:t>
            </a:r>
            <a:r>
              <a:rPr lang="ru-RU" sz="2800" b="1" dirty="0" smtClean="0"/>
              <a:t>до 12 </a:t>
            </a:r>
            <a:r>
              <a:rPr lang="ru-RU" sz="2800" b="1" dirty="0"/>
              <a:t>с.</a:t>
            </a:r>
          </a:p>
          <a:p>
            <a:pPr algn="just">
              <a:buNone/>
            </a:pPr>
            <a:endParaRPr lang="ru-RU" b="1" dirty="0" smtClean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>
            <a:lum bright="10000" contrast="40000"/>
          </a:blip>
          <a:srcRect l="23315" t="53081" r="16208" b="16562"/>
          <a:stretch>
            <a:fillRect/>
          </a:stretch>
        </p:blipFill>
        <p:spPr bwMode="auto">
          <a:xfrm>
            <a:off x="467545" y="4682126"/>
            <a:ext cx="5040559" cy="1767469"/>
          </a:xfrm>
          <a:prstGeom prst="rect">
            <a:avLst/>
          </a:prstGeom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Рисунок 9" descr="Шлаг закрыт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49854" y="4149080"/>
            <a:ext cx="2970618" cy="2448272"/>
          </a:xfrm>
          <a:prstGeom prst="rect">
            <a:avLst/>
          </a:prstGeo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60000"/>
                <a:lumOff val="4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 descr="122006_html_m86f466e.jpg"/>
          <p:cNvPicPr>
            <a:picLocks noChangeAspect="1"/>
          </p:cNvPicPr>
          <p:nvPr/>
        </p:nvPicPr>
        <p:blipFill>
          <a:blip r:embed="rId3" cstate="print">
            <a:lum bright="20000"/>
          </a:blip>
          <a:stretch>
            <a:fillRect/>
          </a:stretch>
        </p:blipFill>
        <p:spPr>
          <a:xfrm>
            <a:off x="6804248" y="1988840"/>
            <a:ext cx="1981200" cy="402907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НЕИСПРАВНОСТИ.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908720"/>
            <a:ext cx="8229600" cy="936104"/>
          </a:xfrm>
          <a:solidFill>
            <a:srgbClr val="FFFF00"/>
          </a:solidFill>
          <a:ln w="28575">
            <a:solidFill>
              <a:srgbClr val="FF0000"/>
            </a:solidFill>
          </a:ln>
        </p:spPr>
        <p:txBody>
          <a:bodyPr>
            <a:noAutofit/>
          </a:bodyPr>
          <a:lstStyle/>
          <a:p>
            <a:pPr lvl="0" algn="just"/>
            <a:r>
              <a:rPr lang="ru-RU" sz="2400" b="1" dirty="0" smtClean="0"/>
              <a:t>Ложная занятость участка приближения к переезду. (Работает хозяйственный поезд)</a:t>
            </a:r>
            <a:endParaRPr lang="ru-RU" sz="2400" b="1" dirty="0"/>
          </a:p>
        </p:txBody>
      </p:sp>
      <p:sp>
        <p:nvSpPr>
          <p:cNvPr id="5017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939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9399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042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246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349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6565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66566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2060848"/>
            <a:ext cx="3312368" cy="41632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6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66567" name="Object 7"/>
          <p:cNvGraphicFramePr>
            <a:graphicFrameLocks noChangeAspect="1"/>
          </p:cNvGraphicFramePr>
          <p:nvPr/>
        </p:nvGraphicFramePr>
        <p:xfrm>
          <a:off x="3851921" y="2060848"/>
          <a:ext cx="2545188" cy="28803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68" name="Visio" r:id="rId5" imgW="4715774" imgH="5327745" progId="">
                  <p:embed/>
                </p:oleObj>
              </mc:Choice>
              <mc:Fallback>
                <p:oleObj name="Visio" r:id="rId5" imgW="4715774" imgH="5327745" progId="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51921" y="2060848"/>
                        <a:ext cx="2545188" cy="288032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3635896" y="4320680"/>
            <a:ext cx="5112568" cy="230832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rgbClr val="00B05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1600" b="1" dirty="0" smtClean="0"/>
              <a:t>	 </a:t>
            </a:r>
            <a:r>
              <a:rPr lang="ru-RU" b="1" dirty="0" smtClean="0"/>
              <a:t>Пропустив транспортные средства, дежурный по переезду отпускает кнопку «Открытие аварийное». На переезде включаются попеременно мигающие красные огни светофоров, звонят звонки.</a:t>
            </a:r>
          </a:p>
          <a:p>
            <a:pPr algn="just"/>
            <a:r>
              <a:rPr lang="ru-RU" b="1" dirty="0" smtClean="0"/>
              <a:t>	По истечение времени 13 – 18 секунд начали опускаться шлагбаумы.</a:t>
            </a:r>
          </a:p>
          <a:p>
            <a:pPr algn="just"/>
            <a:r>
              <a:rPr lang="ru-RU" b="1" dirty="0" smtClean="0"/>
              <a:t>	Поднимаются плиты УЗП.</a:t>
            </a:r>
            <a:endParaRPr lang="ru-RU" b="1" dirty="0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60000"/>
                <a:lumOff val="4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НЕИСПРАВНОСТИ.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908720"/>
            <a:ext cx="8229600" cy="720080"/>
          </a:xfrm>
          <a:solidFill>
            <a:srgbClr val="FFFF00"/>
          </a:solidFill>
          <a:ln w="28575">
            <a:solidFill>
              <a:srgbClr val="FF0000"/>
            </a:solidFill>
          </a:ln>
        </p:spPr>
        <p:txBody>
          <a:bodyPr>
            <a:noAutofit/>
          </a:bodyPr>
          <a:lstStyle/>
          <a:p>
            <a:r>
              <a:rPr lang="ru-RU" sz="2000" b="1" dirty="0" smtClean="0"/>
              <a:t>При пропадании основного или резервного питания и разрядке аккумуляторных батарей:</a:t>
            </a:r>
            <a:endParaRPr lang="ru-RU" sz="2000" b="1" dirty="0"/>
          </a:p>
        </p:txBody>
      </p:sp>
      <p:sp>
        <p:nvSpPr>
          <p:cNvPr id="5017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939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9399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042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246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349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6565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656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3635896" y="4813122"/>
            <a:ext cx="5112568" cy="132343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rgbClr val="00B05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1600" b="1" dirty="0" smtClean="0"/>
              <a:t>	Дежурный по переезду должен оградить переезд запасными горизонтально-поворотными шлагбаумами и пользоваться ими для пропуска транспортных средств  через  переезд до устранения неисправности.</a:t>
            </a:r>
            <a:endParaRPr lang="ru-RU" sz="1600" b="1" dirty="0"/>
          </a:p>
        </p:txBody>
      </p:sp>
      <p:pic>
        <p:nvPicPr>
          <p:cNvPr id="7270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700809"/>
            <a:ext cx="3036425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70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72708" name="Object 4"/>
          <p:cNvGraphicFramePr>
            <a:graphicFrameLocks noChangeAspect="1"/>
          </p:cNvGraphicFramePr>
          <p:nvPr/>
        </p:nvGraphicFramePr>
        <p:xfrm>
          <a:off x="3635896" y="1700808"/>
          <a:ext cx="2448272" cy="27706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09" name="Visio" r:id="rId4" imgW="4715774" imgH="5327745" progId="">
                  <p:embed/>
                </p:oleObj>
              </mc:Choice>
              <mc:Fallback>
                <p:oleObj name="Visio" r:id="rId4" imgW="4715774" imgH="5327745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35896" y="1700808"/>
                        <a:ext cx="2448272" cy="277064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2710" name="Rectangle 6"/>
          <p:cNvSpPr>
            <a:spLocks noChangeArrowheads="1"/>
          </p:cNvSpPr>
          <p:nvPr/>
        </p:nvSpPr>
        <p:spPr bwMode="auto">
          <a:xfrm>
            <a:off x="6156176" y="1654642"/>
            <a:ext cx="280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Переезд открыт.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60000"/>
                <a:lumOff val="4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НЕИСПРАВНОСТИ.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908720"/>
            <a:ext cx="8229600" cy="720080"/>
          </a:xfrm>
          <a:solidFill>
            <a:srgbClr val="FFFF00"/>
          </a:solidFill>
          <a:ln w="28575">
            <a:solidFill>
              <a:srgbClr val="FF0000"/>
            </a:solidFill>
          </a:ln>
        </p:spPr>
        <p:txBody>
          <a:bodyPr>
            <a:noAutofit/>
          </a:bodyPr>
          <a:lstStyle/>
          <a:p>
            <a:r>
              <a:rPr lang="ru-RU" sz="2000" b="1" dirty="0" smtClean="0"/>
              <a:t>При пропадании основного или резервного питания и разрядке аккумуляторных батарей:</a:t>
            </a:r>
            <a:endParaRPr lang="ru-RU" sz="2000" b="1" dirty="0"/>
          </a:p>
        </p:txBody>
      </p:sp>
      <p:sp>
        <p:nvSpPr>
          <p:cNvPr id="5017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939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9399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042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246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349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6565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656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7270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700809"/>
            <a:ext cx="3036425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70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72708" name="Object 4"/>
          <p:cNvGraphicFramePr>
            <a:graphicFrameLocks noChangeAspect="1"/>
          </p:cNvGraphicFramePr>
          <p:nvPr/>
        </p:nvGraphicFramePr>
        <p:xfrm>
          <a:off x="3635896" y="1700808"/>
          <a:ext cx="2448272" cy="27706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31" name="Visio" r:id="rId4" imgW="4715774" imgH="5327745" progId="">
                  <p:embed/>
                </p:oleObj>
              </mc:Choice>
              <mc:Fallback>
                <p:oleObj name="Visio" r:id="rId4" imgW="4715774" imgH="5327745" progId="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35896" y="1700808"/>
                        <a:ext cx="2448272" cy="277064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2710" name="Rectangle 6"/>
          <p:cNvSpPr>
            <a:spLocks noChangeArrowheads="1"/>
          </p:cNvSpPr>
          <p:nvPr/>
        </p:nvSpPr>
        <p:spPr bwMode="auto">
          <a:xfrm>
            <a:off x="6156176" y="1654642"/>
            <a:ext cx="280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Переезд открыт.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3635896" y="4320679"/>
            <a:ext cx="5112568" cy="230832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rgbClr val="00B05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1600" b="1" dirty="0" smtClean="0"/>
              <a:t>	Отсутствие переменного тока может вызывать ложную занятость участков приближения к переезду. Заградительные брусья </a:t>
            </a:r>
            <a:r>
              <a:rPr lang="ru-RU" sz="1600" b="1" dirty="0" err="1" smtClean="0"/>
              <a:t>автошлагбаумов</a:t>
            </a:r>
            <a:r>
              <a:rPr lang="ru-RU" sz="1600" b="1" dirty="0" smtClean="0"/>
              <a:t> принимают закрытое (горизонтальное) положение. Плиты УЗП остаются в опущенном положении. В этом случае дежурный по переезду, убедившись в отсутствии поездов, может разрешить автотранспорту объехать заградительный брус </a:t>
            </a:r>
            <a:r>
              <a:rPr lang="ru-RU" sz="1600" b="1" dirty="0" err="1" smtClean="0"/>
              <a:t>автошлагбаума</a:t>
            </a:r>
            <a:r>
              <a:rPr lang="ru-RU" sz="1600" b="1" dirty="0" smtClean="0"/>
              <a:t> и проехать через переезд.</a:t>
            </a: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60000"/>
                <a:lumOff val="4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НЕИСПРАВНОСТИ.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908720"/>
            <a:ext cx="8229600" cy="720080"/>
          </a:xfrm>
          <a:solidFill>
            <a:srgbClr val="FFFF00"/>
          </a:solidFill>
          <a:ln w="28575">
            <a:solidFill>
              <a:srgbClr val="FF0000"/>
            </a:solidFill>
          </a:ln>
        </p:spPr>
        <p:txBody>
          <a:bodyPr>
            <a:noAutofit/>
          </a:bodyPr>
          <a:lstStyle/>
          <a:p>
            <a:r>
              <a:rPr lang="ru-RU" sz="2000" b="1" dirty="0" smtClean="0"/>
              <a:t>При пропадании основного или резервного питания и разрядке аккумуляторных батарей:</a:t>
            </a:r>
            <a:endParaRPr lang="ru-RU" sz="2000" b="1" dirty="0"/>
          </a:p>
        </p:txBody>
      </p:sp>
      <p:sp>
        <p:nvSpPr>
          <p:cNvPr id="5017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939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9399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042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246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349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6565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656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3635896" y="4690012"/>
            <a:ext cx="5112568" cy="156966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rgbClr val="00B05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1600" b="1" dirty="0" smtClean="0"/>
              <a:t>	Для пропуска транспортных средств через переезд, дежурный по переезду согласовывает с ДСП ограничивающих станций (если переезд станционный – с ДСП станции) возможность пропуска транспортных средств. Нажимает кнопку «Включение заграждения».</a:t>
            </a:r>
          </a:p>
          <a:p>
            <a:pPr algn="just"/>
            <a:endParaRPr lang="ru-RU" sz="1600" b="1" dirty="0"/>
          </a:p>
        </p:txBody>
      </p:sp>
      <p:sp>
        <p:nvSpPr>
          <p:cNvPr id="7270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2710" name="Rectangle 6"/>
          <p:cNvSpPr>
            <a:spLocks noChangeArrowheads="1"/>
          </p:cNvSpPr>
          <p:nvPr/>
        </p:nvSpPr>
        <p:spPr bwMode="auto">
          <a:xfrm>
            <a:off x="6156176" y="1700808"/>
            <a:ext cx="280831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000" b="1" dirty="0" smtClean="0"/>
              <a:t>Переезд закрыт. Плиты УЗП подняты.</a:t>
            </a:r>
            <a:endParaRPr lang="ru-RU" sz="2000" b="1" dirty="0"/>
          </a:p>
        </p:txBody>
      </p:sp>
      <p:pic>
        <p:nvPicPr>
          <p:cNvPr id="7475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700808"/>
            <a:ext cx="3096344" cy="3891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75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74756" name="Object 4"/>
          <p:cNvGraphicFramePr>
            <a:graphicFrameLocks noChangeAspect="1"/>
          </p:cNvGraphicFramePr>
          <p:nvPr/>
        </p:nvGraphicFramePr>
        <p:xfrm>
          <a:off x="3635897" y="1700808"/>
          <a:ext cx="2545188" cy="28803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757" name="Visio" r:id="rId4" imgW="4715774" imgH="5327745" progId="">
                  <p:embed/>
                </p:oleObj>
              </mc:Choice>
              <mc:Fallback>
                <p:oleObj name="Visio" r:id="rId4" imgW="4715774" imgH="5327745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35897" y="1700808"/>
                        <a:ext cx="2545188" cy="288032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60000"/>
                <a:lumOff val="4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Рисунок 20" descr="122006_html_m86f466e.jpg"/>
          <p:cNvPicPr>
            <a:picLocks noChangeAspect="1"/>
          </p:cNvPicPr>
          <p:nvPr/>
        </p:nvPicPr>
        <p:blipFill>
          <a:blip r:embed="rId3" cstate="print">
            <a:lum bright="20000"/>
          </a:blip>
          <a:stretch>
            <a:fillRect/>
          </a:stretch>
        </p:blipFill>
        <p:spPr>
          <a:xfrm>
            <a:off x="6732240" y="2060848"/>
            <a:ext cx="1981200" cy="402907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НЕИСПРАВНОСТИ.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908720"/>
            <a:ext cx="8229600" cy="720080"/>
          </a:xfrm>
          <a:solidFill>
            <a:srgbClr val="FFFF00"/>
          </a:solidFill>
          <a:ln w="28575">
            <a:solidFill>
              <a:srgbClr val="FF0000"/>
            </a:solidFill>
          </a:ln>
        </p:spPr>
        <p:txBody>
          <a:bodyPr>
            <a:noAutofit/>
          </a:bodyPr>
          <a:lstStyle/>
          <a:p>
            <a:r>
              <a:rPr lang="ru-RU" sz="2000" b="1" dirty="0" smtClean="0"/>
              <a:t>При пропадании основного или резервного питания и разрядке аккумуляторных батарей:</a:t>
            </a:r>
            <a:endParaRPr lang="ru-RU" sz="2000" b="1" dirty="0"/>
          </a:p>
        </p:txBody>
      </p:sp>
      <p:sp>
        <p:nvSpPr>
          <p:cNvPr id="5017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939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9399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042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246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349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6565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656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3635896" y="4690012"/>
            <a:ext cx="5112568" cy="156966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rgbClr val="00B05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1600" b="1" dirty="0" smtClean="0"/>
              <a:t>	Дежурный по переезду нажимает кнопку "Нормализация".</a:t>
            </a:r>
          </a:p>
          <a:p>
            <a:pPr algn="just"/>
            <a:r>
              <a:rPr lang="ru-RU" sz="1600" b="1" dirty="0" smtClean="0"/>
              <a:t>	Дежурный по переезду выключает поочередно электропривода УЗ нажатием рычага </a:t>
            </a:r>
            <a:r>
              <a:rPr lang="ru-RU" sz="1600" b="1" dirty="0" err="1" smtClean="0"/>
              <a:t>блок-контакта</a:t>
            </a:r>
            <a:r>
              <a:rPr lang="ru-RU" sz="1600" b="1" dirty="0" smtClean="0"/>
              <a:t> вниз и с помощью </a:t>
            </a:r>
            <a:r>
              <a:rPr lang="ru-RU" sz="1600" b="1" dirty="0" err="1" smtClean="0"/>
              <a:t>курбельной</a:t>
            </a:r>
            <a:r>
              <a:rPr lang="ru-RU" sz="1600" b="1" dirty="0" smtClean="0"/>
              <a:t> рукоятки привести крышки в нижнее положение.</a:t>
            </a:r>
            <a:endParaRPr lang="ru-RU" sz="1600" b="1" dirty="0"/>
          </a:p>
        </p:txBody>
      </p:sp>
      <p:sp>
        <p:nvSpPr>
          <p:cNvPr id="7270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2710" name="Rectangle 6"/>
          <p:cNvSpPr>
            <a:spLocks noChangeArrowheads="1"/>
          </p:cNvSpPr>
          <p:nvPr/>
        </p:nvSpPr>
        <p:spPr bwMode="auto">
          <a:xfrm>
            <a:off x="6156176" y="1700808"/>
            <a:ext cx="280831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000" b="1" dirty="0" smtClean="0"/>
              <a:t>Переезд закрыт. Плиты УЗП подняты.</a:t>
            </a:r>
            <a:endParaRPr lang="ru-RU" sz="2000" b="1" dirty="0"/>
          </a:p>
        </p:txBody>
      </p:sp>
      <p:sp>
        <p:nvSpPr>
          <p:cNvPr id="7475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7577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1700808"/>
            <a:ext cx="3036424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578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75780" name="Object 4"/>
          <p:cNvGraphicFramePr>
            <a:graphicFrameLocks noChangeAspect="1"/>
          </p:cNvGraphicFramePr>
          <p:nvPr/>
        </p:nvGraphicFramePr>
        <p:xfrm>
          <a:off x="3563889" y="1700808"/>
          <a:ext cx="2608818" cy="29523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781" name="Visio" r:id="rId5" imgW="4715774" imgH="5327745" progId="">
                  <p:embed/>
                </p:oleObj>
              </mc:Choice>
              <mc:Fallback>
                <p:oleObj name="Visio" r:id="rId5" imgW="4715774" imgH="5327745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63889" y="1700808"/>
                        <a:ext cx="2608818" cy="295232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60000"/>
                <a:lumOff val="4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Рисунок 20" descr="122006_html_m86f466e.jpg"/>
          <p:cNvPicPr>
            <a:picLocks noChangeAspect="1"/>
          </p:cNvPicPr>
          <p:nvPr/>
        </p:nvPicPr>
        <p:blipFill>
          <a:blip r:embed="rId2" cstate="print">
            <a:lum bright="20000"/>
          </a:blip>
          <a:stretch>
            <a:fillRect/>
          </a:stretch>
        </p:blipFill>
        <p:spPr>
          <a:xfrm>
            <a:off x="6732240" y="2060848"/>
            <a:ext cx="1981200" cy="402907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НЕИСПРАВНОСТИ.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908720"/>
            <a:ext cx="8229600" cy="720080"/>
          </a:xfrm>
          <a:solidFill>
            <a:srgbClr val="FFFF00"/>
          </a:solidFill>
          <a:ln w="28575">
            <a:solidFill>
              <a:srgbClr val="FF0000"/>
            </a:solidFill>
          </a:ln>
        </p:spPr>
        <p:txBody>
          <a:bodyPr>
            <a:noAutofit/>
          </a:bodyPr>
          <a:lstStyle/>
          <a:p>
            <a:r>
              <a:rPr lang="ru-RU" sz="2000" b="1" dirty="0" smtClean="0"/>
              <a:t>При пропадании основного или резервного питания и разрядке аккумуляторных батарей:</a:t>
            </a:r>
            <a:endParaRPr lang="ru-RU" sz="2000" b="1" dirty="0"/>
          </a:p>
        </p:txBody>
      </p:sp>
      <p:sp>
        <p:nvSpPr>
          <p:cNvPr id="5017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939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9399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042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246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349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6565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656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270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2710" name="Rectangle 6"/>
          <p:cNvSpPr>
            <a:spLocks noChangeArrowheads="1"/>
          </p:cNvSpPr>
          <p:nvPr/>
        </p:nvSpPr>
        <p:spPr bwMode="auto">
          <a:xfrm>
            <a:off x="6156176" y="1700808"/>
            <a:ext cx="280831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000" b="1" dirty="0" smtClean="0"/>
              <a:t>Переезд закрыт. Плиты УЗП подняты.</a:t>
            </a:r>
            <a:endParaRPr lang="ru-RU" sz="2000" b="1" dirty="0"/>
          </a:p>
        </p:txBody>
      </p:sp>
      <p:sp>
        <p:nvSpPr>
          <p:cNvPr id="7475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578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" name="Рисунок 19" descr="Привод УЗ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1700808"/>
            <a:ext cx="5508262" cy="3389127"/>
          </a:xfrm>
          <a:prstGeom prst="rect">
            <a:avLst/>
          </a:prstGeom>
        </p:spPr>
      </p:pic>
      <p:cxnSp>
        <p:nvCxnSpPr>
          <p:cNvPr id="23" name="Прямая со стрелкой 22"/>
          <p:cNvCxnSpPr/>
          <p:nvPr/>
        </p:nvCxnSpPr>
        <p:spPr>
          <a:xfrm flipV="1">
            <a:off x="971600" y="3861048"/>
            <a:ext cx="720080" cy="1296144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395536" y="5229200"/>
            <a:ext cx="2328138" cy="36933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 err="1" smtClean="0"/>
              <a:t>Курбельная</a:t>
            </a:r>
            <a:r>
              <a:rPr lang="ru-RU" dirty="0" smtClean="0"/>
              <a:t> заслонка.</a:t>
            </a:r>
            <a:endParaRPr lang="ru-RU" dirty="0"/>
          </a:p>
        </p:txBody>
      </p:sp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3563888" y="4005064"/>
            <a:ext cx="5112568" cy="255454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rgbClr val="00B05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1600" b="1" dirty="0" smtClean="0"/>
              <a:t>	- вставить </a:t>
            </a:r>
            <a:r>
              <a:rPr lang="ru-RU" sz="1600" b="1" dirty="0" err="1" smtClean="0"/>
              <a:t>курбельную</a:t>
            </a:r>
            <a:r>
              <a:rPr lang="ru-RU" sz="1600" b="1" dirty="0" smtClean="0"/>
              <a:t> рукоятку в отверстие </a:t>
            </a:r>
            <a:r>
              <a:rPr lang="ru-RU" sz="1600" b="1" dirty="0" err="1" smtClean="0"/>
              <a:t>курбельной</a:t>
            </a:r>
            <a:r>
              <a:rPr lang="ru-RU" sz="1600" b="1" dirty="0" smtClean="0"/>
              <a:t> заслонки, вывернуть винт из корпуса электропривода и опустить </a:t>
            </a:r>
            <a:r>
              <a:rPr lang="ru-RU" sz="1600" b="1" dirty="0" err="1" smtClean="0"/>
              <a:t>курбельную</a:t>
            </a:r>
            <a:r>
              <a:rPr lang="ru-RU" sz="1600" b="1" dirty="0" smtClean="0"/>
              <a:t> заслонку;</a:t>
            </a:r>
          </a:p>
          <a:p>
            <a:pPr algn="just"/>
            <a:r>
              <a:rPr lang="ru-RU" sz="1600" b="1" dirty="0" smtClean="0"/>
              <a:t>	- вставить </a:t>
            </a:r>
            <a:r>
              <a:rPr lang="ru-RU" sz="1600" b="1" dirty="0" err="1" smtClean="0"/>
              <a:t>курбельную</a:t>
            </a:r>
            <a:r>
              <a:rPr lang="ru-RU" sz="1600" b="1" dirty="0" smtClean="0"/>
              <a:t> рукоятку в отверстие электропривода, открытое заслонкой;</a:t>
            </a:r>
          </a:p>
          <a:p>
            <a:pPr algn="just"/>
            <a:r>
              <a:rPr lang="ru-RU" sz="1600" b="1" dirty="0" smtClean="0"/>
              <a:t>	- вращать рукоятку до полного опускания крышки УЗ и щелчка в электроприводе, изъять </a:t>
            </a:r>
            <a:r>
              <a:rPr lang="ru-RU" sz="1600" b="1" dirty="0" err="1" smtClean="0"/>
              <a:t>курбельную</a:t>
            </a:r>
            <a:r>
              <a:rPr lang="ru-RU" sz="1600" b="1" dirty="0" smtClean="0"/>
              <a:t> рукоятку из отверстия электропривода. Поднятие заслонки (включение) привода производится механиком.</a:t>
            </a:r>
            <a:endParaRPr lang="ru-RU" sz="1600" b="1" dirty="0"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60000"/>
                <a:lumOff val="4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Рисунок 20" descr="122006_html_m86f466e.jpg"/>
          <p:cNvPicPr>
            <a:picLocks noChangeAspect="1"/>
          </p:cNvPicPr>
          <p:nvPr/>
        </p:nvPicPr>
        <p:blipFill>
          <a:blip r:embed="rId3" cstate="print">
            <a:lum bright="20000"/>
          </a:blip>
          <a:stretch>
            <a:fillRect/>
          </a:stretch>
        </p:blipFill>
        <p:spPr>
          <a:xfrm>
            <a:off x="6732240" y="2060848"/>
            <a:ext cx="1981200" cy="402907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НЕИСПРАВНОСТИ.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908720"/>
            <a:ext cx="8229600" cy="720080"/>
          </a:xfrm>
          <a:solidFill>
            <a:srgbClr val="FFFF00"/>
          </a:solidFill>
          <a:ln w="28575">
            <a:solidFill>
              <a:srgbClr val="FF0000"/>
            </a:solidFill>
          </a:ln>
        </p:spPr>
        <p:txBody>
          <a:bodyPr>
            <a:noAutofit/>
          </a:bodyPr>
          <a:lstStyle/>
          <a:p>
            <a:r>
              <a:rPr lang="ru-RU" sz="2000" b="1" dirty="0" smtClean="0"/>
              <a:t>При пропадании основного или резервного питания и разрядке аккумуляторных батарей:</a:t>
            </a:r>
            <a:endParaRPr lang="ru-RU" sz="2000" b="1" dirty="0"/>
          </a:p>
        </p:txBody>
      </p:sp>
      <p:sp>
        <p:nvSpPr>
          <p:cNvPr id="5017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939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9399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042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246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349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6565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656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270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2710" name="Rectangle 6"/>
          <p:cNvSpPr>
            <a:spLocks noChangeArrowheads="1"/>
          </p:cNvSpPr>
          <p:nvPr/>
        </p:nvSpPr>
        <p:spPr bwMode="auto">
          <a:xfrm>
            <a:off x="6156176" y="1700808"/>
            <a:ext cx="280831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000" b="1" dirty="0" smtClean="0"/>
              <a:t>Переезд закрыт. Плиты УЗП подняты.</a:t>
            </a:r>
            <a:endParaRPr lang="ru-RU" sz="2000" b="1" dirty="0"/>
          </a:p>
        </p:txBody>
      </p:sp>
      <p:sp>
        <p:nvSpPr>
          <p:cNvPr id="7475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578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1700808"/>
            <a:ext cx="3036424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78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77825" name="Object 1"/>
          <p:cNvGraphicFramePr>
            <a:graphicFrameLocks noChangeAspect="1"/>
          </p:cNvGraphicFramePr>
          <p:nvPr/>
        </p:nvGraphicFramePr>
        <p:xfrm>
          <a:off x="3563889" y="1700808"/>
          <a:ext cx="2545188" cy="28803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26" name="Visio" r:id="rId5" imgW="4715774" imgH="5327745" progId="">
                  <p:embed/>
                </p:oleObj>
              </mc:Choice>
              <mc:Fallback>
                <p:oleObj name="Visio" r:id="rId5" imgW="4715774" imgH="5327745" progId="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63889" y="1700808"/>
                        <a:ext cx="2545188" cy="288032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2627784" y="4797152"/>
            <a:ext cx="5976664" cy="181588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rgbClr val="00B05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1600" b="1" dirty="0" smtClean="0"/>
              <a:t>	Блок-контакт остается в нижнем положении до устранения неисправности. При пользовании </a:t>
            </a:r>
            <a:r>
              <a:rPr lang="ru-RU" sz="1600" b="1" dirty="0" err="1" smtClean="0"/>
              <a:t>курбельной</a:t>
            </a:r>
            <a:r>
              <a:rPr lang="ru-RU" sz="1600" b="1" dirty="0" smtClean="0"/>
              <a:t> рукояткой дежурный по переезду оформляет запись в Книге приема и сдачи дежурств о срыве пломбы. </a:t>
            </a:r>
            <a:r>
              <a:rPr lang="ru-RU" sz="1600" b="1" dirty="0" err="1" smtClean="0"/>
              <a:t>Курбельная</a:t>
            </a:r>
            <a:r>
              <a:rPr lang="ru-RU" sz="1600" b="1" dirty="0" smtClean="0"/>
              <a:t> рукоятка должна быть опломбирована электромехаником СЦБ и храниться в шкафу под навесным замком и иметь надпись о принадлежности данному переезду.</a:t>
            </a:r>
            <a:endParaRPr lang="ru-RU" sz="1600" b="1" dirty="0"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60000"/>
                <a:lumOff val="4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НЕИСПРАВНОСТИ.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908720"/>
            <a:ext cx="8229600" cy="720080"/>
          </a:xfrm>
          <a:solidFill>
            <a:srgbClr val="FFFF00"/>
          </a:solidFill>
          <a:ln w="28575">
            <a:solidFill>
              <a:srgbClr val="FF0000"/>
            </a:solidFill>
          </a:ln>
        </p:spPr>
        <p:txBody>
          <a:bodyPr>
            <a:noAutofit/>
          </a:bodyPr>
          <a:lstStyle/>
          <a:p>
            <a:r>
              <a:rPr lang="ru-RU" sz="2000" b="1" dirty="0" smtClean="0"/>
              <a:t>При пропадании основного или резервного питания и разрядке аккумуляторных батарей:</a:t>
            </a:r>
            <a:endParaRPr lang="ru-RU" sz="2000" b="1" dirty="0"/>
          </a:p>
        </p:txBody>
      </p:sp>
      <p:sp>
        <p:nvSpPr>
          <p:cNvPr id="5017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939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9399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042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246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349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6565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656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270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2710" name="Rectangle 6"/>
          <p:cNvSpPr>
            <a:spLocks noChangeArrowheads="1"/>
          </p:cNvSpPr>
          <p:nvPr/>
        </p:nvSpPr>
        <p:spPr bwMode="auto">
          <a:xfrm>
            <a:off x="5868144" y="1844824"/>
            <a:ext cx="280831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000" b="1" dirty="0" smtClean="0"/>
              <a:t>Шлагбаумы в горизонтальном положении</a:t>
            </a:r>
            <a:endParaRPr lang="ru-RU" sz="2000" b="1" dirty="0"/>
          </a:p>
        </p:txBody>
      </p:sp>
      <p:sp>
        <p:nvSpPr>
          <p:cNvPr id="7475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578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78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467544" y="5043372"/>
            <a:ext cx="8136904" cy="132343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rgbClr val="00B05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1600" b="1" dirty="0" smtClean="0"/>
              <a:t>	При этом поднять брусья шлагбаумов со щитка управления невозможно.</a:t>
            </a:r>
          </a:p>
          <a:p>
            <a:pPr algn="just"/>
            <a:r>
              <a:rPr lang="ru-RU" sz="1600" b="1" dirty="0" smtClean="0"/>
              <a:t>	Дежурный по переезду при помощи физического воздействия на противовесы шлагбаума, приводит брусья в вертикальное положение и фиксирует их в вертикальном положении при помощи проволоки для ПАШ или специального фиксирующего приспособления для ША.</a:t>
            </a:r>
            <a:endParaRPr lang="ru-RU" sz="1600" b="1" dirty="0"/>
          </a:p>
        </p:txBody>
      </p:sp>
      <p:pic>
        <p:nvPicPr>
          <p:cNvPr id="24" name="Рисунок 23" descr="inx960x64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5" y="1772816"/>
            <a:ext cx="4752527" cy="3168351"/>
          </a:xfrm>
          <a:prstGeom prst="rect">
            <a:avLst/>
          </a:prstGeom>
        </p:spPr>
      </p:pic>
      <p:sp>
        <p:nvSpPr>
          <p:cNvPr id="25" name="Стрелка вниз 24"/>
          <p:cNvSpPr/>
          <p:nvPr/>
        </p:nvSpPr>
        <p:spPr>
          <a:xfrm rot="1532011">
            <a:off x="4321411" y="2773096"/>
            <a:ext cx="576064" cy="808451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TextBox 25"/>
          <p:cNvSpPr txBox="1"/>
          <p:nvPr/>
        </p:nvSpPr>
        <p:spPr>
          <a:xfrm>
            <a:off x="5148064" y="3140968"/>
            <a:ext cx="1296189" cy="369332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Жми сюда.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60000"/>
                <a:lumOff val="4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НЕИСПРАВНОСТИ.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908720"/>
            <a:ext cx="8229600" cy="720080"/>
          </a:xfrm>
          <a:solidFill>
            <a:srgbClr val="FFFF00"/>
          </a:solidFill>
          <a:ln w="28575">
            <a:solidFill>
              <a:srgbClr val="FF0000"/>
            </a:solidFill>
          </a:ln>
        </p:spPr>
        <p:txBody>
          <a:bodyPr>
            <a:noAutofit/>
          </a:bodyPr>
          <a:lstStyle/>
          <a:p>
            <a:r>
              <a:rPr lang="ru-RU" sz="2000" b="1" dirty="0" smtClean="0"/>
              <a:t>При пропадании основного или резервного питания и разрядке аккумуляторных батарей:</a:t>
            </a:r>
            <a:endParaRPr lang="ru-RU" sz="2000" b="1" dirty="0"/>
          </a:p>
        </p:txBody>
      </p:sp>
      <p:sp>
        <p:nvSpPr>
          <p:cNvPr id="5017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939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9399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042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246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349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6565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656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270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2710" name="Rectangle 6"/>
          <p:cNvSpPr>
            <a:spLocks noChangeArrowheads="1"/>
          </p:cNvSpPr>
          <p:nvPr/>
        </p:nvSpPr>
        <p:spPr bwMode="auto">
          <a:xfrm>
            <a:off x="5868144" y="1844824"/>
            <a:ext cx="280831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000" b="1" dirty="0" smtClean="0"/>
              <a:t>Шлагбаумы в горизонтальном положении</a:t>
            </a:r>
            <a:endParaRPr lang="ru-RU" sz="2000" b="1" dirty="0"/>
          </a:p>
        </p:txBody>
      </p:sp>
      <p:sp>
        <p:nvSpPr>
          <p:cNvPr id="7475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578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78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4" name="Рисунок 23" descr="inx960x64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5" y="1772816"/>
            <a:ext cx="4752527" cy="3168351"/>
          </a:xfrm>
          <a:prstGeom prst="rect">
            <a:avLst/>
          </a:prstGeom>
        </p:spPr>
      </p:pic>
      <p:sp>
        <p:nvSpPr>
          <p:cNvPr id="25" name="Стрелка вниз 24"/>
          <p:cNvSpPr/>
          <p:nvPr/>
        </p:nvSpPr>
        <p:spPr>
          <a:xfrm rot="1532011">
            <a:off x="4321411" y="2773096"/>
            <a:ext cx="576064" cy="808451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TextBox 25"/>
          <p:cNvSpPr txBox="1"/>
          <p:nvPr/>
        </p:nvSpPr>
        <p:spPr>
          <a:xfrm>
            <a:off x="5148064" y="3140968"/>
            <a:ext cx="1296189" cy="369332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Жми сюда.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539552" y="4149080"/>
            <a:ext cx="8136904" cy="230832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rgbClr val="00B05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1600" b="1" dirty="0" smtClean="0"/>
              <a:t>	</a:t>
            </a:r>
            <a:r>
              <a:rPr lang="ru-RU" b="1" dirty="0" smtClean="0"/>
              <a:t>Данным способом можно открыть закрытые шлагбаумы при выполнении одного из следующих условий:</a:t>
            </a:r>
          </a:p>
          <a:p>
            <a:pPr algn="just">
              <a:buFontTx/>
              <a:buChar char="-"/>
            </a:pPr>
            <a:r>
              <a:rPr lang="ru-RU" b="1" dirty="0" smtClean="0"/>
              <a:t> Занят участок приближения к переезду;</a:t>
            </a:r>
          </a:p>
          <a:p>
            <a:pPr algn="just">
              <a:buFontTx/>
              <a:buChar char="-"/>
            </a:pPr>
            <a:r>
              <a:rPr lang="ru-RU" b="1" dirty="0" smtClean="0"/>
              <a:t> Нажата кнопка «Закрытие»;</a:t>
            </a:r>
          </a:p>
          <a:p>
            <a:pPr algn="just">
              <a:buFontTx/>
              <a:buChar char="-"/>
            </a:pPr>
            <a:r>
              <a:rPr lang="ru-RU" b="1" dirty="0" smtClean="0"/>
              <a:t> Включена заградительная сигнализация.</a:t>
            </a:r>
          </a:p>
          <a:p>
            <a:pPr algn="just"/>
            <a:r>
              <a:rPr lang="ru-RU" b="1" dirty="0" smtClean="0"/>
              <a:t>	Если предложенным способом поднять шлагбаумы не удается, то шлагбаумы поднимаются при помощи специальной </a:t>
            </a:r>
            <a:r>
              <a:rPr lang="ru-RU" b="1" dirty="0" err="1" smtClean="0"/>
              <a:t>курбельной</a:t>
            </a:r>
            <a:r>
              <a:rPr lang="ru-RU" b="1" dirty="0" smtClean="0"/>
              <a:t> рукояткой (с </a:t>
            </a:r>
            <a:r>
              <a:rPr lang="ru-RU" b="1" dirty="0" err="1" smtClean="0"/>
              <a:t>трехугольным</a:t>
            </a:r>
            <a:r>
              <a:rPr lang="ru-RU" b="1" dirty="0" smtClean="0"/>
              <a:t> отверстием) .</a:t>
            </a:r>
            <a:endParaRPr lang="ru-RU" b="1" dirty="0"/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34000">
              <a:schemeClr val="accent4">
                <a:lumMod val="60000"/>
                <a:lumOff val="4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7744" y="188640"/>
            <a:ext cx="4824536" cy="634082"/>
          </a:xfrm>
          <a:solidFill>
            <a:schemeClr val="tx2">
              <a:lumMod val="20000"/>
              <a:lumOff val="80000"/>
            </a:schemeClr>
          </a:solidFill>
          <a:ln w="38100">
            <a:solidFill>
              <a:srgbClr val="FFC000"/>
            </a:solidFill>
          </a:ln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СИТУАЦИИ.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908720"/>
            <a:ext cx="8229600" cy="720080"/>
          </a:xfrm>
          <a:solidFill>
            <a:srgbClr val="FFFF00"/>
          </a:solidFill>
          <a:ln w="28575">
            <a:solidFill>
              <a:srgbClr val="FF0000"/>
            </a:solidFill>
          </a:ln>
        </p:spPr>
        <p:txBody>
          <a:bodyPr>
            <a:noAutofit/>
          </a:bodyPr>
          <a:lstStyle/>
          <a:p>
            <a:pPr lvl="0" algn="just"/>
            <a:r>
              <a:rPr lang="ru-RU" sz="2000" b="1" dirty="0" smtClean="0"/>
              <a:t>Поезд на приближении к переезду, шлагбаумы начали опускаться, транспортное средство движется через переезд.</a:t>
            </a:r>
            <a:endParaRPr lang="ru-RU" sz="2000" b="1" dirty="0"/>
          </a:p>
        </p:txBody>
      </p:sp>
      <p:sp>
        <p:nvSpPr>
          <p:cNvPr id="5017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939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9399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042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246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349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6565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656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758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67591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772816"/>
            <a:ext cx="3265589" cy="410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593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67592" name="Object 8"/>
          <p:cNvGraphicFramePr>
            <a:graphicFrameLocks noChangeAspect="1"/>
          </p:cNvGraphicFramePr>
          <p:nvPr/>
        </p:nvGraphicFramePr>
        <p:xfrm>
          <a:off x="3779912" y="1772816"/>
          <a:ext cx="2676525" cy="302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593" name="Visio" r:id="rId4" imgW="4715774" imgH="5327745" progId="">
                  <p:embed/>
                </p:oleObj>
              </mc:Choice>
              <mc:Fallback>
                <p:oleObj name="Visio" r:id="rId4" imgW="4715774" imgH="5327745" progId="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79912" y="1772816"/>
                        <a:ext cx="2676525" cy="3028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3419872" y="3933056"/>
            <a:ext cx="5544616" cy="258532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rgbClr val="00B05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1600" b="1" dirty="0" smtClean="0"/>
              <a:t>	</a:t>
            </a:r>
            <a:r>
              <a:rPr lang="ru-RU" b="1" dirty="0" smtClean="0"/>
              <a:t> Для исключения поломки шлагбаума, остановки транспортного средства на переезде и исключения столкновения дежурный по переезду нажимает кнопку «Открытие – поддержание». </a:t>
            </a:r>
          </a:p>
          <a:p>
            <a:pPr algn="just"/>
            <a:r>
              <a:rPr lang="ru-RU" b="1" dirty="0" smtClean="0"/>
              <a:t>	Если шлагбаумы опускаются и не приняли горизонтальное положение, то после нажатия кнопки «Открытие – поддержание» на момент удержания кнопки шлагбаумы поднимутся, после отпускания кнопки – шлагбаумы опустятся.</a:t>
            </a:r>
            <a:endParaRPr lang="ru-RU" b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908720"/>
          </a:xfrm>
        </p:spPr>
        <p:txBody>
          <a:bodyPr>
            <a:normAutofit/>
          </a:bodyPr>
          <a:lstStyle/>
          <a:p>
            <a:r>
              <a:rPr lang="ru-RU" b="1" dirty="0" smtClean="0"/>
              <a:t>Обслуживаемый дежурным.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908720"/>
            <a:ext cx="8136904" cy="1728192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b="1" dirty="0" smtClean="0"/>
              <a:t>		</a:t>
            </a:r>
            <a:r>
              <a:rPr lang="ru-RU" sz="2000" b="1" dirty="0" smtClean="0"/>
              <a:t>Брус автоматического и полуавтоматического шлагбаума в открытом положении должен занимать вертикальное положение в пределах 85˚ - 90˚.</a:t>
            </a:r>
            <a:endParaRPr lang="ru-RU" sz="2000" b="1" dirty="0"/>
          </a:p>
          <a:p>
            <a:pPr algn="just">
              <a:buNone/>
            </a:pPr>
            <a:endParaRPr lang="ru-RU" b="1" dirty="0" smtClean="0"/>
          </a:p>
        </p:txBody>
      </p:sp>
      <p:pic>
        <p:nvPicPr>
          <p:cNvPr id="6" name="Рисунок 5" descr="Шлаг открыт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91680" y="2348880"/>
            <a:ext cx="6030289" cy="4168722"/>
          </a:xfrm>
          <a:prstGeom prst="rect">
            <a:avLst/>
          </a:prstGeom>
          <a:ln>
            <a:solidFill>
              <a:srgbClr val="00206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34000">
              <a:schemeClr val="accent4">
                <a:lumMod val="60000"/>
                <a:lumOff val="4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7744" y="188640"/>
            <a:ext cx="4824536" cy="634082"/>
          </a:xfrm>
          <a:solidFill>
            <a:schemeClr val="tx2">
              <a:lumMod val="20000"/>
              <a:lumOff val="80000"/>
            </a:schemeClr>
          </a:solidFill>
          <a:ln w="38100">
            <a:solidFill>
              <a:srgbClr val="FFC000"/>
            </a:solidFill>
          </a:ln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СИТУАЦИИ.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908720"/>
            <a:ext cx="8229600" cy="936104"/>
          </a:xfrm>
          <a:solidFill>
            <a:srgbClr val="FFFF00"/>
          </a:solidFill>
          <a:ln w="28575">
            <a:solidFill>
              <a:srgbClr val="FF0000"/>
            </a:solidFill>
          </a:ln>
        </p:spPr>
        <p:txBody>
          <a:bodyPr>
            <a:noAutofit/>
          </a:bodyPr>
          <a:lstStyle/>
          <a:p>
            <a:pPr lvl="0" algn="just"/>
            <a:r>
              <a:rPr lang="ru-RU" sz="2000" b="1" dirty="0" smtClean="0"/>
              <a:t>Поезд на приближении к переезду, шлагбаумы опустились, УЗП в нижнем положении, транспортное средство движется через переезд.</a:t>
            </a:r>
            <a:endParaRPr lang="ru-RU" sz="2000" b="1" dirty="0"/>
          </a:p>
        </p:txBody>
      </p:sp>
      <p:sp>
        <p:nvSpPr>
          <p:cNvPr id="5017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939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9399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042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246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349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6565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656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758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7593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67592" name="Object 8"/>
          <p:cNvGraphicFramePr>
            <a:graphicFrameLocks noChangeAspect="1"/>
          </p:cNvGraphicFramePr>
          <p:nvPr/>
        </p:nvGraphicFramePr>
        <p:xfrm>
          <a:off x="3851920" y="1916832"/>
          <a:ext cx="2676525" cy="302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11" name="Visio" r:id="rId3" imgW="4715774" imgH="5327745" progId="">
                  <p:embed/>
                </p:oleObj>
              </mc:Choice>
              <mc:Fallback>
                <p:oleObj name="Visio" r:id="rId3" imgW="4715774" imgH="5327745" progId="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51920" y="1916832"/>
                        <a:ext cx="2676525" cy="3028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861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1916832"/>
            <a:ext cx="3340346" cy="4198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3419872" y="4210055"/>
            <a:ext cx="5544616" cy="203132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rgbClr val="00B05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1600" b="1" dirty="0" smtClean="0"/>
              <a:t>	</a:t>
            </a:r>
            <a:r>
              <a:rPr lang="ru-RU" b="1" dirty="0" smtClean="0"/>
              <a:t> Если поезд на достаточном удалении от переезда, то ручными сигналами дежурный по переезду выпускает транспортное средство.</a:t>
            </a:r>
          </a:p>
          <a:p>
            <a:pPr algn="just"/>
            <a:r>
              <a:rPr lang="ru-RU" b="1" dirty="0" smtClean="0"/>
              <a:t>	Если УЗП начинает подниматься, то под воздействием колес транспортного средства и веса автомобиля плита УЗ опустится. Усилие на опускание плиты не более 100 кгс.</a:t>
            </a:r>
            <a:endParaRPr lang="ru-RU" b="1" dirty="0"/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34000">
              <a:schemeClr val="accent4">
                <a:lumMod val="60000"/>
                <a:lumOff val="4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7744" y="188640"/>
            <a:ext cx="4824536" cy="634082"/>
          </a:xfrm>
          <a:solidFill>
            <a:schemeClr val="tx2">
              <a:lumMod val="20000"/>
              <a:lumOff val="80000"/>
            </a:schemeClr>
          </a:solidFill>
          <a:ln w="38100">
            <a:solidFill>
              <a:srgbClr val="FFC000"/>
            </a:solidFill>
          </a:ln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СИТУАЦИИ.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908720"/>
            <a:ext cx="8229600" cy="504056"/>
          </a:xfrm>
          <a:solidFill>
            <a:srgbClr val="FFFF00"/>
          </a:solidFill>
          <a:ln w="28575">
            <a:solidFill>
              <a:srgbClr val="FF0000"/>
            </a:solidFill>
          </a:ln>
        </p:spPr>
        <p:txBody>
          <a:bodyPr>
            <a:noAutofit/>
          </a:bodyPr>
          <a:lstStyle/>
          <a:p>
            <a:pPr lvl="0" algn="just"/>
            <a:r>
              <a:rPr lang="ru-RU" sz="2800" b="1" dirty="0" smtClean="0"/>
              <a:t>Препятствие на переезде.</a:t>
            </a:r>
            <a:endParaRPr lang="ru-RU" sz="2800" b="1" dirty="0"/>
          </a:p>
        </p:txBody>
      </p:sp>
      <p:sp>
        <p:nvSpPr>
          <p:cNvPr id="5017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939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9399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042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246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349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6565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656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758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7593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484784"/>
            <a:ext cx="3208298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63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" name="Рисунок 19" descr="122006_html_m86f466e.jpg"/>
          <p:cNvPicPr>
            <a:picLocks noChangeAspect="1"/>
          </p:cNvPicPr>
          <p:nvPr/>
        </p:nvPicPr>
        <p:blipFill>
          <a:blip r:embed="rId4" cstate="print">
            <a:lum bright="20000"/>
          </a:blip>
          <a:stretch>
            <a:fillRect/>
          </a:stretch>
        </p:blipFill>
        <p:spPr>
          <a:xfrm>
            <a:off x="6804248" y="1556792"/>
            <a:ext cx="1981200" cy="4029075"/>
          </a:xfrm>
          <a:prstGeom prst="rect">
            <a:avLst/>
          </a:prstGeom>
        </p:spPr>
      </p:pic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3131840" y="4852610"/>
            <a:ext cx="5760640" cy="120032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rgbClr val="00B05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1600" b="1" dirty="0" smtClean="0"/>
              <a:t>	</a:t>
            </a:r>
            <a:r>
              <a:rPr lang="ru-RU" b="1" dirty="0" smtClean="0">
                <a:solidFill>
                  <a:srgbClr val="FF0000"/>
                </a:solidFill>
              </a:rPr>
              <a:t>Если на переезде остановилось транспортное средство, то для его выезда нажать на щитке УЗП кнопку «Выезд 1» или «Выезд 3» (в зависимости от направления движения транспортного средства).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6963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69637" name="Object 5"/>
          <p:cNvGraphicFramePr>
            <a:graphicFrameLocks noChangeAspect="1"/>
          </p:cNvGraphicFramePr>
          <p:nvPr/>
        </p:nvGraphicFramePr>
        <p:xfrm>
          <a:off x="3707904" y="1484784"/>
          <a:ext cx="2676525" cy="302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38" name="Visio" r:id="rId5" imgW="4715774" imgH="5327745" progId="">
                  <p:embed/>
                </p:oleObj>
              </mc:Choice>
              <mc:Fallback>
                <p:oleObj name="Visio" r:id="rId5" imgW="4715774" imgH="5327745" progId="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07904" y="1484784"/>
                        <a:ext cx="2676525" cy="3028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34000">
              <a:schemeClr val="accent4">
                <a:lumMod val="60000"/>
                <a:lumOff val="4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7744" y="188640"/>
            <a:ext cx="4824536" cy="634082"/>
          </a:xfrm>
          <a:solidFill>
            <a:schemeClr val="tx2">
              <a:lumMod val="20000"/>
              <a:lumOff val="80000"/>
            </a:schemeClr>
          </a:solidFill>
          <a:ln w="38100">
            <a:solidFill>
              <a:srgbClr val="FFC000"/>
            </a:solidFill>
          </a:ln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СИТУАЦИИ.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908720"/>
            <a:ext cx="8229600" cy="504056"/>
          </a:xfrm>
          <a:solidFill>
            <a:srgbClr val="FFFF00"/>
          </a:solidFill>
          <a:ln w="28575">
            <a:solidFill>
              <a:srgbClr val="FF0000"/>
            </a:solidFill>
          </a:ln>
        </p:spPr>
        <p:txBody>
          <a:bodyPr>
            <a:noAutofit/>
          </a:bodyPr>
          <a:lstStyle/>
          <a:p>
            <a:pPr lvl="0" algn="just"/>
            <a:r>
              <a:rPr lang="ru-RU" sz="2800" b="1" dirty="0" smtClean="0"/>
              <a:t>Препятствие на переезде.</a:t>
            </a:r>
            <a:endParaRPr lang="ru-RU" sz="2800" b="1" dirty="0"/>
          </a:p>
        </p:txBody>
      </p:sp>
      <p:sp>
        <p:nvSpPr>
          <p:cNvPr id="5017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939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9399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042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246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349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6565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656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758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7593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963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" name="Рисунок 19" descr="122006_html_m86f466e.jpg"/>
          <p:cNvPicPr>
            <a:picLocks noChangeAspect="1"/>
          </p:cNvPicPr>
          <p:nvPr/>
        </p:nvPicPr>
        <p:blipFill>
          <a:blip r:embed="rId3" cstate="print">
            <a:lum bright="20000"/>
          </a:blip>
          <a:stretch>
            <a:fillRect/>
          </a:stretch>
        </p:blipFill>
        <p:spPr>
          <a:xfrm>
            <a:off x="6804248" y="1556792"/>
            <a:ext cx="1981200" cy="4029075"/>
          </a:xfrm>
          <a:prstGeom prst="rect">
            <a:avLst/>
          </a:prstGeom>
        </p:spPr>
      </p:pic>
      <p:sp>
        <p:nvSpPr>
          <p:cNvPr id="6963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1" name="Object 3"/>
          <p:cNvGraphicFramePr>
            <a:graphicFrameLocks noChangeAspect="1"/>
          </p:cNvGraphicFramePr>
          <p:nvPr/>
        </p:nvGraphicFramePr>
        <p:xfrm>
          <a:off x="4067944" y="1484784"/>
          <a:ext cx="2545188" cy="28803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60" name="Visio" r:id="rId4" imgW="4715774" imgH="5327745" progId="">
                  <p:embed/>
                </p:oleObj>
              </mc:Choice>
              <mc:Fallback>
                <p:oleObj name="Visio" r:id="rId4" imgW="4715774" imgH="5327745" progId="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7944" y="1484784"/>
                        <a:ext cx="2545188" cy="288032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2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528" y="1484784"/>
            <a:ext cx="3663758" cy="4054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3131840" y="4544834"/>
            <a:ext cx="5760640" cy="181588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rgbClr val="00B05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1600" b="1" dirty="0" smtClean="0"/>
              <a:t>Принимать все возможные меры по освобождению переезда. Если для устранения препятствия на переезде, необходимо открыть шлагбаумы, требуется нажать кнопку «Аварийное открытие» и удерживать ее до освобождения переезда, при отпускании кнопки шлагбаумы должны автоматически перевестись в закрытое положение. В случае если потребуется помощь, подавать сигнал общей тревоги; 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34000">
              <a:schemeClr val="accent4">
                <a:lumMod val="60000"/>
                <a:lumOff val="4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7744" y="188640"/>
            <a:ext cx="4824536" cy="634082"/>
          </a:xfrm>
          <a:solidFill>
            <a:schemeClr val="tx2">
              <a:lumMod val="20000"/>
              <a:lumOff val="80000"/>
            </a:schemeClr>
          </a:solidFill>
          <a:ln w="38100">
            <a:solidFill>
              <a:srgbClr val="FFC000"/>
            </a:solidFill>
          </a:ln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СИТУАЦИИ.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908720"/>
            <a:ext cx="8229600" cy="504056"/>
          </a:xfrm>
          <a:solidFill>
            <a:srgbClr val="FFFF00"/>
          </a:solidFill>
          <a:ln w="28575">
            <a:solidFill>
              <a:srgbClr val="FF0000"/>
            </a:solidFill>
          </a:ln>
        </p:spPr>
        <p:txBody>
          <a:bodyPr>
            <a:noAutofit/>
          </a:bodyPr>
          <a:lstStyle/>
          <a:p>
            <a:pPr lvl="0" algn="just"/>
            <a:r>
              <a:rPr lang="ru-RU" sz="2800" b="1" dirty="0" smtClean="0"/>
              <a:t>Препятствие на переезде.</a:t>
            </a:r>
            <a:endParaRPr lang="ru-RU" sz="2800" b="1" dirty="0"/>
          </a:p>
        </p:txBody>
      </p:sp>
      <p:sp>
        <p:nvSpPr>
          <p:cNvPr id="5017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939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9399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042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246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349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6565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656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758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7593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963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963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611560" y="4421724"/>
            <a:ext cx="8280920" cy="206210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rgbClr val="00B05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1600" b="1" dirty="0" smtClean="0"/>
              <a:t>После устранения препятствия на переезде, дежурный по переезду вытягивает кнопку «Включение заграждения». Выключение заградительных светофоров проверяется по контрольным светодиодам на щитке. Они должны гореть зеленым цветом. В случае, если не погаснут красные лампочки контроля включения заградительных светофоров на щитке управления, дежурный по переезду обязан проконтролировать, что шлагбаумы закрыты и лично сообщить машинисту поезда о неисправности заградительных светофоров, после чего машинист имеет право проследовать запрещающий сигнал заградительного светофора;</a:t>
            </a:r>
            <a:endParaRPr lang="ru-RU" sz="1600" b="1" dirty="0"/>
          </a:p>
        </p:txBody>
      </p:sp>
      <p:graphicFrame>
        <p:nvGraphicFramePr>
          <p:cNvPr id="23" name="Object 3"/>
          <p:cNvGraphicFramePr>
            <a:graphicFrameLocks noChangeAspect="1"/>
          </p:cNvGraphicFramePr>
          <p:nvPr/>
        </p:nvGraphicFramePr>
        <p:xfrm>
          <a:off x="5033828" y="1484784"/>
          <a:ext cx="1854657" cy="20988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84" name="Visio" r:id="rId3" imgW="4715774" imgH="5327745" progId="">
                  <p:embed/>
                </p:oleObj>
              </mc:Choice>
              <mc:Fallback>
                <p:oleObj name="Visio" r:id="rId3" imgW="4715774" imgH="5327745" progId="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33828" y="1484784"/>
                        <a:ext cx="1854657" cy="209886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4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63688" y="1484785"/>
            <a:ext cx="2274943" cy="285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rgbClr val="92D050"/>
            </a:gs>
            <a:gs pos="17999">
              <a:srgbClr val="FFFF00">
                <a:alpha val="35000"/>
              </a:srgbClr>
            </a:gs>
            <a:gs pos="36000">
              <a:schemeClr val="accent6">
                <a:lumMod val="60000"/>
                <a:lumOff val="40000"/>
                <a:alpha val="19000"/>
              </a:schemeClr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mzd17032017.jpg"/>
          <p:cNvPicPr>
            <a:picLocks noChangeAspect="1"/>
          </p:cNvPicPr>
          <p:nvPr/>
        </p:nvPicPr>
        <p:blipFill>
          <a:blip r:embed="rId2" cstate="print">
            <a:lum bright="43000"/>
          </a:blip>
          <a:stretch>
            <a:fillRect/>
          </a:stretch>
        </p:blipFill>
        <p:spPr>
          <a:xfrm>
            <a:off x="285750" y="571500"/>
            <a:ext cx="8572500" cy="5715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  <a:solidFill>
            <a:schemeClr val="accent5">
              <a:lumMod val="20000"/>
              <a:lumOff val="80000"/>
            </a:schemeClr>
          </a:solidFill>
          <a:ln w="28575">
            <a:solidFill>
              <a:srgbClr val="7030A0"/>
            </a:solidFill>
          </a:ln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B050"/>
                </a:solidFill>
              </a:rPr>
              <a:t>Скоростной режим.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052736"/>
            <a:ext cx="8229600" cy="2880320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2400" b="1" dirty="0" smtClean="0">
                <a:solidFill>
                  <a:srgbClr val="002060"/>
                </a:solidFill>
              </a:rPr>
              <a:t>	Скоростной режим предназначен </a:t>
            </a:r>
          </a:p>
          <a:p>
            <a:pPr algn="just"/>
            <a:r>
              <a:rPr lang="ru-RU" sz="2400" b="1" dirty="0" smtClean="0">
                <a:solidFill>
                  <a:srgbClr val="002060"/>
                </a:solidFill>
              </a:rPr>
              <a:t>для обеспечения повышенной скорости для движения скоростных и высокоскоростных поездов в зоне переезда.</a:t>
            </a:r>
          </a:p>
          <a:p>
            <a:pPr algn="just"/>
            <a:r>
              <a:rPr lang="ru-RU" sz="2400" b="1" dirty="0" smtClean="0">
                <a:solidFill>
                  <a:srgbClr val="002060"/>
                </a:solidFill>
              </a:rPr>
              <a:t>для повышения защищенности на открытие переезда.</a:t>
            </a:r>
          </a:p>
          <a:p>
            <a:pPr marL="0" indent="19050" algn="just">
              <a:buNone/>
            </a:pPr>
            <a:r>
              <a:rPr lang="ru-RU" sz="2400" b="1" dirty="0" smtClean="0">
                <a:solidFill>
                  <a:srgbClr val="002060"/>
                </a:solidFill>
              </a:rPr>
              <a:t>	Включается за 5 минут до прохода скоростного поезда согласно графика движения скоростных поездов и по заявлению ДСП ограничивающих станций о проследовании скоростных поездов.</a:t>
            </a:r>
          </a:p>
          <a:p>
            <a:pPr marL="0" indent="0" algn="just">
              <a:buNone/>
            </a:pPr>
            <a:r>
              <a:rPr lang="ru-RU" sz="2400" b="1" dirty="0" smtClean="0">
                <a:solidFill>
                  <a:srgbClr val="002060"/>
                </a:solidFill>
              </a:rPr>
              <a:t>	При наличии поезда в зоне переезда отмена режима скоростного движения произойдет с выдержкой времени 180 сек.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rgbClr val="92D050"/>
            </a:gs>
            <a:gs pos="17999">
              <a:srgbClr val="FFFF00">
                <a:alpha val="35000"/>
              </a:srgbClr>
            </a:gs>
            <a:gs pos="36000">
              <a:schemeClr val="accent6">
                <a:lumMod val="60000"/>
                <a:lumOff val="40000"/>
                <a:alpha val="19000"/>
              </a:schemeClr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mzd17032017.jpg"/>
          <p:cNvPicPr>
            <a:picLocks noChangeAspect="1"/>
          </p:cNvPicPr>
          <p:nvPr/>
        </p:nvPicPr>
        <p:blipFill>
          <a:blip r:embed="rId2" cstate="print">
            <a:lum bright="43000"/>
          </a:blip>
          <a:stretch>
            <a:fillRect/>
          </a:stretch>
        </p:blipFill>
        <p:spPr>
          <a:xfrm>
            <a:off x="285750" y="571500"/>
            <a:ext cx="8572500" cy="5715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  <a:solidFill>
            <a:schemeClr val="accent5">
              <a:lumMod val="20000"/>
              <a:lumOff val="80000"/>
            </a:schemeClr>
          </a:solidFill>
          <a:ln w="28575">
            <a:solidFill>
              <a:srgbClr val="7030A0"/>
            </a:solidFill>
          </a:ln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B050"/>
                </a:solidFill>
              </a:rPr>
              <a:t>Скоростной режим.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3968" y="980728"/>
            <a:ext cx="4701208" cy="4464496"/>
          </a:xfrm>
          <a:solidFill>
            <a:schemeClr val="accent4">
              <a:lumMod val="20000"/>
              <a:lumOff val="80000"/>
            </a:schemeClr>
          </a:solidFill>
          <a:ln w="28575">
            <a:solidFill>
              <a:srgbClr val="00B050"/>
            </a:solidFill>
          </a:ln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2400" b="1" dirty="0" smtClean="0">
                <a:solidFill>
                  <a:srgbClr val="002060"/>
                </a:solidFill>
              </a:rPr>
              <a:t>	</a:t>
            </a:r>
            <a:r>
              <a:rPr lang="ru-RU" sz="2400" dirty="0" smtClean="0"/>
              <a:t> </a:t>
            </a:r>
            <a:r>
              <a:rPr lang="ru-RU" sz="1800" dirty="0" smtClean="0"/>
              <a:t>За 5 минут до прохода скоростного поезда нажимается кнопка - </a:t>
            </a:r>
            <a:r>
              <a:rPr lang="ru-RU" sz="1800" b="1" dirty="0" smtClean="0"/>
              <a:t>"Закрытие скоростное по НП"</a:t>
            </a:r>
            <a:r>
              <a:rPr lang="ru-RU" sz="1800" dirty="0" smtClean="0"/>
              <a:t> или </a:t>
            </a:r>
            <a:r>
              <a:rPr lang="ru-RU" sz="1800" b="1" dirty="0" smtClean="0"/>
              <a:t>"Закрытие скоростное по ЧП"</a:t>
            </a:r>
            <a:r>
              <a:rPr lang="ru-RU" sz="1800" dirty="0" smtClean="0"/>
              <a:t> в зависимости от направления движения скоростного поезда.</a:t>
            </a:r>
          </a:p>
          <a:p>
            <a:pPr algn="just">
              <a:buNone/>
            </a:pPr>
            <a:r>
              <a:rPr lang="ru-RU" sz="1800" dirty="0" smtClean="0"/>
              <a:t>	Включаются попеременно мигающие огни переездных светофоров, опускаются шлагбаумы, поднимаются плиты УЗП.</a:t>
            </a:r>
          </a:p>
          <a:p>
            <a:pPr algn="just">
              <a:buNone/>
            </a:pPr>
            <a:r>
              <a:rPr lang="ru-RU" sz="1800" dirty="0" smtClean="0"/>
              <a:t>	При установке скоростного режима движения поездов, нажатии кнопки "Закрытие скоростное по НП (ЧП)" до опускания шлагбаумов красный светодиод «Скоростное кодирование по НП (ЧП)» горит мигающим светом.</a:t>
            </a:r>
          </a:p>
          <a:p>
            <a:pPr algn="just">
              <a:buNone/>
            </a:pPr>
            <a:endParaRPr lang="ru-RU" sz="1800" b="1" dirty="0" smtClean="0">
              <a:solidFill>
                <a:srgbClr val="002060"/>
              </a:solidFill>
            </a:endParaRPr>
          </a:p>
        </p:txBody>
      </p:sp>
      <p:pic>
        <p:nvPicPr>
          <p:cNvPr id="798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980728"/>
            <a:ext cx="3684093" cy="46304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rgbClr val="92D050"/>
            </a:gs>
            <a:gs pos="17999">
              <a:srgbClr val="FFFF00">
                <a:alpha val="35000"/>
              </a:srgbClr>
            </a:gs>
            <a:gs pos="36000">
              <a:schemeClr val="accent6">
                <a:lumMod val="60000"/>
                <a:lumOff val="40000"/>
                <a:alpha val="19000"/>
              </a:schemeClr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mzd17032017.jpg"/>
          <p:cNvPicPr>
            <a:picLocks noChangeAspect="1"/>
          </p:cNvPicPr>
          <p:nvPr/>
        </p:nvPicPr>
        <p:blipFill>
          <a:blip r:embed="rId2" cstate="print">
            <a:lum bright="43000"/>
          </a:blip>
          <a:stretch>
            <a:fillRect/>
          </a:stretch>
        </p:blipFill>
        <p:spPr>
          <a:xfrm>
            <a:off x="285750" y="571500"/>
            <a:ext cx="8572500" cy="5715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  <a:solidFill>
            <a:schemeClr val="accent5">
              <a:lumMod val="20000"/>
              <a:lumOff val="80000"/>
            </a:schemeClr>
          </a:solidFill>
          <a:ln w="28575">
            <a:solidFill>
              <a:srgbClr val="7030A0"/>
            </a:solidFill>
          </a:ln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B050"/>
                </a:solidFill>
              </a:rPr>
              <a:t>Скоростной режим.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95936" y="1340768"/>
            <a:ext cx="4917232" cy="1440160"/>
          </a:xfrm>
          <a:solidFill>
            <a:schemeClr val="accent4">
              <a:lumMod val="20000"/>
              <a:lumOff val="80000"/>
            </a:schemeClr>
          </a:solidFill>
          <a:ln w="28575">
            <a:solidFill>
              <a:srgbClr val="00B050"/>
            </a:solidFill>
          </a:ln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2400" b="1" dirty="0" smtClean="0">
                <a:solidFill>
                  <a:srgbClr val="002060"/>
                </a:solidFill>
              </a:rPr>
              <a:t>	</a:t>
            </a:r>
            <a:r>
              <a:rPr lang="ru-RU" sz="1800" dirty="0" smtClean="0"/>
              <a:t>	</a:t>
            </a:r>
            <a:r>
              <a:rPr lang="ru-RU" sz="1800" b="1" dirty="0" smtClean="0"/>
              <a:t>После закрытия шлагбаумов красный светодиод «Скоростное кодирование по НП (ЧП)» загорается ровным светом;</a:t>
            </a:r>
          </a:p>
          <a:p>
            <a:pPr algn="just">
              <a:buNone/>
            </a:pPr>
            <a:endParaRPr lang="ru-RU" sz="1800" b="1" dirty="0" smtClean="0">
              <a:solidFill>
                <a:srgbClr val="002060"/>
              </a:solidFill>
            </a:endParaRPr>
          </a:p>
        </p:txBody>
      </p:sp>
      <p:pic>
        <p:nvPicPr>
          <p:cNvPr id="808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052736"/>
            <a:ext cx="3454928" cy="4342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rgbClr val="92D050"/>
            </a:gs>
            <a:gs pos="17999">
              <a:srgbClr val="FFFF00">
                <a:alpha val="35000"/>
              </a:srgbClr>
            </a:gs>
            <a:gs pos="36000">
              <a:schemeClr val="accent6">
                <a:lumMod val="60000"/>
                <a:lumOff val="40000"/>
                <a:alpha val="19000"/>
              </a:schemeClr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mzd17032017.jpg"/>
          <p:cNvPicPr>
            <a:picLocks noChangeAspect="1"/>
          </p:cNvPicPr>
          <p:nvPr/>
        </p:nvPicPr>
        <p:blipFill>
          <a:blip r:embed="rId2" cstate="print">
            <a:lum bright="43000"/>
          </a:blip>
          <a:stretch>
            <a:fillRect/>
          </a:stretch>
        </p:blipFill>
        <p:spPr>
          <a:xfrm>
            <a:off x="285750" y="571500"/>
            <a:ext cx="8572500" cy="5715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  <a:solidFill>
            <a:schemeClr val="accent5">
              <a:lumMod val="20000"/>
              <a:lumOff val="80000"/>
            </a:schemeClr>
          </a:solidFill>
          <a:ln w="28575">
            <a:solidFill>
              <a:srgbClr val="7030A0"/>
            </a:solidFill>
          </a:ln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B050"/>
                </a:solidFill>
              </a:rPr>
              <a:t>Скоростной режим.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95936" y="1340768"/>
            <a:ext cx="4917232" cy="3312368"/>
          </a:xfrm>
          <a:solidFill>
            <a:schemeClr val="accent4">
              <a:lumMod val="20000"/>
              <a:lumOff val="80000"/>
            </a:schemeClr>
          </a:solidFill>
          <a:ln w="28575">
            <a:solidFill>
              <a:srgbClr val="00B050"/>
            </a:solidFill>
          </a:ln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2400" b="1" dirty="0" smtClean="0">
                <a:solidFill>
                  <a:srgbClr val="002060"/>
                </a:solidFill>
              </a:rPr>
              <a:t>	</a:t>
            </a:r>
            <a:r>
              <a:rPr lang="ru-RU" sz="1800" b="1" dirty="0" smtClean="0"/>
              <a:t>	 Отмена режима скоростного движения выполняется вытягиванием кнопки на себя, при наличии поезда в зоне переезда отмена режима скоростного движения произойдет с выдержкой времени 180 сек., </a:t>
            </a:r>
          </a:p>
          <a:p>
            <a:pPr algn="just">
              <a:buNone/>
            </a:pPr>
            <a:r>
              <a:rPr lang="ru-RU" sz="1800" b="1" dirty="0" smtClean="0"/>
              <a:t>		Будет мигать зеленый светодиод "Скоростной код по НП". </a:t>
            </a:r>
          </a:p>
          <a:p>
            <a:pPr algn="just">
              <a:buNone/>
            </a:pPr>
            <a:r>
              <a:rPr lang="ru-RU" sz="1800" b="1" dirty="0" smtClean="0"/>
              <a:t>		При отсутствии поезда в зоне переезда отмена скоростного режима происходит без выдержки времени. </a:t>
            </a:r>
            <a:endParaRPr lang="ru-RU" sz="1800" b="1" dirty="0" smtClean="0">
              <a:solidFill>
                <a:srgbClr val="002060"/>
              </a:solidFill>
            </a:endParaRPr>
          </a:p>
        </p:txBody>
      </p:sp>
      <p:pic>
        <p:nvPicPr>
          <p:cNvPr id="819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980729"/>
            <a:ext cx="3609336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92D050"/>
            </a:gs>
            <a:gs pos="17999">
              <a:srgbClr val="FFFF00">
                <a:alpha val="35000"/>
              </a:srgbClr>
            </a:gs>
            <a:gs pos="36000">
              <a:schemeClr val="accent6">
                <a:lumMod val="60000"/>
                <a:lumOff val="40000"/>
                <a:alpha val="19000"/>
              </a:schemeClr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348880"/>
            <a:ext cx="8229600" cy="1143000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50800" dist="50800" dir="5400000" algn="ctr" rotWithShape="0">
                    <a:schemeClr val="accent2">
                      <a:lumMod val="75000"/>
                    </a:schemeClr>
                  </a:outerShdw>
                </a:effectLst>
                <a:cs typeface="Aharoni" pitchFamily="2" charset="-79"/>
              </a:rPr>
              <a:t>Спасибо за внимание.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outerShdw blurRad="50800" dist="50800" dir="5400000" algn="ctr" rotWithShape="0">
                  <a:schemeClr val="accent2">
                    <a:lumMod val="75000"/>
                  </a:schemeClr>
                </a:outerShdw>
              </a:effectLst>
              <a:cs typeface="Aharoni" pitchFamily="2" charset="-79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5373216"/>
            <a:ext cx="8229600" cy="676672"/>
          </a:xfrm>
        </p:spPr>
        <p:txBody>
          <a:bodyPr>
            <a:normAutofit/>
          </a:bodyPr>
          <a:lstStyle/>
          <a:p>
            <a:r>
              <a:rPr lang="ru-RU" sz="1400" b="1" dirty="0" smtClean="0"/>
              <a:t>Конспект составил ШЛИ Хитров П.А.</a:t>
            </a:r>
            <a:endParaRPr lang="ru-RU" sz="1400" b="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908720"/>
          </a:xfrm>
        </p:spPr>
        <p:txBody>
          <a:bodyPr>
            <a:normAutofit/>
          </a:bodyPr>
          <a:lstStyle/>
          <a:p>
            <a:r>
              <a:rPr lang="ru-RU" b="1" dirty="0" smtClean="0"/>
              <a:t>Обслуживаемый дежурным.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908720"/>
            <a:ext cx="8136904" cy="2808312"/>
          </a:xfrm>
        </p:spPr>
        <p:txBody>
          <a:bodyPr>
            <a:normAutofit fontScale="62500" lnSpcReduction="20000"/>
          </a:bodyPr>
          <a:lstStyle/>
          <a:p>
            <a:pPr algn="just">
              <a:buNone/>
            </a:pPr>
            <a:r>
              <a:rPr lang="ru-RU" b="1" dirty="0" smtClean="0"/>
              <a:t>		</a:t>
            </a:r>
            <a:r>
              <a:rPr lang="ru-RU" sz="2800" b="1" dirty="0" smtClean="0"/>
              <a:t>В качестве электрических шлагбаумов применяются шлагбаумы типа </a:t>
            </a:r>
            <a:r>
              <a:rPr lang="ru-RU" sz="2800" b="1" dirty="0" smtClean="0">
                <a:solidFill>
                  <a:srgbClr val="FF0000"/>
                </a:solidFill>
              </a:rPr>
              <a:t>ПАШ-1</a:t>
            </a:r>
            <a:r>
              <a:rPr lang="ru-RU" sz="2800" b="1" dirty="0" smtClean="0"/>
              <a:t> или ША.</a:t>
            </a:r>
          </a:p>
          <a:p>
            <a:pPr algn="just">
              <a:buNone/>
            </a:pPr>
            <a:r>
              <a:rPr lang="ru-RU" sz="2800" b="1" dirty="0" smtClean="0"/>
              <a:t>		Особенность этих шлагбаумов в том, что опускание заградительного бруса происходит под воздействием собственного веса заградительного бруса, а поднятие при помощи электродвигателя.</a:t>
            </a:r>
          </a:p>
          <a:p>
            <a:pPr algn="just">
              <a:buNone/>
            </a:pPr>
            <a:r>
              <a:rPr lang="ru-RU" sz="2800" b="1" dirty="0"/>
              <a:t>	</a:t>
            </a:r>
            <a:r>
              <a:rPr lang="ru-RU" sz="2800" b="1" dirty="0" smtClean="0"/>
              <a:t>	Переездные светофоры, как правило, устанавливаются на одном основании с электрическими шлагбаумами и оснащены светодиодными светофорными системами красного цвета. На мачтах светофоров для звуковой сигнализации используются акустические </a:t>
            </a:r>
            <a:r>
              <a:rPr lang="ru-RU" sz="2800" b="1" dirty="0" err="1" smtClean="0"/>
              <a:t>извещатели</a:t>
            </a:r>
            <a:r>
              <a:rPr lang="ru-RU" sz="2800" b="1" dirty="0" smtClean="0"/>
              <a:t> или звонки.</a:t>
            </a:r>
            <a:endParaRPr lang="ru-RU" sz="2800" b="1" dirty="0"/>
          </a:p>
          <a:p>
            <a:pPr algn="just">
              <a:buNone/>
            </a:pPr>
            <a:endParaRPr lang="ru-RU" b="1" dirty="0" smtClean="0"/>
          </a:p>
        </p:txBody>
      </p:sp>
      <p:pic>
        <p:nvPicPr>
          <p:cNvPr id="6" name="Рисунок 5" descr="Переезд { Grad crossing }, перегон Колочь - Уваровка { Koloch - Uvarovka stretch }, Московская обл., 2.X.jpg"/>
          <p:cNvPicPr>
            <a:picLocks noChangeAspect="1"/>
          </p:cNvPicPr>
          <p:nvPr/>
        </p:nvPicPr>
        <p:blipFill>
          <a:blip r:embed="rId2" cstate="print"/>
          <a:srcRect t="7161" r="36770"/>
          <a:stretch>
            <a:fillRect/>
          </a:stretch>
        </p:blipFill>
        <p:spPr>
          <a:xfrm>
            <a:off x="2156820" y="3378196"/>
            <a:ext cx="2487188" cy="273892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915816" y="6165304"/>
            <a:ext cx="864339" cy="36933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ПАШ-1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588224" y="6237312"/>
            <a:ext cx="530915" cy="36933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ША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026" name="Picture 2" descr="C:\Users\shch9_HitrovPA\Desktop\Инженерный центр переезд\Тренинг\pereezd_svet1-199x3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20" y="3356992"/>
            <a:ext cx="1819275" cy="2743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908720"/>
          </a:xfrm>
        </p:spPr>
        <p:txBody>
          <a:bodyPr>
            <a:normAutofit/>
          </a:bodyPr>
          <a:lstStyle/>
          <a:p>
            <a:r>
              <a:rPr lang="ru-RU" b="1" dirty="0" smtClean="0"/>
              <a:t>Обслуживаемый дежурным.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4365104"/>
            <a:ext cx="8208912" cy="2232248"/>
          </a:xfrm>
        </p:spPr>
        <p:txBody>
          <a:bodyPr>
            <a:noAutofit/>
          </a:bodyPr>
          <a:lstStyle/>
          <a:p>
            <a:pPr algn="just"/>
            <a:r>
              <a:rPr lang="ru-RU" sz="1600" b="1" dirty="0" smtClean="0"/>
              <a:t>Переезды со </a:t>
            </a:r>
            <a:r>
              <a:rPr lang="ru-RU" sz="1600" b="1" dirty="0"/>
              <a:t>стороны железнодорожной линии ограждают с двух сторон по каждому пути заградительными светофорами, устанавливаемыми на расстоянии 15-100 м от края переезда. </a:t>
            </a:r>
          </a:p>
          <a:p>
            <a:pPr algn="just"/>
            <a:r>
              <a:rPr lang="ru-RU" sz="1600" b="1" dirty="0"/>
              <a:t>В качестве заградительных светофоров возможно использование станционных светофоров, имеющих сигнальные показания «Красный огонь», расположенных на расстоянии не более 800 м и не менее 15 м от переезда, при условии видимости переезда локомотивной бригадой с места установки светофора. </a:t>
            </a:r>
          </a:p>
          <a:p>
            <a:pPr algn="just"/>
            <a:r>
              <a:rPr lang="ru-RU" sz="1600" b="1" dirty="0" smtClean="0"/>
              <a:t>Устанавливаются заградительных </a:t>
            </a:r>
            <a:r>
              <a:rPr lang="ru-RU" sz="1600" b="1" dirty="0"/>
              <a:t>светофоров на перегоне для движения по неправильному пути с левой стороны. </a:t>
            </a:r>
            <a:endParaRPr lang="ru-RU" sz="1600" b="1" dirty="0" smtClean="0"/>
          </a:p>
        </p:txBody>
      </p:sp>
      <p:pic>
        <p:nvPicPr>
          <p:cNvPr id="7" name="Рисунок 6" descr="Новый точечный рисунок.bmp"/>
          <p:cNvPicPr>
            <a:picLocks noChangeAspect="1"/>
          </p:cNvPicPr>
          <p:nvPr/>
        </p:nvPicPr>
        <p:blipFill>
          <a:blip r:embed="rId2" cstate="print"/>
          <a:srcRect t="7466" b="14141"/>
          <a:stretch>
            <a:fillRect/>
          </a:stretch>
        </p:blipFill>
        <p:spPr>
          <a:xfrm>
            <a:off x="755576" y="836712"/>
            <a:ext cx="6583589" cy="3456384"/>
          </a:xfrm>
          <a:prstGeom prst="rect">
            <a:avLst/>
          </a:prstGeom>
          <a:ln w="38100">
            <a:solidFill>
              <a:srgbClr val="7030A0"/>
            </a:solidFill>
          </a:ln>
        </p:spPr>
      </p:pic>
      <p:sp>
        <p:nvSpPr>
          <p:cNvPr id="6" name="Полилиния 5"/>
          <p:cNvSpPr/>
          <p:nvPr/>
        </p:nvSpPr>
        <p:spPr>
          <a:xfrm>
            <a:off x="2303232" y="1219200"/>
            <a:ext cx="615484" cy="990600"/>
          </a:xfrm>
          <a:custGeom>
            <a:avLst/>
            <a:gdLst>
              <a:gd name="connsiteX0" fmla="*/ 100971 w 615484"/>
              <a:gd name="connsiteY0" fmla="*/ 956733 h 990600"/>
              <a:gd name="connsiteX1" fmla="*/ 92504 w 615484"/>
              <a:gd name="connsiteY1" fmla="*/ 905933 h 990600"/>
              <a:gd name="connsiteX2" fmla="*/ 75571 w 615484"/>
              <a:gd name="connsiteY2" fmla="*/ 855133 h 990600"/>
              <a:gd name="connsiteX3" fmla="*/ 50171 w 615484"/>
              <a:gd name="connsiteY3" fmla="*/ 778933 h 990600"/>
              <a:gd name="connsiteX4" fmla="*/ 41704 w 615484"/>
              <a:gd name="connsiteY4" fmla="*/ 694267 h 990600"/>
              <a:gd name="connsiteX5" fmla="*/ 24771 w 615484"/>
              <a:gd name="connsiteY5" fmla="*/ 626533 h 990600"/>
              <a:gd name="connsiteX6" fmla="*/ 16304 w 615484"/>
              <a:gd name="connsiteY6" fmla="*/ 584200 h 990600"/>
              <a:gd name="connsiteX7" fmla="*/ 16304 w 615484"/>
              <a:gd name="connsiteY7" fmla="*/ 152400 h 990600"/>
              <a:gd name="connsiteX8" fmla="*/ 33237 w 615484"/>
              <a:gd name="connsiteY8" fmla="*/ 118533 h 990600"/>
              <a:gd name="connsiteX9" fmla="*/ 58637 w 615484"/>
              <a:gd name="connsiteY9" fmla="*/ 101600 h 990600"/>
              <a:gd name="connsiteX10" fmla="*/ 92504 w 615484"/>
              <a:gd name="connsiteY10" fmla="*/ 84667 h 990600"/>
              <a:gd name="connsiteX11" fmla="*/ 177171 w 615484"/>
              <a:gd name="connsiteY11" fmla="*/ 59267 h 990600"/>
              <a:gd name="connsiteX12" fmla="*/ 211037 w 615484"/>
              <a:gd name="connsiteY12" fmla="*/ 42333 h 990600"/>
              <a:gd name="connsiteX13" fmla="*/ 236437 w 615484"/>
              <a:gd name="connsiteY13" fmla="*/ 25400 h 990600"/>
              <a:gd name="connsiteX14" fmla="*/ 321104 w 615484"/>
              <a:gd name="connsiteY14" fmla="*/ 0 h 990600"/>
              <a:gd name="connsiteX15" fmla="*/ 448104 w 615484"/>
              <a:gd name="connsiteY15" fmla="*/ 8467 h 990600"/>
              <a:gd name="connsiteX16" fmla="*/ 515837 w 615484"/>
              <a:gd name="connsiteY16" fmla="*/ 59267 h 990600"/>
              <a:gd name="connsiteX17" fmla="*/ 532771 w 615484"/>
              <a:gd name="connsiteY17" fmla="*/ 84667 h 990600"/>
              <a:gd name="connsiteX18" fmla="*/ 549704 w 615484"/>
              <a:gd name="connsiteY18" fmla="*/ 118533 h 990600"/>
              <a:gd name="connsiteX19" fmla="*/ 575104 w 615484"/>
              <a:gd name="connsiteY19" fmla="*/ 152400 h 990600"/>
              <a:gd name="connsiteX20" fmla="*/ 583571 w 615484"/>
              <a:gd name="connsiteY20" fmla="*/ 177800 h 990600"/>
              <a:gd name="connsiteX21" fmla="*/ 600504 w 615484"/>
              <a:gd name="connsiteY21" fmla="*/ 203200 h 990600"/>
              <a:gd name="connsiteX22" fmla="*/ 575104 w 615484"/>
              <a:gd name="connsiteY22" fmla="*/ 508000 h 990600"/>
              <a:gd name="connsiteX23" fmla="*/ 566637 w 615484"/>
              <a:gd name="connsiteY23" fmla="*/ 533400 h 990600"/>
              <a:gd name="connsiteX24" fmla="*/ 558171 w 615484"/>
              <a:gd name="connsiteY24" fmla="*/ 567267 h 990600"/>
              <a:gd name="connsiteX25" fmla="*/ 541237 w 615484"/>
              <a:gd name="connsiteY25" fmla="*/ 584200 h 990600"/>
              <a:gd name="connsiteX26" fmla="*/ 515837 w 615484"/>
              <a:gd name="connsiteY26" fmla="*/ 618067 h 990600"/>
              <a:gd name="connsiteX27" fmla="*/ 481971 w 615484"/>
              <a:gd name="connsiteY27" fmla="*/ 668867 h 990600"/>
              <a:gd name="connsiteX28" fmla="*/ 456571 w 615484"/>
              <a:gd name="connsiteY28" fmla="*/ 728133 h 990600"/>
              <a:gd name="connsiteX29" fmla="*/ 439637 w 615484"/>
              <a:gd name="connsiteY29" fmla="*/ 778933 h 990600"/>
              <a:gd name="connsiteX30" fmla="*/ 422704 w 615484"/>
              <a:gd name="connsiteY30" fmla="*/ 804333 h 990600"/>
              <a:gd name="connsiteX31" fmla="*/ 397304 w 615484"/>
              <a:gd name="connsiteY31" fmla="*/ 846667 h 990600"/>
              <a:gd name="connsiteX32" fmla="*/ 371904 w 615484"/>
              <a:gd name="connsiteY32" fmla="*/ 897467 h 990600"/>
              <a:gd name="connsiteX33" fmla="*/ 363437 w 615484"/>
              <a:gd name="connsiteY33" fmla="*/ 922867 h 990600"/>
              <a:gd name="connsiteX34" fmla="*/ 304171 w 615484"/>
              <a:gd name="connsiteY34" fmla="*/ 965200 h 990600"/>
              <a:gd name="connsiteX35" fmla="*/ 202571 w 615484"/>
              <a:gd name="connsiteY35" fmla="*/ 990600 h 990600"/>
              <a:gd name="connsiteX36" fmla="*/ 177171 w 615484"/>
              <a:gd name="connsiteY36" fmla="*/ 982133 h 990600"/>
              <a:gd name="connsiteX37" fmla="*/ 100971 w 615484"/>
              <a:gd name="connsiteY37" fmla="*/ 965200 h 990600"/>
              <a:gd name="connsiteX38" fmla="*/ 84037 w 615484"/>
              <a:gd name="connsiteY38" fmla="*/ 948267 h 990600"/>
              <a:gd name="connsiteX39" fmla="*/ 100971 w 615484"/>
              <a:gd name="connsiteY39" fmla="*/ 956733 h 99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15484" h="990600">
                <a:moveTo>
                  <a:pt x="100971" y="956733"/>
                </a:moveTo>
                <a:cubicBezTo>
                  <a:pt x="102382" y="949677"/>
                  <a:pt x="96668" y="922587"/>
                  <a:pt x="92504" y="905933"/>
                </a:cubicBezTo>
                <a:cubicBezTo>
                  <a:pt x="88175" y="888617"/>
                  <a:pt x="79900" y="872449"/>
                  <a:pt x="75571" y="855133"/>
                </a:cubicBezTo>
                <a:cubicBezTo>
                  <a:pt x="63418" y="806523"/>
                  <a:pt x="71425" y="832071"/>
                  <a:pt x="50171" y="778933"/>
                </a:cubicBezTo>
                <a:cubicBezTo>
                  <a:pt x="47349" y="750711"/>
                  <a:pt x="45453" y="722381"/>
                  <a:pt x="41704" y="694267"/>
                </a:cubicBezTo>
                <a:cubicBezTo>
                  <a:pt x="32789" y="627404"/>
                  <a:pt x="36980" y="675370"/>
                  <a:pt x="24771" y="626533"/>
                </a:cubicBezTo>
                <a:cubicBezTo>
                  <a:pt x="21281" y="612572"/>
                  <a:pt x="19126" y="598311"/>
                  <a:pt x="16304" y="584200"/>
                </a:cubicBezTo>
                <a:cubicBezTo>
                  <a:pt x="10220" y="426034"/>
                  <a:pt x="0" y="310003"/>
                  <a:pt x="16304" y="152400"/>
                </a:cubicBezTo>
                <a:cubicBezTo>
                  <a:pt x="17603" y="139846"/>
                  <a:pt x="25157" y="128229"/>
                  <a:pt x="33237" y="118533"/>
                </a:cubicBezTo>
                <a:cubicBezTo>
                  <a:pt x="39751" y="110716"/>
                  <a:pt x="49802" y="106648"/>
                  <a:pt x="58637" y="101600"/>
                </a:cubicBezTo>
                <a:cubicBezTo>
                  <a:pt x="69596" y="95338"/>
                  <a:pt x="80785" y="89354"/>
                  <a:pt x="92504" y="84667"/>
                </a:cubicBezTo>
                <a:cubicBezTo>
                  <a:pt x="126868" y="70921"/>
                  <a:pt x="143899" y="67584"/>
                  <a:pt x="177171" y="59267"/>
                </a:cubicBezTo>
                <a:cubicBezTo>
                  <a:pt x="188460" y="53622"/>
                  <a:pt x="200079" y="48595"/>
                  <a:pt x="211037" y="42333"/>
                </a:cubicBezTo>
                <a:cubicBezTo>
                  <a:pt x="219872" y="37284"/>
                  <a:pt x="227138" y="29533"/>
                  <a:pt x="236437" y="25400"/>
                </a:cubicBezTo>
                <a:cubicBezTo>
                  <a:pt x="262937" y="13622"/>
                  <a:pt x="292959" y="7036"/>
                  <a:pt x="321104" y="0"/>
                </a:cubicBezTo>
                <a:cubicBezTo>
                  <a:pt x="363437" y="2822"/>
                  <a:pt x="405936" y="3782"/>
                  <a:pt x="448104" y="8467"/>
                </a:cubicBezTo>
                <a:cubicBezTo>
                  <a:pt x="477513" y="11735"/>
                  <a:pt x="500563" y="36357"/>
                  <a:pt x="515837" y="59267"/>
                </a:cubicBezTo>
                <a:cubicBezTo>
                  <a:pt x="521482" y="67734"/>
                  <a:pt x="527722" y="75832"/>
                  <a:pt x="532771" y="84667"/>
                </a:cubicBezTo>
                <a:cubicBezTo>
                  <a:pt x="539033" y="95625"/>
                  <a:pt x="543015" y="107830"/>
                  <a:pt x="549704" y="118533"/>
                </a:cubicBezTo>
                <a:cubicBezTo>
                  <a:pt x="557183" y="130499"/>
                  <a:pt x="566637" y="141111"/>
                  <a:pt x="575104" y="152400"/>
                </a:cubicBezTo>
                <a:cubicBezTo>
                  <a:pt x="577926" y="160867"/>
                  <a:pt x="579580" y="169818"/>
                  <a:pt x="583571" y="177800"/>
                </a:cubicBezTo>
                <a:cubicBezTo>
                  <a:pt x="588122" y="186901"/>
                  <a:pt x="600196" y="193029"/>
                  <a:pt x="600504" y="203200"/>
                </a:cubicBezTo>
                <a:cubicBezTo>
                  <a:pt x="607299" y="427457"/>
                  <a:pt x="615484" y="386859"/>
                  <a:pt x="575104" y="508000"/>
                </a:cubicBezTo>
                <a:cubicBezTo>
                  <a:pt x="572282" y="516467"/>
                  <a:pt x="568801" y="524742"/>
                  <a:pt x="566637" y="533400"/>
                </a:cubicBezTo>
                <a:cubicBezTo>
                  <a:pt x="563815" y="544689"/>
                  <a:pt x="563375" y="556859"/>
                  <a:pt x="558171" y="567267"/>
                </a:cubicBezTo>
                <a:cubicBezTo>
                  <a:pt x="554601" y="574407"/>
                  <a:pt x="546347" y="578068"/>
                  <a:pt x="541237" y="584200"/>
                </a:cubicBezTo>
                <a:cubicBezTo>
                  <a:pt x="532203" y="595040"/>
                  <a:pt x="523929" y="606507"/>
                  <a:pt x="515837" y="618067"/>
                </a:cubicBezTo>
                <a:cubicBezTo>
                  <a:pt x="504166" y="634739"/>
                  <a:pt x="481971" y="668867"/>
                  <a:pt x="481971" y="668867"/>
                </a:cubicBezTo>
                <a:cubicBezTo>
                  <a:pt x="459573" y="758452"/>
                  <a:pt x="489982" y="652959"/>
                  <a:pt x="456571" y="728133"/>
                </a:cubicBezTo>
                <a:cubicBezTo>
                  <a:pt x="449322" y="744444"/>
                  <a:pt x="449538" y="764081"/>
                  <a:pt x="439637" y="778933"/>
                </a:cubicBezTo>
                <a:cubicBezTo>
                  <a:pt x="433993" y="787400"/>
                  <a:pt x="427255" y="795232"/>
                  <a:pt x="422704" y="804333"/>
                </a:cubicBezTo>
                <a:cubicBezTo>
                  <a:pt x="400722" y="848297"/>
                  <a:pt x="430378" y="813591"/>
                  <a:pt x="397304" y="846667"/>
                </a:cubicBezTo>
                <a:cubicBezTo>
                  <a:pt x="376022" y="910511"/>
                  <a:pt x="404730" y="831815"/>
                  <a:pt x="371904" y="897467"/>
                </a:cubicBezTo>
                <a:cubicBezTo>
                  <a:pt x="367913" y="905449"/>
                  <a:pt x="368388" y="915441"/>
                  <a:pt x="363437" y="922867"/>
                </a:cubicBezTo>
                <a:cubicBezTo>
                  <a:pt x="348559" y="945184"/>
                  <a:pt x="328249" y="955569"/>
                  <a:pt x="304171" y="965200"/>
                </a:cubicBezTo>
                <a:cubicBezTo>
                  <a:pt x="256254" y="984367"/>
                  <a:pt x="252541" y="982271"/>
                  <a:pt x="202571" y="990600"/>
                </a:cubicBezTo>
                <a:cubicBezTo>
                  <a:pt x="194104" y="987778"/>
                  <a:pt x="185752" y="984585"/>
                  <a:pt x="177171" y="982133"/>
                </a:cubicBezTo>
                <a:cubicBezTo>
                  <a:pt x="149284" y="974165"/>
                  <a:pt x="130054" y="971017"/>
                  <a:pt x="100971" y="965200"/>
                </a:cubicBezTo>
                <a:cubicBezTo>
                  <a:pt x="95326" y="959556"/>
                  <a:pt x="88144" y="955112"/>
                  <a:pt x="84037" y="948267"/>
                </a:cubicBezTo>
                <a:cubicBezTo>
                  <a:pt x="79445" y="940614"/>
                  <a:pt x="99560" y="963789"/>
                  <a:pt x="100971" y="956733"/>
                </a:cubicBezTo>
                <a:close/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C00000"/>
                </a:solidFill>
              </a:ln>
              <a:noFill/>
            </a:endParaRPr>
          </a:p>
        </p:txBody>
      </p:sp>
      <p:sp>
        <p:nvSpPr>
          <p:cNvPr id="9" name="Полилиния 8"/>
          <p:cNvSpPr/>
          <p:nvPr/>
        </p:nvSpPr>
        <p:spPr>
          <a:xfrm>
            <a:off x="3851920" y="3356992"/>
            <a:ext cx="615484" cy="990600"/>
          </a:xfrm>
          <a:custGeom>
            <a:avLst/>
            <a:gdLst>
              <a:gd name="connsiteX0" fmla="*/ 100971 w 615484"/>
              <a:gd name="connsiteY0" fmla="*/ 956733 h 990600"/>
              <a:gd name="connsiteX1" fmla="*/ 92504 w 615484"/>
              <a:gd name="connsiteY1" fmla="*/ 905933 h 990600"/>
              <a:gd name="connsiteX2" fmla="*/ 75571 w 615484"/>
              <a:gd name="connsiteY2" fmla="*/ 855133 h 990600"/>
              <a:gd name="connsiteX3" fmla="*/ 50171 w 615484"/>
              <a:gd name="connsiteY3" fmla="*/ 778933 h 990600"/>
              <a:gd name="connsiteX4" fmla="*/ 41704 w 615484"/>
              <a:gd name="connsiteY4" fmla="*/ 694267 h 990600"/>
              <a:gd name="connsiteX5" fmla="*/ 24771 w 615484"/>
              <a:gd name="connsiteY5" fmla="*/ 626533 h 990600"/>
              <a:gd name="connsiteX6" fmla="*/ 16304 w 615484"/>
              <a:gd name="connsiteY6" fmla="*/ 584200 h 990600"/>
              <a:gd name="connsiteX7" fmla="*/ 16304 w 615484"/>
              <a:gd name="connsiteY7" fmla="*/ 152400 h 990600"/>
              <a:gd name="connsiteX8" fmla="*/ 33237 w 615484"/>
              <a:gd name="connsiteY8" fmla="*/ 118533 h 990600"/>
              <a:gd name="connsiteX9" fmla="*/ 58637 w 615484"/>
              <a:gd name="connsiteY9" fmla="*/ 101600 h 990600"/>
              <a:gd name="connsiteX10" fmla="*/ 92504 w 615484"/>
              <a:gd name="connsiteY10" fmla="*/ 84667 h 990600"/>
              <a:gd name="connsiteX11" fmla="*/ 177171 w 615484"/>
              <a:gd name="connsiteY11" fmla="*/ 59267 h 990600"/>
              <a:gd name="connsiteX12" fmla="*/ 211037 w 615484"/>
              <a:gd name="connsiteY12" fmla="*/ 42333 h 990600"/>
              <a:gd name="connsiteX13" fmla="*/ 236437 w 615484"/>
              <a:gd name="connsiteY13" fmla="*/ 25400 h 990600"/>
              <a:gd name="connsiteX14" fmla="*/ 321104 w 615484"/>
              <a:gd name="connsiteY14" fmla="*/ 0 h 990600"/>
              <a:gd name="connsiteX15" fmla="*/ 448104 w 615484"/>
              <a:gd name="connsiteY15" fmla="*/ 8467 h 990600"/>
              <a:gd name="connsiteX16" fmla="*/ 515837 w 615484"/>
              <a:gd name="connsiteY16" fmla="*/ 59267 h 990600"/>
              <a:gd name="connsiteX17" fmla="*/ 532771 w 615484"/>
              <a:gd name="connsiteY17" fmla="*/ 84667 h 990600"/>
              <a:gd name="connsiteX18" fmla="*/ 549704 w 615484"/>
              <a:gd name="connsiteY18" fmla="*/ 118533 h 990600"/>
              <a:gd name="connsiteX19" fmla="*/ 575104 w 615484"/>
              <a:gd name="connsiteY19" fmla="*/ 152400 h 990600"/>
              <a:gd name="connsiteX20" fmla="*/ 583571 w 615484"/>
              <a:gd name="connsiteY20" fmla="*/ 177800 h 990600"/>
              <a:gd name="connsiteX21" fmla="*/ 600504 w 615484"/>
              <a:gd name="connsiteY21" fmla="*/ 203200 h 990600"/>
              <a:gd name="connsiteX22" fmla="*/ 575104 w 615484"/>
              <a:gd name="connsiteY22" fmla="*/ 508000 h 990600"/>
              <a:gd name="connsiteX23" fmla="*/ 566637 w 615484"/>
              <a:gd name="connsiteY23" fmla="*/ 533400 h 990600"/>
              <a:gd name="connsiteX24" fmla="*/ 558171 w 615484"/>
              <a:gd name="connsiteY24" fmla="*/ 567267 h 990600"/>
              <a:gd name="connsiteX25" fmla="*/ 541237 w 615484"/>
              <a:gd name="connsiteY25" fmla="*/ 584200 h 990600"/>
              <a:gd name="connsiteX26" fmla="*/ 515837 w 615484"/>
              <a:gd name="connsiteY26" fmla="*/ 618067 h 990600"/>
              <a:gd name="connsiteX27" fmla="*/ 481971 w 615484"/>
              <a:gd name="connsiteY27" fmla="*/ 668867 h 990600"/>
              <a:gd name="connsiteX28" fmla="*/ 456571 w 615484"/>
              <a:gd name="connsiteY28" fmla="*/ 728133 h 990600"/>
              <a:gd name="connsiteX29" fmla="*/ 439637 w 615484"/>
              <a:gd name="connsiteY29" fmla="*/ 778933 h 990600"/>
              <a:gd name="connsiteX30" fmla="*/ 422704 w 615484"/>
              <a:gd name="connsiteY30" fmla="*/ 804333 h 990600"/>
              <a:gd name="connsiteX31" fmla="*/ 397304 w 615484"/>
              <a:gd name="connsiteY31" fmla="*/ 846667 h 990600"/>
              <a:gd name="connsiteX32" fmla="*/ 371904 w 615484"/>
              <a:gd name="connsiteY32" fmla="*/ 897467 h 990600"/>
              <a:gd name="connsiteX33" fmla="*/ 363437 w 615484"/>
              <a:gd name="connsiteY33" fmla="*/ 922867 h 990600"/>
              <a:gd name="connsiteX34" fmla="*/ 304171 w 615484"/>
              <a:gd name="connsiteY34" fmla="*/ 965200 h 990600"/>
              <a:gd name="connsiteX35" fmla="*/ 202571 w 615484"/>
              <a:gd name="connsiteY35" fmla="*/ 990600 h 990600"/>
              <a:gd name="connsiteX36" fmla="*/ 177171 w 615484"/>
              <a:gd name="connsiteY36" fmla="*/ 982133 h 990600"/>
              <a:gd name="connsiteX37" fmla="*/ 100971 w 615484"/>
              <a:gd name="connsiteY37" fmla="*/ 965200 h 990600"/>
              <a:gd name="connsiteX38" fmla="*/ 84037 w 615484"/>
              <a:gd name="connsiteY38" fmla="*/ 948267 h 990600"/>
              <a:gd name="connsiteX39" fmla="*/ 100971 w 615484"/>
              <a:gd name="connsiteY39" fmla="*/ 956733 h 99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15484" h="990600">
                <a:moveTo>
                  <a:pt x="100971" y="956733"/>
                </a:moveTo>
                <a:cubicBezTo>
                  <a:pt x="102382" y="949677"/>
                  <a:pt x="96668" y="922587"/>
                  <a:pt x="92504" y="905933"/>
                </a:cubicBezTo>
                <a:cubicBezTo>
                  <a:pt x="88175" y="888617"/>
                  <a:pt x="79900" y="872449"/>
                  <a:pt x="75571" y="855133"/>
                </a:cubicBezTo>
                <a:cubicBezTo>
                  <a:pt x="63418" y="806523"/>
                  <a:pt x="71425" y="832071"/>
                  <a:pt x="50171" y="778933"/>
                </a:cubicBezTo>
                <a:cubicBezTo>
                  <a:pt x="47349" y="750711"/>
                  <a:pt x="45453" y="722381"/>
                  <a:pt x="41704" y="694267"/>
                </a:cubicBezTo>
                <a:cubicBezTo>
                  <a:pt x="32789" y="627404"/>
                  <a:pt x="36980" y="675370"/>
                  <a:pt x="24771" y="626533"/>
                </a:cubicBezTo>
                <a:cubicBezTo>
                  <a:pt x="21281" y="612572"/>
                  <a:pt x="19126" y="598311"/>
                  <a:pt x="16304" y="584200"/>
                </a:cubicBezTo>
                <a:cubicBezTo>
                  <a:pt x="10220" y="426034"/>
                  <a:pt x="0" y="310003"/>
                  <a:pt x="16304" y="152400"/>
                </a:cubicBezTo>
                <a:cubicBezTo>
                  <a:pt x="17603" y="139846"/>
                  <a:pt x="25157" y="128229"/>
                  <a:pt x="33237" y="118533"/>
                </a:cubicBezTo>
                <a:cubicBezTo>
                  <a:pt x="39751" y="110716"/>
                  <a:pt x="49802" y="106648"/>
                  <a:pt x="58637" y="101600"/>
                </a:cubicBezTo>
                <a:cubicBezTo>
                  <a:pt x="69596" y="95338"/>
                  <a:pt x="80785" y="89354"/>
                  <a:pt x="92504" y="84667"/>
                </a:cubicBezTo>
                <a:cubicBezTo>
                  <a:pt x="126868" y="70921"/>
                  <a:pt x="143899" y="67584"/>
                  <a:pt x="177171" y="59267"/>
                </a:cubicBezTo>
                <a:cubicBezTo>
                  <a:pt x="188460" y="53622"/>
                  <a:pt x="200079" y="48595"/>
                  <a:pt x="211037" y="42333"/>
                </a:cubicBezTo>
                <a:cubicBezTo>
                  <a:pt x="219872" y="37284"/>
                  <a:pt x="227138" y="29533"/>
                  <a:pt x="236437" y="25400"/>
                </a:cubicBezTo>
                <a:cubicBezTo>
                  <a:pt x="262937" y="13622"/>
                  <a:pt x="292959" y="7036"/>
                  <a:pt x="321104" y="0"/>
                </a:cubicBezTo>
                <a:cubicBezTo>
                  <a:pt x="363437" y="2822"/>
                  <a:pt x="405936" y="3782"/>
                  <a:pt x="448104" y="8467"/>
                </a:cubicBezTo>
                <a:cubicBezTo>
                  <a:pt x="477513" y="11735"/>
                  <a:pt x="500563" y="36357"/>
                  <a:pt x="515837" y="59267"/>
                </a:cubicBezTo>
                <a:cubicBezTo>
                  <a:pt x="521482" y="67734"/>
                  <a:pt x="527722" y="75832"/>
                  <a:pt x="532771" y="84667"/>
                </a:cubicBezTo>
                <a:cubicBezTo>
                  <a:pt x="539033" y="95625"/>
                  <a:pt x="543015" y="107830"/>
                  <a:pt x="549704" y="118533"/>
                </a:cubicBezTo>
                <a:cubicBezTo>
                  <a:pt x="557183" y="130499"/>
                  <a:pt x="566637" y="141111"/>
                  <a:pt x="575104" y="152400"/>
                </a:cubicBezTo>
                <a:cubicBezTo>
                  <a:pt x="577926" y="160867"/>
                  <a:pt x="579580" y="169818"/>
                  <a:pt x="583571" y="177800"/>
                </a:cubicBezTo>
                <a:cubicBezTo>
                  <a:pt x="588122" y="186901"/>
                  <a:pt x="600196" y="193029"/>
                  <a:pt x="600504" y="203200"/>
                </a:cubicBezTo>
                <a:cubicBezTo>
                  <a:pt x="607299" y="427457"/>
                  <a:pt x="615484" y="386859"/>
                  <a:pt x="575104" y="508000"/>
                </a:cubicBezTo>
                <a:cubicBezTo>
                  <a:pt x="572282" y="516467"/>
                  <a:pt x="568801" y="524742"/>
                  <a:pt x="566637" y="533400"/>
                </a:cubicBezTo>
                <a:cubicBezTo>
                  <a:pt x="563815" y="544689"/>
                  <a:pt x="563375" y="556859"/>
                  <a:pt x="558171" y="567267"/>
                </a:cubicBezTo>
                <a:cubicBezTo>
                  <a:pt x="554601" y="574407"/>
                  <a:pt x="546347" y="578068"/>
                  <a:pt x="541237" y="584200"/>
                </a:cubicBezTo>
                <a:cubicBezTo>
                  <a:pt x="532203" y="595040"/>
                  <a:pt x="523929" y="606507"/>
                  <a:pt x="515837" y="618067"/>
                </a:cubicBezTo>
                <a:cubicBezTo>
                  <a:pt x="504166" y="634739"/>
                  <a:pt x="481971" y="668867"/>
                  <a:pt x="481971" y="668867"/>
                </a:cubicBezTo>
                <a:cubicBezTo>
                  <a:pt x="459573" y="758452"/>
                  <a:pt x="489982" y="652959"/>
                  <a:pt x="456571" y="728133"/>
                </a:cubicBezTo>
                <a:cubicBezTo>
                  <a:pt x="449322" y="744444"/>
                  <a:pt x="449538" y="764081"/>
                  <a:pt x="439637" y="778933"/>
                </a:cubicBezTo>
                <a:cubicBezTo>
                  <a:pt x="433993" y="787400"/>
                  <a:pt x="427255" y="795232"/>
                  <a:pt x="422704" y="804333"/>
                </a:cubicBezTo>
                <a:cubicBezTo>
                  <a:pt x="400722" y="848297"/>
                  <a:pt x="430378" y="813591"/>
                  <a:pt x="397304" y="846667"/>
                </a:cubicBezTo>
                <a:cubicBezTo>
                  <a:pt x="376022" y="910511"/>
                  <a:pt x="404730" y="831815"/>
                  <a:pt x="371904" y="897467"/>
                </a:cubicBezTo>
                <a:cubicBezTo>
                  <a:pt x="367913" y="905449"/>
                  <a:pt x="368388" y="915441"/>
                  <a:pt x="363437" y="922867"/>
                </a:cubicBezTo>
                <a:cubicBezTo>
                  <a:pt x="348559" y="945184"/>
                  <a:pt x="328249" y="955569"/>
                  <a:pt x="304171" y="965200"/>
                </a:cubicBezTo>
                <a:cubicBezTo>
                  <a:pt x="256254" y="984367"/>
                  <a:pt x="252541" y="982271"/>
                  <a:pt x="202571" y="990600"/>
                </a:cubicBezTo>
                <a:cubicBezTo>
                  <a:pt x="194104" y="987778"/>
                  <a:pt x="185752" y="984585"/>
                  <a:pt x="177171" y="982133"/>
                </a:cubicBezTo>
                <a:cubicBezTo>
                  <a:pt x="149284" y="974165"/>
                  <a:pt x="130054" y="971017"/>
                  <a:pt x="100971" y="965200"/>
                </a:cubicBezTo>
                <a:cubicBezTo>
                  <a:pt x="95326" y="959556"/>
                  <a:pt x="88144" y="955112"/>
                  <a:pt x="84037" y="948267"/>
                </a:cubicBezTo>
                <a:cubicBezTo>
                  <a:pt x="79445" y="940614"/>
                  <a:pt x="99560" y="963789"/>
                  <a:pt x="100971" y="956733"/>
                </a:cubicBezTo>
                <a:close/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C00000"/>
                </a:solidFill>
              </a:ln>
              <a:noFill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40352" y="1340768"/>
            <a:ext cx="977171" cy="259228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908720"/>
          </a:xfrm>
        </p:spPr>
        <p:txBody>
          <a:bodyPr>
            <a:normAutofit/>
          </a:bodyPr>
          <a:lstStyle/>
          <a:p>
            <a:r>
              <a:rPr lang="ru-RU" b="1" dirty="0" smtClean="0"/>
              <a:t>Обслуживаемый дежурным.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5229200"/>
            <a:ext cx="8208912" cy="1368152"/>
          </a:xfrm>
        </p:spPr>
        <p:txBody>
          <a:bodyPr>
            <a:noAutofit/>
          </a:bodyPr>
          <a:lstStyle/>
          <a:p>
            <a:pPr algn="just"/>
            <a:r>
              <a:rPr lang="ru-RU" sz="1600" b="1" dirty="0" smtClean="0"/>
              <a:t>На переездах установлены устройства заграждения переездов (УЗП) для исключения несанкционированного въезда на закрытый переезд автотранспорта.</a:t>
            </a:r>
          </a:p>
          <a:p>
            <a:pPr algn="just"/>
            <a:r>
              <a:rPr lang="ru-RU" sz="1600" b="1" dirty="0" smtClean="0"/>
              <a:t>УЗП устанавливаются между шлагбаумом и крайним путем на расстоянии 0,6 – 0,8 м от шлагбаума.</a:t>
            </a:r>
          </a:p>
        </p:txBody>
      </p:sp>
      <p:pic>
        <p:nvPicPr>
          <p:cNvPr id="7" name="Рисунок 6" descr="Новый точечный рисунок.bmp"/>
          <p:cNvPicPr>
            <a:picLocks noChangeAspect="1"/>
          </p:cNvPicPr>
          <p:nvPr/>
        </p:nvPicPr>
        <p:blipFill>
          <a:blip r:embed="rId2" cstate="print"/>
          <a:srcRect l="4605" t="17093" r="18947" b="25144"/>
          <a:stretch>
            <a:fillRect/>
          </a:stretch>
        </p:blipFill>
        <p:spPr>
          <a:xfrm>
            <a:off x="688711" y="1124744"/>
            <a:ext cx="7826584" cy="3960440"/>
          </a:xfrm>
          <a:prstGeom prst="rect">
            <a:avLst/>
          </a:prstGeom>
          <a:ln w="38100">
            <a:solidFill>
              <a:srgbClr val="7030A0"/>
            </a:solidFill>
          </a:ln>
        </p:spPr>
      </p:pic>
      <p:sp>
        <p:nvSpPr>
          <p:cNvPr id="8" name="Полилиния 7"/>
          <p:cNvSpPr/>
          <p:nvPr/>
        </p:nvSpPr>
        <p:spPr>
          <a:xfrm>
            <a:off x="6518622" y="1913099"/>
            <a:ext cx="1534245" cy="1483244"/>
          </a:xfrm>
          <a:custGeom>
            <a:avLst/>
            <a:gdLst>
              <a:gd name="connsiteX0" fmla="*/ 5123 w 1534245"/>
              <a:gd name="connsiteY0" fmla="*/ 1329563 h 1483244"/>
              <a:gd name="connsiteX1" fmla="*/ 28175 w 1534245"/>
              <a:gd name="connsiteY1" fmla="*/ 1268091 h 1483244"/>
              <a:gd name="connsiteX2" fmla="*/ 35859 w 1534245"/>
              <a:gd name="connsiteY2" fmla="*/ 399795 h 1483244"/>
              <a:gd name="connsiteX3" fmla="*/ 43543 w 1534245"/>
              <a:gd name="connsiteY3" fmla="*/ 361375 h 1483244"/>
              <a:gd name="connsiteX4" fmla="*/ 51227 w 1534245"/>
              <a:gd name="connsiteY4" fmla="*/ 315271 h 1483244"/>
              <a:gd name="connsiteX5" fmla="*/ 66595 w 1534245"/>
              <a:gd name="connsiteY5" fmla="*/ 238430 h 1483244"/>
              <a:gd name="connsiteX6" fmla="*/ 143435 w 1534245"/>
              <a:gd name="connsiteY6" fmla="*/ 153906 h 1483244"/>
              <a:gd name="connsiteX7" fmla="*/ 158803 w 1534245"/>
              <a:gd name="connsiteY7" fmla="*/ 130854 h 1483244"/>
              <a:gd name="connsiteX8" fmla="*/ 220275 w 1534245"/>
              <a:gd name="connsiteY8" fmla="*/ 92434 h 1483244"/>
              <a:gd name="connsiteX9" fmla="*/ 266380 w 1534245"/>
              <a:gd name="connsiteY9" fmla="*/ 46330 h 1483244"/>
              <a:gd name="connsiteX10" fmla="*/ 389324 w 1534245"/>
              <a:gd name="connsiteY10" fmla="*/ 30962 h 1483244"/>
              <a:gd name="connsiteX11" fmla="*/ 458481 w 1534245"/>
              <a:gd name="connsiteY11" fmla="*/ 15593 h 1483244"/>
              <a:gd name="connsiteX12" fmla="*/ 765842 w 1534245"/>
              <a:gd name="connsiteY12" fmla="*/ 15593 h 1483244"/>
              <a:gd name="connsiteX13" fmla="*/ 804262 w 1534245"/>
              <a:gd name="connsiteY13" fmla="*/ 23277 h 1483244"/>
              <a:gd name="connsiteX14" fmla="*/ 827314 w 1534245"/>
              <a:gd name="connsiteY14" fmla="*/ 30962 h 1483244"/>
              <a:gd name="connsiteX15" fmla="*/ 896470 w 1534245"/>
              <a:gd name="connsiteY15" fmla="*/ 46330 h 1483244"/>
              <a:gd name="connsiteX16" fmla="*/ 942575 w 1534245"/>
              <a:gd name="connsiteY16" fmla="*/ 61698 h 1483244"/>
              <a:gd name="connsiteX17" fmla="*/ 973311 w 1534245"/>
              <a:gd name="connsiteY17" fmla="*/ 77066 h 1483244"/>
              <a:gd name="connsiteX18" fmla="*/ 1011731 w 1534245"/>
              <a:gd name="connsiteY18" fmla="*/ 107802 h 1483244"/>
              <a:gd name="connsiteX19" fmla="*/ 1042467 w 1534245"/>
              <a:gd name="connsiteY19" fmla="*/ 115486 h 1483244"/>
              <a:gd name="connsiteX20" fmla="*/ 1065519 w 1534245"/>
              <a:gd name="connsiteY20" fmla="*/ 130854 h 1483244"/>
              <a:gd name="connsiteX21" fmla="*/ 1096255 w 1534245"/>
              <a:gd name="connsiteY21" fmla="*/ 146222 h 1483244"/>
              <a:gd name="connsiteX22" fmla="*/ 1142360 w 1534245"/>
              <a:gd name="connsiteY22" fmla="*/ 176958 h 1483244"/>
              <a:gd name="connsiteX23" fmla="*/ 1157728 w 1534245"/>
              <a:gd name="connsiteY23" fmla="*/ 200010 h 1483244"/>
              <a:gd name="connsiteX24" fmla="*/ 1226884 w 1534245"/>
              <a:gd name="connsiteY24" fmla="*/ 261483 h 1483244"/>
              <a:gd name="connsiteX25" fmla="*/ 1257620 w 1534245"/>
              <a:gd name="connsiteY25" fmla="*/ 315271 h 1483244"/>
              <a:gd name="connsiteX26" fmla="*/ 1288356 w 1534245"/>
              <a:gd name="connsiteY26" fmla="*/ 376743 h 1483244"/>
              <a:gd name="connsiteX27" fmla="*/ 1311408 w 1534245"/>
              <a:gd name="connsiteY27" fmla="*/ 422847 h 1483244"/>
              <a:gd name="connsiteX28" fmla="*/ 1326776 w 1534245"/>
              <a:gd name="connsiteY28" fmla="*/ 453583 h 1483244"/>
              <a:gd name="connsiteX29" fmla="*/ 1342144 w 1534245"/>
              <a:gd name="connsiteY29" fmla="*/ 476635 h 1483244"/>
              <a:gd name="connsiteX30" fmla="*/ 1372881 w 1534245"/>
              <a:gd name="connsiteY30" fmla="*/ 515056 h 1483244"/>
              <a:gd name="connsiteX31" fmla="*/ 1411301 w 1534245"/>
              <a:gd name="connsiteY31" fmla="*/ 599580 h 1483244"/>
              <a:gd name="connsiteX32" fmla="*/ 1426669 w 1534245"/>
              <a:gd name="connsiteY32" fmla="*/ 645684 h 1483244"/>
              <a:gd name="connsiteX33" fmla="*/ 1434353 w 1534245"/>
              <a:gd name="connsiteY33" fmla="*/ 668736 h 1483244"/>
              <a:gd name="connsiteX34" fmla="*/ 1442037 w 1534245"/>
              <a:gd name="connsiteY34" fmla="*/ 691788 h 1483244"/>
              <a:gd name="connsiteX35" fmla="*/ 1457405 w 1534245"/>
              <a:gd name="connsiteY35" fmla="*/ 714840 h 1483244"/>
              <a:gd name="connsiteX36" fmla="*/ 1465089 w 1534245"/>
              <a:gd name="connsiteY36" fmla="*/ 745577 h 1483244"/>
              <a:gd name="connsiteX37" fmla="*/ 1495825 w 1534245"/>
              <a:gd name="connsiteY37" fmla="*/ 822417 h 1483244"/>
              <a:gd name="connsiteX38" fmla="*/ 1503509 w 1534245"/>
              <a:gd name="connsiteY38" fmla="*/ 860837 h 1483244"/>
              <a:gd name="connsiteX39" fmla="*/ 1518877 w 1534245"/>
              <a:gd name="connsiteY39" fmla="*/ 945362 h 1483244"/>
              <a:gd name="connsiteX40" fmla="*/ 1534245 w 1534245"/>
              <a:gd name="connsiteY40" fmla="*/ 983782 h 1483244"/>
              <a:gd name="connsiteX41" fmla="*/ 1526561 w 1534245"/>
              <a:gd name="connsiteY41" fmla="*/ 1191251 h 1483244"/>
              <a:gd name="connsiteX42" fmla="*/ 1511193 w 1534245"/>
              <a:gd name="connsiteY42" fmla="*/ 1214303 h 1483244"/>
              <a:gd name="connsiteX43" fmla="*/ 1503509 w 1534245"/>
              <a:gd name="connsiteY43" fmla="*/ 1237355 h 1483244"/>
              <a:gd name="connsiteX44" fmla="*/ 1426669 w 1534245"/>
              <a:gd name="connsiteY44" fmla="*/ 1321879 h 1483244"/>
              <a:gd name="connsiteX45" fmla="*/ 1395933 w 1534245"/>
              <a:gd name="connsiteY45" fmla="*/ 1344931 h 1483244"/>
              <a:gd name="connsiteX46" fmla="*/ 1349828 w 1534245"/>
              <a:gd name="connsiteY46" fmla="*/ 1375667 h 1483244"/>
              <a:gd name="connsiteX47" fmla="*/ 1326776 w 1534245"/>
              <a:gd name="connsiteY47" fmla="*/ 1391035 h 1483244"/>
              <a:gd name="connsiteX48" fmla="*/ 1265304 w 1534245"/>
              <a:gd name="connsiteY48" fmla="*/ 1406404 h 1483244"/>
              <a:gd name="connsiteX49" fmla="*/ 1219200 w 1534245"/>
              <a:gd name="connsiteY49" fmla="*/ 1421772 h 1483244"/>
              <a:gd name="connsiteX50" fmla="*/ 1142360 w 1534245"/>
              <a:gd name="connsiteY50" fmla="*/ 1444824 h 1483244"/>
              <a:gd name="connsiteX51" fmla="*/ 1111623 w 1534245"/>
              <a:gd name="connsiteY51" fmla="*/ 1452508 h 1483244"/>
              <a:gd name="connsiteX52" fmla="*/ 658265 w 1534245"/>
              <a:gd name="connsiteY52" fmla="*/ 1483244 h 1483244"/>
              <a:gd name="connsiteX53" fmla="*/ 343220 w 1534245"/>
              <a:gd name="connsiteY53" fmla="*/ 1475560 h 1483244"/>
              <a:gd name="connsiteX54" fmla="*/ 151119 w 1534245"/>
              <a:gd name="connsiteY54" fmla="*/ 1460192 h 1483244"/>
              <a:gd name="connsiteX55" fmla="*/ 128067 w 1534245"/>
              <a:gd name="connsiteY55" fmla="*/ 1452508 h 1483244"/>
              <a:gd name="connsiteX56" fmla="*/ 105015 w 1534245"/>
              <a:gd name="connsiteY56" fmla="*/ 1437140 h 1483244"/>
              <a:gd name="connsiteX57" fmla="*/ 89647 w 1534245"/>
              <a:gd name="connsiteY57" fmla="*/ 1414088 h 1483244"/>
              <a:gd name="connsiteX58" fmla="*/ 81963 w 1534245"/>
              <a:gd name="connsiteY58" fmla="*/ 1391035 h 1483244"/>
              <a:gd name="connsiteX59" fmla="*/ 58911 w 1534245"/>
              <a:gd name="connsiteY59" fmla="*/ 1375667 h 1483244"/>
              <a:gd name="connsiteX60" fmla="*/ 5123 w 1534245"/>
              <a:gd name="connsiteY60" fmla="*/ 1329563 h 1483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1534245" h="1483244">
                <a:moveTo>
                  <a:pt x="5123" y="1329563"/>
                </a:moveTo>
                <a:cubicBezTo>
                  <a:pt x="0" y="1311634"/>
                  <a:pt x="27452" y="1289963"/>
                  <a:pt x="28175" y="1268091"/>
                </a:cubicBezTo>
                <a:cubicBezTo>
                  <a:pt x="37738" y="978806"/>
                  <a:pt x="30954" y="689197"/>
                  <a:pt x="35859" y="399795"/>
                </a:cubicBezTo>
                <a:cubicBezTo>
                  <a:pt x="36080" y="386737"/>
                  <a:pt x="41207" y="374225"/>
                  <a:pt x="43543" y="361375"/>
                </a:cubicBezTo>
                <a:cubicBezTo>
                  <a:pt x="46330" y="346046"/>
                  <a:pt x="48858" y="330670"/>
                  <a:pt x="51227" y="315271"/>
                </a:cubicBezTo>
                <a:cubicBezTo>
                  <a:pt x="52260" y="308559"/>
                  <a:pt x="56671" y="254025"/>
                  <a:pt x="66595" y="238430"/>
                </a:cubicBezTo>
                <a:cubicBezTo>
                  <a:pt x="142792" y="118690"/>
                  <a:pt x="81004" y="216337"/>
                  <a:pt x="143435" y="153906"/>
                </a:cubicBezTo>
                <a:cubicBezTo>
                  <a:pt x="149965" y="147376"/>
                  <a:pt x="151791" y="136864"/>
                  <a:pt x="158803" y="130854"/>
                </a:cubicBezTo>
                <a:cubicBezTo>
                  <a:pt x="178864" y="113659"/>
                  <a:pt x="201045" y="109527"/>
                  <a:pt x="220275" y="92434"/>
                </a:cubicBezTo>
                <a:cubicBezTo>
                  <a:pt x="236519" y="77995"/>
                  <a:pt x="245761" y="53203"/>
                  <a:pt x="266380" y="46330"/>
                </a:cubicBezTo>
                <a:cubicBezTo>
                  <a:pt x="321114" y="28085"/>
                  <a:pt x="281356" y="39267"/>
                  <a:pt x="389324" y="30962"/>
                </a:cubicBezTo>
                <a:cubicBezTo>
                  <a:pt x="412376" y="25839"/>
                  <a:pt x="435104" y="18933"/>
                  <a:pt x="458481" y="15593"/>
                </a:cubicBezTo>
                <a:cubicBezTo>
                  <a:pt x="567627" y="0"/>
                  <a:pt x="646856" y="11344"/>
                  <a:pt x="765842" y="15593"/>
                </a:cubicBezTo>
                <a:cubicBezTo>
                  <a:pt x="778649" y="18154"/>
                  <a:pt x="791592" y="20109"/>
                  <a:pt x="804262" y="23277"/>
                </a:cubicBezTo>
                <a:cubicBezTo>
                  <a:pt x="812120" y="25242"/>
                  <a:pt x="819456" y="28997"/>
                  <a:pt x="827314" y="30962"/>
                </a:cubicBezTo>
                <a:cubicBezTo>
                  <a:pt x="871203" y="41935"/>
                  <a:pt x="857015" y="34494"/>
                  <a:pt x="896470" y="46330"/>
                </a:cubicBezTo>
                <a:cubicBezTo>
                  <a:pt x="911986" y="50985"/>
                  <a:pt x="928086" y="54453"/>
                  <a:pt x="942575" y="61698"/>
                </a:cubicBezTo>
                <a:cubicBezTo>
                  <a:pt x="952820" y="66821"/>
                  <a:pt x="963780" y="70712"/>
                  <a:pt x="973311" y="77066"/>
                </a:cubicBezTo>
                <a:cubicBezTo>
                  <a:pt x="986957" y="86163"/>
                  <a:pt x="997394" y="99837"/>
                  <a:pt x="1011731" y="107802"/>
                </a:cubicBezTo>
                <a:cubicBezTo>
                  <a:pt x="1020963" y="112931"/>
                  <a:pt x="1032222" y="112925"/>
                  <a:pt x="1042467" y="115486"/>
                </a:cubicBezTo>
                <a:cubicBezTo>
                  <a:pt x="1050151" y="120609"/>
                  <a:pt x="1057501" y="126272"/>
                  <a:pt x="1065519" y="130854"/>
                </a:cubicBezTo>
                <a:cubicBezTo>
                  <a:pt x="1075464" y="136537"/>
                  <a:pt x="1086934" y="139564"/>
                  <a:pt x="1096255" y="146222"/>
                </a:cubicBezTo>
                <a:cubicBezTo>
                  <a:pt x="1146618" y="182196"/>
                  <a:pt x="1092910" y="160475"/>
                  <a:pt x="1142360" y="176958"/>
                </a:cubicBezTo>
                <a:cubicBezTo>
                  <a:pt x="1147483" y="184642"/>
                  <a:pt x="1151593" y="193108"/>
                  <a:pt x="1157728" y="200010"/>
                </a:cubicBezTo>
                <a:cubicBezTo>
                  <a:pt x="1196006" y="243073"/>
                  <a:pt x="1191849" y="238125"/>
                  <a:pt x="1226884" y="261483"/>
                </a:cubicBezTo>
                <a:cubicBezTo>
                  <a:pt x="1244182" y="330676"/>
                  <a:pt x="1219919" y="256027"/>
                  <a:pt x="1257620" y="315271"/>
                </a:cubicBezTo>
                <a:cubicBezTo>
                  <a:pt x="1269919" y="334599"/>
                  <a:pt x="1278111" y="356252"/>
                  <a:pt x="1288356" y="376743"/>
                </a:cubicBezTo>
                <a:lnTo>
                  <a:pt x="1311408" y="422847"/>
                </a:lnTo>
                <a:cubicBezTo>
                  <a:pt x="1316531" y="433092"/>
                  <a:pt x="1320422" y="444052"/>
                  <a:pt x="1326776" y="453583"/>
                </a:cubicBezTo>
                <a:cubicBezTo>
                  <a:pt x="1331899" y="461267"/>
                  <a:pt x="1336375" y="469424"/>
                  <a:pt x="1342144" y="476635"/>
                </a:cubicBezTo>
                <a:cubicBezTo>
                  <a:pt x="1385949" y="531392"/>
                  <a:pt x="1325568" y="444091"/>
                  <a:pt x="1372881" y="515056"/>
                </a:cubicBezTo>
                <a:cubicBezTo>
                  <a:pt x="1415667" y="643415"/>
                  <a:pt x="1358990" y="484496"/>
                  <a:pt x="1411301" y="599580"/>
                </a:cubicBezTo>
                <a:cubicBezTo>
                  <a:pt x="1418004" y="614327"/>
                  <a:pt x="1421546" y="630316"/>
                  <a:pt x="1426669" y="645684"/>
                </a:cubicBezTo>
                <a:lnTo>
                  <a:pt x="1434353" y="668736"/>
                </a:lnTo>
                <a:cubicBezTo>
                  <a:pt x="1436914" y="676420"/>
                  <a:pt x="1437544" y="685049"/>
                  <a:pt x="1442037" y="691788"/>
                </a:cubicBezTo>
                <a:lnTo>
                  <a:pt x="1457405" y="714840"/>
                </a:lnTo>
                <a:cubicBezTo>
                  <a:pt x="1459966" y="725086"/>
                  <a:pt x="1461381" y="735688"/>
                  <a:pt x="1465089" y="745577"/>
                </a:cubicBezTo>
                <a:cubicBezTo>
                  <a:pt x="1482653" y="792414"/>
                  <a:pt x="1483975" y="763166"/>
                  <a:pt x="1495825" y="822417"/>
                </a:cubicBezTo>
                <a:cubicBezTo>
                  <a:pt x="1498386" y="835224"/>
                  <a:pt x="1501362" y="847954"/>
                  <a:pt x="1503509" y="860837"/>
                </a:cubicBezTo>
                <a:cubicBezTo>
                  <a:pt x="1508842" y="892833"/>
                  <a:pt x="1509043" y="915858"/>
                  <a:pt x="1518877" y="945362"/>
                </a:cubicBezTo>
                <a:cubicBezTo>
                  <a:pt x="1523239" y="958447"/>
                  <a:pt x="1529122" y="970975"/>
                  <a:pt x="1534245" y="983782"/>
                </a:cubicBezTo>
                <a:cubicBezTo>
                  <a:pt x="1531684" y="1052938"/>
                  <a:pt x="1533447" y="1122391"/>
                  <a:pt x="1526561" y="1191251"/>
                </a:cubicBezTo>
                <a:cubicBezTo>
                  <a:pt x="1525642" y="1200440"/>
                  <a:pt x="1515323" y="1206043"/>
                  <a:pt x="1511193" y="1214303"/>
                </a:cubicBezTo>
                <a:cubicBezTo>
                  <a:pt x="1507571" y="1221548"/>
                  <a:pt x="1507528" y="1230323"/>
                  <a:pt x="1503509" y="1237355"/>
                </a:cubicBezTo>
                <a:cubicBezTo>
                  <a:pt x="1489123" y="1262531"/>
                  <a:pt x="1442234" y="1310205"/>
                  <a:pt x="1426669" y="1321879"/>
                </a:cubicBezTo>
                <a:cubicBezTo>
                  <a:pt x="1416424" y="1329563"/>
                  <a:pt x="1405657" y="1336597"/>
                  <a:pt x="1395933" y="1344931"/>
                </a:cubicBezTo>
                <a:cubicBezTo>
                  <a:pt x="1359305" y="1376327"/>
                  <a:pt x="1389041" y="1362597"/>
                  <a:pt x="1349828" y="1375667"/>
                </a:cubicBezTo>
                <a:cubicBezTo>
                  <a:pt x="1342144" y="1380790"/>
                  <a:pt x="1335036" y="1386905"/>
                  <a:pt x="1326776" y="1391035"/>
                </a:cubicBezTo>
                <a:cubicBezTo>
                  <a:pt x="1308127" y="1400360"/>
                  <a:pt x="1284589" y="1401144"/>
                  <a:pt x="1265304" y="1406404"/>
                </a:cubicBezTo>
                <a:cubicBezTo>
                  <a:pt x="1249676" y="1410666"/>
                  <a:pt x="1234568" y="1416649"/>
                  <a:pt x="1219200" y="1421772"/>
                </a:cubicBezTo>
                <a:cubicBezTo>
                  <a:pt x="1184191" y="1433442"/>
                  <a:pt x="1190739" y="1431630"/>
                  <a:pt x="1142360" y="1444824"/>
                </a:cubicBezTo>
                <a:cubicBezTo>
                  <a:pt x="1132171" y="1447603"/>
                  <a:pt x="1122142" y="1451573"/>
                  <a:pt x="1111623" y="1452508"/>
                </a:cubicBezTo>
                <a:cubicBezTo>
                  <a:pt x="920797" y="1469470"/>
                  <a:pt x="827043" y="1473868"/>
                  <a:pt x="658265" y="1483244"/>
                </a:cubicBezTo>
                <a:lnTo>
                  <a:pt x="343220" y="1475560"/>
                </a:lnTo>
                <a:cubicBezTo>
                  <a:pt x="269906" y="1473156"/>
                  <a:pt x="216049" y="1476424"/>
                  <a:pt x="151119" y="1460192"/>
                </a:cubicBezTo>
                <a:cubicBezTo>
                  <a:pt x="143261" y="1458228"/>
                  <a:pt x="135312" y="1456130"/>
                  <a:pt x="128067" y="1452508"/>
                </a:cubicBezTo>
                <a:cubicBezTo>
                  <a:pt x="119807" y="1448378"/>
                  <a:pt x="112699" y="1442263"/>
                  <a:pt x="105015" y="1437140"/>
                </a:cubicBezTo>
                <a:cubicBezTo>
                  <a:pt x="99892" y="1429456"/>
                  <a:pt x="93777" y="1422348"/>
                  <a:pt x="89647" y="1414088"/>
                </a:cubicBezTo>
                <a:cubicBezTo>
                  <a:pt x="86025" y="1406843"/>
                  <a:pt x="87023" y="1397360"/>
                  <a:pt x="81963" y="1391035"/>
                </a:cubicBezTo>
                <a:cubicBezTo>
                  <a:pt x="76194" y="1383824"/>
                  <a:pt x="66595" y="1380790"/>
                  <a:pt x="58911" y="1375667"/>
                </a:cubicBezTo>
                <a:cubicBezTo>
                  <a:pt x="49720" y="1329712"/>
                  <a:pt x="10246" y="1347492"/>
                  <a:pt x="5123" y="1329563"/>
                </a:cubicBezTo>
                <a:close/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олилиния 9"/>
          <p:cNvSpPr/>
          <p:nvPr/>
        </p:nvSpPr>
        <p:spPr>
          <a:xfrm>
            <a:off x="1115616" y="3068960"/>
            <a:ext cx="1534245" cy="1483244"/>
          </a:xfrm>
          <a:custGeom>
            <a:avLst/>
            <a:gdLst>
              <a:gd name="connsiteX0" fmla="*/ 5123 w 1534245"/>
              <a:gd name="connsiteY0" fmla="*/ 1329563 h 1483244"/>
              <a:gd name="connsiteX1" fmla="*/ 28175 w 1534245"/>
              <a:gd name="connsiteY1" fmla="*/ 1268091 h 1483244"/>
              <a:gd name="connsiteX2" fmla="*/ 35859 w 1534245"/>
              <a:gd name="connsiteY2" fmla="*/ 399795 h 1483244"/>
              <a:gd name="connsiteX3" fmla="*/ 43543 w 1534245"/>
              <a:gd name="connsiteY3" fmla="*/ 361375 h 1483244"/>
              <a:gd name="connsiteX4" fmla="*/ 51227 w 1534245"/>
              <a:gd name="connsiteY4" fmla="*/ 315271 h 1483244"/>
              <a:gd name="connsiteX5" fmla="*/ 66595 w 1534245"/>
              <a:gd name="connsiteY5" fmla="*/ 238430 h 1483244"/>
              <a:gd name="connsiteX6" fmla="*/ 143435 w 1534245"/>
              <a:gd name="connsiteY6" fmla="*/ 153906 h 1483244"/>
              <a:gd name="connsiteX7" fmla="*/ 158803 w 1534245"/>
              <a:gd name="connsiteY7" fmla="*/ 130854 h 1483244"/>
              <a:gd name="connsiteX8" fmla="*/ 220275 w 1534245"/>
              <a:gd name="connsiteY8" fmla="*/ 92434 h 1483244"/>
              <a:gd name="connsiteX9" fmla="*/ 266380 w 1534245"/>
              <a:gd name="connsiteY9" fmla="*/ 46330 h 1483244"/>
              <a:gd name="connsiteX10" fmla="*/ 389324 w 1534245"/>
              <a:gd name="connsiteY10" fmla="*/ 30962 h 1483244"/>
              <a:gd name="connsiteX11" fmla="*/ 458481 w 1534245"/>
              <a:gd name="connsiteY11" fmla="*/ 15593 h 1483244"/>
              <a:gd name="connsiteX12" fmla="*/ 765842 w 1534245"/>
              <a:gd name="connsiteY12" fmla="*/ 15593 h 1483244"/>
              <a:gd name="connsiteX13" fmla="*/ 804262 w 1534245"/>
              <a:gd name="connsiteY13" fmla="*/ 23277 h 1483244"/>
              <a:gd name="connsiteX14" fmla="*/ 827314 w 1534245"/>
              <a:gd name="connsiteY14" fmla="*/ 30962 h 1483244"/>
              <a:gd name="connsiteX15" fmla="*/ 896470 w 1534245"/>
              <a:gd name="connsiteY15" fmla="*/ 46330 h 1483244"/>
              <a:gd name="connsiteX16" fmla="*/ 942575 w 1534245"/>
              <a:gd name="connsiteY16" fmla="*/ 61698 h 1483244"/>
              <a:gd name="connsiteX17" fmla="*/ 973311 w 1534245"/>
              <a:gd name="connsiteY17" fmla="*/ 77066 h 1483244"/>
              <a:gd name="connsiteX18" fmla="*/ 1011731 w 1534245"/>
              <a:gd name="connsiteY18" fmla="*/ 107802 h 1483244"/>
              <a:gd name="connsiteX19" fmla="*/ 1042467 w 1534245"/>
              <a:gd name="connsiteY19" fmla="*/ 115486 h 1483244"/>
              <a:gd name="connsiteX20" fmla="*/ 1065519 w 1534245"/>
              <a:gd name="connsiteY20" fmla="*/ 130854 h 1483244"/>
              <a:gd name="connsiteX21" fmla="*/ 1096255 w 1534245"/>
              <a:gd name="connsiteY21" fmla="*/ 146222 h 1483244"/>
              <a:gd name="connsiteX22" fmla="*/ 1142360 w 1534245"/>
              <a:gd name="connsiteY22" fmla="*/ 176958 h 1483244"/>
              <a:gd name="connsiteX23" fmla="*/ 1157728 w 1534245"/>
              <a:gd name="connsiteY23" fmla="*/ 200010 h 1483244"/>
              <a:gd name="connsiteX24" fmla="*/ 1226884 w 1534245"/>
              <a:gd name="connsiteY24" fmla="*/ 261483 h 1483244"/>
              <a:gd name="connsiteX25" fmla="*/ 1257620 w 1534245"/>
              <a:gd name="connsiteY25" fmla="*/ 315271 h 1483244"/>
              <a:gd name="connsiteX26" fmla="*/ 1288356 w 1534245"/>
              <a:gd name="connsiteY26" fmla="*/ 376743 h 1483244"/>
              <a:gd name="connsiteX27" fmla="*/ 1311408 w 1534245"/>
              <a:gd name="connsiteY27" fmla="*/ 422847 h 1483244"/>
              <a:gd name="connsiteX28" fmla="*/ 1326776 w 1534245"/>
              <a:gd name="connsiteY28" fmla="*/ 453583 h 1483244"/>
              <a:gd name="connsiteX29" fmla="*/ 1342144 w 1534245"/>
              <a:gd name="connsiteY29" fmla="*/ 476635 h 1483244"/>
              <a:gd name="connsiteX30" fmla="*/ 1372881 w 1534245"/>
              <a:gd name="connsiteY30" fmla="*/ 515056 h 1483244"/>
              <a:gd name="connsiteX31" fmla="*/ 1411301 w 1534245"/>
              <a:gd name="connsiteY31" fmla="*/ 599580 h 1483244"/>
              <a:gd name="connsiteX32" fmla="*/ 1426669 w 1534245"/>
              <a:gd name="connsiteY32" fmla="*/ 645684 h 1483244"/>
              <a:gd name="connsiteX33" fmla="*/ 1434353 w 1534245"/>
              <a:gd name="connsiteY33" fmla="*/ 668736 h 1483244"/>
              <a:gd name="connsiteX34" fmla="*/ 1442037 w 1534245"/>
              <a:gd name="connsiteY34" fmla="*/ 691788 h 1483244"/>
              <a:gd name="connsiteX35" fmla="*/ 1457405 w 1534245"/>
              <a:gd name="connsiteY35" fmla="*/ 714840 h 1483244"/>
              <a:gd name="connsiteX36" fmla="*/ 1465089 w 1534245"/>
              <a:gd name="connsiteY36" fmla="*/ 745577 h 1483244"/>
              <a:gd name="connsiteX37" fmla="*/ 1495825 w 1534245"/>
              <a:gd name="connsiteY37" fmla="*/ 822417 h 1483244"/>
              <a:gd name="connsiteX38" fmla="*/ 1503509 w 1534245"/>
              <a:gd name="connsiteY38" fmla="*/ 860837 h 1483244"/>
              <a:gd name="connsiteX39" fmla="*/ 1518877 w 1534245"/>
              <a:gd name="connsiteY39" fmla="*/ 945362 h 1483244"/>
              <a:gd name="connsiteX40" fmla="*/ 1534245 w 1534245"/>
              <a:gd name="connsiteY40" fmla="*/ 983782 h 1483244"/>
              <a:gd name="connsiteX41" fmla="*/ 1526561 w 1534245"/>
              <a:gd name="connsiteY41" fmla="*/ 1191251 h 1483244"/>
              <a:gd name="connsiteX42" fmla="*/ 1511193 w 1534245"/>
              <a:gd name="connsiteY42" fmla="*/ 1214303 h 1483244"/>
              <a:gd name="connsiteX43" fmla="*/ 1503509 w 1534245"/>
              <a:gd name="connsiteY43" fmla="*/ 1237355 h 1483244"/>
              <a:gd name="connsiteX44" fmla="*/ 1426669 w 1534245"/>
              <a:gd name="connsiteY44" fmla="*/ 1321879 h 1483244"/>
              <a:gd name="connsiteX45" fmla="*/ 1395933 w 1534245"/>
              <a:gd name="connsiteY45" fmla="*/ 1344931 h 1483244"/>
              <a:gd name="connsiteX46" fmla="*/ 1349828 w 1534245"/>
              <a:gd name="connsiteY46" fmla="*/ 1375667 h 1483244"/>
              <a:gd name="connsiteX47" fmla="*/ 1326776 w 1534245"/>
              <a:gd name="connsiteY47" fmla="*/ 1391035 h 1483244"/>
              <a:gd name="connsiteX48" fmla="*/ 1265304 w 1534245"/>
              <a:gd name="connsiteY48" fmla="*/ 1406404 h 1483244"/>
              <a:gd name="connsiteX49" fmla="*/ 1219200 w 1534245"/>
              <a:gd name="connsiteY49" fmla="*/ 1421772 h 1483244"/>
              <a:gd name="connsiteX50" fmla="*/ 1142360 w 1534245"/>
              <a:gd name="connsiteY50" fmla="*/ 1444824 h 1483244"/>
              <a:gd name="connsiteX51" fmla="*/ 1111623 w 1534245"/>
              <a:gd name="connsiteY51" fmla="*/ 1452508 h 1483244"/>
              <a:gd name="connsiteX52" fmla="*/ 658265 w 1534245"/>
              <a:gd name="connsiteY52" fmla="*/ 1483244 h 1483244"/>
              <a:gd name="connsiteX53" fmla="*/ 343220 w 1534245"/>
              <a:gd name="connsiteY53" fmla="*/ 1475560 h 1483244"/>
              <a:gd name="connsiteX54" fmla="*/ 151119 w 1534245"/>
              <a:gd name="connsiteY54" fmla="*/ 1460192 h 1483244"/>
              <a:gd name="connsiteX55" fmla="*/ 128067 w 1534245"/>
              <a:gd name="connsiteY55" fmla="*/ 1452508 h 1483244"/>
              <a:gd name="connsiteX56" fmla="*/ 105015 w 1534245"/>
              <a:gd name="connsiteY56" fmla="*/ 1437140 h 1483244"/>
              <a:gd name="connsiteX57" fmla="*/ 89647 w 1534245"/>
              <a:gd name="connsiteY57" fmla="*/ 1414088 h 1483244"/>
              <a:gd name="connsiteX58" fmla="*/ 81963 w 1534245"/>
              <a:gd name="connsiteY58" fmla="*/ 1391035 h 1483244"/>
              <a:gd name="connsiteX59" fmla="*/ 58911 w 1534245"/>
              <a:gd name="connsiteY59" fmla="*/ 1375667 h 1483244"/>
              <a:gd name="connsiteX60" fmla="*/ 5123 w 1534245"/>
              <a:gd name="connsiteY60" fmla="*/ 1329563 h 1483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1534245" h="1483244">
                <a:moveTo>
                  <a:pt x="5123" y="1329563"/>
                </a:moveTo>
                <a:cubicBezTo>
                  <a:pt x="0" y="1311634"/>
                  <a:pt x="27452" y="1289963"/>
                  <a:pt x="28175" y="1268091"/>
                </a:cubicBezTo>
                <a:cubicBezTo>
                  <a:pt x="37738" y="978806"/>
                  <a:pt x="30954" y="689197"/>
                  <a:pt x="35859" y="399795"/>
                </a:cubicBezTo>
                <a:cubicBezTo>
                  <a:pt x="36080" y="386737"/>
                  <a:pt x="41207" y="374225"/>
                  <a:pt x="43543" y="361375"/>
                </a:cubicBezTo>
                <a:cubicBezTo>
                  <a:pt x="46330" y="346046"/>
                  <a:pt x="48858" y="330670"/>
                  <a:pt x="51227" y="315271"/>
                </a:cubicBezTo>
                <a:cubicBezTo>
                  <a:pt x="52260" y="308559"/>
                  <a:pt x="56671" y="254025"/>
                  <a:pt x="66595" y="238430"/>
                </a:cubicBezTo>
                <a:cubicBezTo>
                  <a:pt x="142792" y="118690"/>
                  <a:pt x="81004" y="216337"/>
                  <a:pt x="143435" y="153906"/>
                </a:cubicBezTo>
                <a:cubicBezTo>
                  <a:pt x="149965" y="147376"/>
                  <a:pt x="151791" y="136864"/>
                  <a:pt x="158803" y="130854"/>
                </a:cubicBezTo>
                <a:cubicBezTo>
                  <a:pt x="178864" y="113659"/>
                  <a:pt x="201045" y="109527"/>
                  <a:pt x="220275" y="92434"/>
                </a:cubicBezTo>
                <a:cubicBezTo>
                  <a:pt x="236519" y="77995"/>
                  <a:pt x="245761" y="53203"/>
                  <a:pt x="266380" y="46330"/>
                </a:cubicBezTo>
                <a:cubicBezTo>
                  <a:pt x="321114" y="28085"/>
                  <a:pt x="281356" y="39267"/>
                  <a:pt x="389324" y="30962"/>
                </a:cubicBezTo>
                <a:cubicBezTo>
                  <a:pt x="412376" y="25839"/>
                  <a:pt x="435104" y="18933"/>
                  <a:pt x="458481" y="15593"/>
                </a:cubicBezTo>
                <a:cubicBezTo>
                  <a:pt x="567627" y="0"/>
                  <a:pt x="646856" y="11344"/>
                  <a:pt x="765842" y="15593"/>
                </a:cubicBezTo>
                <a:cubicBezTo>
                  <a:pt x="778649" y="18154"/>
                  <a:pt x="791592" y="20109"/>
                  <a:pt x="804262" y="23277"/>
                </a:cubicBezTo>
                <a:cubicBezTo>
                  <a:pt x="812120" y="25242"/>
                  <a:pt x="819456" y="28997"/>
                  <a:pt x="827314" y="30962"/>
                </a:cubicBezTo>
                <a:cubicBezTo>
                  <a:pt x="871203" y="41935"/>
                  <a:pt x="857015" y="34494"/>
                  <a:pt x="896470" y="46330"/>
                </a:cubicBezTo>
                <a:cubicBezTo>
                  <a:pt x="911986" y="50985"/>
                  <a:pt x="928086" y="54453"/>
                  <a:pt x="942575" y="61698"/>
                </a:cubicBezTo>
                <a:cubicBezTo>
                  <a:pt x="952820" y="66821"/>
                  <a:pt x="963780" y="70712"/>
                  <a:pt x="973311" y="77066"/>
                </a:cubicBezTo>
                <a:cubicBezTo>
                  <a:pt x="986957" y="86163"/>
                  <a:pt x="997394" y="99837"/>
                  <a:pt x="1011731" y="107802"/>
                </a:cubicBezTo>
                <a:cubicBezTo>
                  <a:pt x="1020963" y="112931"/>
                  <a:pt x="1032222" y="112925"/>
                  <a:pt x="1042467" y="115486"/>
                </a:cubicBezTo>
                <a:cubicBezTo>
                  <a:pt x="1050151" y="120609"/>
                  <a:pt x="1057501" y="126272"/>
                  <a:pt x="1065519" y="130854"/>
                </a:cubicBezTo>
                <a:cubicBezTo>
                  <a:pt x="1075464" y="136537"/>
                  <a:pt x="1086934" y="139564"/>
                  <a:pt x="1096255" y="146222"/>
                </a:cubicBezTo>
                <a:cubicBezTo>
                  <a:pt x="1146618" y="182196"/>
                  <a:pt x="1092910" y="160475"/>
                  <a:pt x="1142360" y="176958"/>
                </a:cubicBezTo>
                <a:cubicBezTo>
                  <a:pt x="1147483" y="184642"/>
                  <a:pt x="1151593" y="193108"/>
                  <a:pt x="1157728" y="200010"/>
                </a:cubicBezTo>
                <a:cubicBezTo>
                  <a:pt x="1196006" y="243073"/>
                  <a:pt x="1191849" y="238125"/>
                  <a:pt x="1226884" y="261483"/>
                </a:cubicBezTo>
                <a:cubicBezTo>
                  <a:pt x="1244182" y="330676"/>
                  <a:pt x="1219919" y="256027"/>
                  <a:pt x="1257620" y="315271"/>
                </a:cubicBezTo>
                <a:cubicBezTo>
                  <a:pt x="1269919" y="334599"/>
                  <a:pt x="1278111" y="356252"/>
                  <a:pt x="1288356" y="376743"/>
                </a:cubicBezTo>
                <a:lnTo>
                  <a:pt x="1311408" y="422847"/>
                </a:lnTo>
                <a:cubicBezTo>
                  <a:pt x="1316531" y="433092"/>
                  <a:pt x="1320422" y="444052"/>
                  <a:pt x="1326776" y="453583"/>
                </a:cubicBezTo>
                <a:cubicBezTo>
                  <a:pt x="1331899" y="461267"/>
                  <a:pt x="1336375" y="469424"/>
                  <a:pt x="1342144" y="476635"/>
                </a:cubicBezTo>
                <a:cubicBezTo>
                  <a:pt x="1385949" y="531392"/>
                  <a:pt x="1325568" y="444091"/>
                  <a:pt x="1372881" y="515056"/>
                </a:cubicBezTo>
                <a:cubicBezTo>
                  <a:pt x="1415667" y="643415"/>
                  <a:pt x="1358990" y="484496"/>
                  <a:pt x="1411301" y="599580"/>
                </a:cubicBezTo>
                <a:cubicBezTo>
                  <a:pt x="1418004" y="614327"/>
                  <a:pt x="1421546" y="630316"/>
                  <a:pt x="1426669" y="645684"/>
                </a:cubicBezTo>
                <a:lnTo>
                  <a:pt x="1434353" y="668736"/>
                </a:lnTo>
                <a:cubicBezTo>
                  <a:pt x="1436914" y="676420"/>
                  <a:pt x="1437544" y="685049"/>
                  <a:pt x="1442037" y="691788"/>
                </a:cubicBezTo>
                <a:lnTo>
                  <a:pt x="1457405" y="714840"/>
                </a:lnTo>
                <a:cubicBezTo>
                  <a:pt x="1459966" y="725086"/>
                  <a:pt x="1461381" y="735688"/>
                  <a:pt x="1465089" y="745577"/>
                </a:cubicBezTo>
                <a:cubicBezTo>
                  <a:pt x="1482653" y="792414"/>
                  <a:pt x="1483975" y="763166"/>
                  <a:pt x="1495825" y="822417"/>
                </a:cubicBezTo>
                <a:cubicBezTo>
                  <a:pt x="1498386" y="835224"/>
                  <a:pt x="1501362" y="847954"/>
                  <a:pt x="1503509" y="860837"/>
                </a:cubicBezTo>
                <a:cubicBezTo>
                  <a:pt x="1508842" y="892833"/>
                  <a:pt x="1509043" y="915858"/>
                  <a:pt x="1518877" y="945362"/>
                </a:cubicBezTo>
                <a:cubicBezTo>
                  <a:pt x="1523239" y="958447"/>
                  <a:pt x="1529122" y="970975"/>
                  <a:pt x="1534245" y="983782"/>
                </a:cubicBezTo>
                <a:cubicBezTo>
                  <a:pt x="1531684" y="1052938"/>
                  <a:pt x="1533447" y="1122391"/>
                  <a:pt x="1526561" y="1191251"/>
                </a:cubicBezTo>
                <a:cubicBezTo>
                  <a:pt x="1525642" y="1200440"/>
                  <a:pt x="1515323" y="1206043"/>
                  <a:pt x="1511193" y="1214303"/>
                </a:cubicBezTo>
                <a:cubicBezTo>
                  <a:pt x="1507571" y="1221548"/>
                  <a:pt x="1507528" y="1230323"/>
                  <a:pt x="1503509" y="1237355"/>
                </a:cubicBezTo>
                <a:cubicBezTo>
                  <a:pt x="1489123" y="1262531"/>
                  <a:pt x="1442234" y="1310205"/>
                  <a:pt x="1426669" y="1321879"/>
                </a:cubicBezTo>
                <a:cubicBezTo>
                  <a:pt x="1416424" y="1329563"/>
                  <a:pt x="1405657" y="1336597"/>
                  <a:pt x="1395933" y="1344931"/>
                </a:cubicBezTo>
                <a:cubicBezTo>
                  <a:pt x="1359305" y="1376327"/>
                  <a:pt x="1389041" y="1362597"/>
                  <a:pt x="1349828" y="1375667"/>
                </a:cubicBezTo>
                <a:cubicBezTo>
                  <a:pt x="1342144" y="1380790"/>
                  <a:pt x="1335036" y="1386905"/>
                  <a:pt x="1326776" y="1391035"/>
                </a:cubicBezTo>
                <a:cubicBezTo>
                  <a:pt x="1308127" y="1400360"/>
                  <a:pt x="1284589" y="1401144"/>
                  <a:pt x="1265304" y="1406404"/>
                </a:cubicBezTo>
                <a:cubicBezTo>
                  <a:pt x="1249676" y="1410666"/>
                  <a:pt x="1234568" y="1416649"/>
                  <a:pt x="1219200" y="1421772"/>
                </a:cubicBezTo>
                <a:cubicBezTo>
                  <a:pt x="1184191" y="1433442"/>
                  <a:pt x="1190739" y="1431630"/>
                  <a:pt x="1142360" y="1444824"/>
                </a:cubicBezTo>
                <a:cubicBezTo>
                  <a:pt x="1132171" y="1447603"/>
                  <a:pt x="1122142" y="1451573"/>
                  <a:pt x="1111623" y="1452508"/>
                </a:cubicBezTo>
                <a:cubicBezTo>
                  <a:pt x="920797" y="1469470"/>
                  <a:pt x="827043" y="1473868"/>
                  <a:pt x="658265" y="1483244"/>
                </a:cubicBezTo>
                <a:lnTo>
                  <a:pt x="343220" y="1475560"/>
                </a:lnTo>
                <a:cubicBezTo>
                  <a:pt x="269906" y="1473156"/>
                  <a:pt x="216049" y="1476424"/>
                  <a:pt x="151119" y="1460192"/>
                </a:cubicBezTo>
                <a:cubicBezTo>
                  <a:pt x="143261" y="1458228"/>
                  <a:pt x="135312" y="1456130"/>
                  <a:pt x="128067" y="1452508"/>
                </a:cubicBezTo>
                <a:cubicBezTo>
                  <a:pt x="119807" y="1448378"/>
                  <a:pt x="112699" y="1442263"/>
                  <a:pt x="105015" y="1437140"/>
                </a:cubicBezTo>
                <a:cubicBezTo>
                  <a:pt x="99892" y="1429456"/>
                  <a:pt x="93777" y="1422348"/>
                  <a:pt x="89647" y="1414088"/>
                </a:cubicBezTo>
                <a:cubicBezTo>
                  <a:pt x="86025" y="1406843"/>
                  <a:pt x="87023" y="1397360"/>
                  <a:pt x="81963" y="1391035"/>
                </a:cubicBezTo>
                <a:cubicBezTo>
                  <a:pt x="76194" y="1383824"/>
                  <a:pt x="66595" y="1380790"/>
                  <a:pt x="58911" y="1375667"/>
                </a:cubicBezTo>
                <a:cubicBezTo>
                  <a:pt x="49720" y="1329712"/>
                  <a:pt x="10246" y="1347492"/>
                  <a:pt x="5123" y="1329563"/>
                </a:cubicBezTo>
                <a:close/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2411760" y="2564904"/>
            <a:ext cx="5918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УЗ 1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228184" y="2636912"/>
            <a:ext cx="5918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УЗ 2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228184" y="3717032"/>
            <a:ext cx="5918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УЗ 4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411760" y="3645024"/>
            <a:ext cx="5918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УЗ 4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820</TotalTime>
  <Words>1554</Words>
  <Application>Microsoft Office PowerPoint</Application>
  <PresentationFormat>Экран (4:3)</PresentationFormat>
  <Paragraphs>307</Paragraphs>
  <Slides>68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68</vt:i4>
      </vt:variant>
    </vt:vector>
  </HeadingPairs>
  <TitlesOfParts>
    <vt:vector size="76" baseType="lpstr">
      <vt:lpstr>Aharoni</vt:lpstr>
      <vt:lpstr>Arial</vt:lpstr>
      <vt:lpstr>Calibri</vt:lpstr>
      <vt:lpstr>RussianRail G Pro</vt:lpstr>
      <vt:lpstr>Tahoma</vt:lpstr>
      <vt:lpstr>Times New Roman</vt:lpstr>
      <vt:lpstr>Тема Office</vt:lpstr>
      <vt:lpstr>Visio</vt:lpstr>
      <vt:lpstr>Презентация PowerPoint</vt:lpstr>
      <vt:lpstr>Переезды.</vt:lpstr>
      <vt:lpstr>Типы переездов.</vt:lpstr>
      <vt:lpstr>Обслуживаемый дежурным.</vt:lpstr>
      <vt:lpstr>Обслуживаемый дежурным.</vt:lpstr>
      <vt:lpstr>Обслуживаемый дежурным.</vt:lpstr>
      <vt:lpstr>Обслуживаемый дежурным.</vt:lpstr>
      <vt:lpstr>Обслуживаемый дежурным.</vt:lpstr>
      <vt:lpstr>Обслуживаемый дежурным.</vt:lpstr>
      <vt:lpstr>Обслуживаемый дежурным.</vt:lpstr>
      <vt:lpstr>Обслуживаемый дежурным.</vt:lpstr>
      <vt:lpstr>Обслуживаемый дежурным.</vt:lpstr>
      <vt:lpstr>Обслуживаемый дежурным.</vt:lpstr>
      <vt:lpstr>Обслуживаемый дежурным.</vt:lpstr>
      <vt:lpstr>Обслуживаемый дежурным.</vt:lpstr>
      <vt:lpstr>Порядок работы</vt:lpstr>
      <vt:lpstr>Порядок работы.</vt:lpstr>
      <vt:lpstr>Порядок работы.</vt:lpstr>
      <vt:lpstr>Порядок работы.</vt:lpstr>
      <vt:lpstr>Порядок работы.</vt:lpstr>
      <vt:lpstr>Порядок работы.</vt:lpstr>
      <vt:lpstr>Порядок работы.</vt:lpstr>
      <vt:lpstr>Порядок работы.</vt:lpstr>
      <vt:lpstr>Порядок работы.</vt:lpstr>
      <vt:lpstr>Порядок работы.</vt:lpstr>
      <vt:lpstr>Порядок работы.</vt:lpstr>
      <vt:lpstr>Порядок работы.</vt:lpstr>
      <vt:lpstr>Порядок работы.</vt:lpstr>
      <vt:lpstr>Порядок работы.</vt:lpstr>
      <vt:lpstr>Порядок работы.</vt:lpstr>
      <vt:lpstr>НЕИСПРАВНОСТИ.</vt:lpstr>
      <vt:lpstr>НЕИСПРАВНОСТИ.</vt:lpstr>
      <vt:lpstr>НЕИСПРАВНОСТИ.</vt:lpstr>
      <vt:lpstr>НЕИСПРАВНОСТИ.</vt:lpstr>
      <vt:lpstr>НЕИСПРАВНОСТИ.</vt:lpstr>
      <vt:lpstr>НЕИСПРАВНОСТИ.</vt:lpstr>
      <vt:lpstr>НЕИСПРАВНОСТИ.</vt:lpstr>
      <vt:lpstr>НЕИСПРАВНОСТИ.</vt:lpstr>
      <vt:lpstr>НЕИСПРАВНОСТИ.</vt:lpstr>
      <vt:lpstr>НЕИСПРАВНОСТИ.</vt:lpstr>
      <vt:lpstr>НЕИСПРАВНОСТИ.</vt:lpstr>
      <vt:lpstr>НЕИСПРАВНОСТИ.</vt:lpstr>
      <vt:lpstr>НЕИСПРАВНОСТИ.</vt:lpstr>
      <vt:lpstr>НЕИСПРАВНОСТИ.</vt:lpstr>
      <vt:lpstr>НЕИСПРАВНОСТИ.</vt:lpstr>
      <vt:lpstr>НЕИСПРАВНОСТИ.</vt:lpstr>
      <vt:lpstr>НЕИСПРАВНОСТИ.</vt:lpstr>
      <vt:lpstr>НЕИСПРАВНОСТИ.</vt:lpstr>
      <vt:lpstr>НЕИСПРАВНОСТИ.</vt:lpstr>
      <vt:lpstr>НЕИСПРАВНОСТИ.</vt:lpstr>
      <vt:lpstr>НЕИСПРАВНОСТИ.</vt:lpstr>
      <vt:lpstr>НЕИСПРАВНОСТИ.</vt:lpstr>
      <vt:lpstr>НЕИСПРАВНОСТИ.</vt:lpstr>
      <vt:lpstr>НЕИСПРАВНОСТИ.</vt:lpstr>
      <vt:lpstr>НЕИСПРАВНОСТИ.</vt:lpstr>
      <vt:lpstr>НЕИСПРАВНОСТИ.</vt:lpstr>
      <vt:lpstr>НЕИСПРАВНОСТИ.</vt:lpstr>
      <vt:lpstr>НЕИСПРАВНОСТИ.</vt:lpstr>
      <vt:lpstr>СИТУАЦИИ.</vt:lpstr>
      <vt:lpstr>СИТУАЦИИ.</vt:lpstr>
      <vt:lpstr>СИТУАЦИИ.</vt:lpstr>
      <vt:lpstr>СИТУАЦИИ.</vt:lpstr>
      <vt:lpstr>СИТУАЦИИ.</vt:lpstr>
      <vt:lpstr>Скоростной режим.</vt:lpstr>
      <vt:lpstr>Скоростной режим.</vt:lpstr>
      <vt:lpstr>Скоростной режим.</vt:lpstr>
      <vt:lpstr>Скоростной режим.</vt:lpstr>
      <vt:lpstr>Спасибо за внимание.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Переезды.</dc:title>
  <dc:creator>Хитров Петр Александрович</dc:creator>
  <cp:lastModifiedBy>Ли Н.Г.</cp:lastModifiedBy>
  <cp:revision>88</cp:revision>
  <dcterms:created xsi:type="dcterms:W3CDTF">2018-04-18T06:15:56Z</dcterms:created>
  <dcterms:modified xsi:type="dcterms:W3CDTF">2023-09-19T14:51:58Z</dcterms:modified>
</cp:coreProperties>
</file>