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1" r:id="rId3"/>
    <p:sldId id="292" r:id="rId4"/>
    <p:sldId id="298" r:id="rId5"/>
    <p:sldId id="293" r:id="rId6"/>
    <p:sldId id="299" r:id="rId7"/>
    <p:sldId id="300" r:id="rId8"/>
    <p:sldId id="301" r:id="rId9"/>
    <p:sldId id="296" r:id="rId10"/>
    <p:sldId id="265" r:id="rId11"/>
    <p:sldId id="306" r:id="rId12"/>
    <p:sldId id="302" r:id="rId13"/>
    <p:sldId id="307" r:id="rId14"/>
    <p:sldId id="295" r:id="rId15"/>
    <p:sldId id="294" r:id="rId16"/>
    <p:sldId id="303" r:id="rId17"/>
    <p:sldId id="297" r:id="rId18"/>
    <p:sldId id="304" r:id="rId19"/>
    <p:sldId id="256" r:id="rId20"/>
    <p:sldId id="30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4" autoAdjust="0"/>
    <p:restoredTop sz="94660"/>
  </p:normalViewPr>
  <p:slideViewPr>
    <p:cSldViewPr snapToGrid="0">
      <p:cViewPr varScale="1">
        <p:scale>
          <a:sx n="85" d="100"/>
          <a:sy n="85" d="100"/>
        </p:scale>
        <p:origin x="3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0613" y="959314"/>
            <a:ext cx="7680988" cy="257189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0613" y="3531206"/>
            <a:ext cx="7680988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97BE46-16BD-4030-9D16-4C2DA8E258A2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00612" y="329309"/>
            <a:ext cx="4522859" cy="30920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81601" y="131730"/>
            <a:ext cx="1069340" cy="503578"/>
          </a:xfrm>
        </p:spPr>
        <p:txBody>
          <a:bodyPr/>
          <a:lstStyle/>
          <a:p>
            <a:pPr>
              <a:defRPr/>
            </a:pPr>
            <a:fld id="{FE6CE600-A8AC-41D8-9CA6-DD1D39B819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8472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8B64FD-E74B-4DC0-B801-5F798D360F59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98D77E-56C5-4665-8683-829A894FCAE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8736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81930" y="796299"/>
            <a:ext cx="1470703" cy="466256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2547" y="796299"/>
            <a:ext cx="7068127" cy="466256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98A05B-DC3F-41F0-9692-3598214B4524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BBEAAC-7B1F-4D88-89B8-6F3E14AE5D6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59215" b="36435"/>
          <a:stretch/>
        </p:blipFill>
        <p:spPr>
          <a:xfrm rot="5400000">
            <a:off x="8251093" y="3024386"/>
            <a:ext cx="4663440" cy="207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00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F2D614-A535-4DD4-9A28-CE8C7C160856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F0AEE-3BB0-40B5-8C6A-E112078E274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3845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612" y="1756130"/>
            <a:ext cx="7685523" cy="2050066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0613" y="3806197"/>
            <a:ext cx="7685523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88644F-6C87-47A5-8F6C-91C3806D0A2D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EA3074-F7DE-404B-8064-7D35D56ECD8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566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613" y="959315"/>
            <a:ext cx="8752020" cy="10441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0613" y="2172548"/>
            <a:ext cx="4167828" cy="327894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5096" y="2172549"/>
            <a:ext cx="4167536" cy="327894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2CAD26-21B8-4698-8BC5-7700CDB0D1B8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71A10-5209-4C16-8622-1C8773F933F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2121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4869" y="959903"/>
            <a:ext cx="8761792" cy="1044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0841" y="2169095"/>
            <a:ext cx="4167688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90841" y="2973815"/>
            <a:ext cx="4167688" cy="24916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85096" y="2172549"/>
            <a:ext cx="416753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none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85096" y="2971036"/>
            <a:ext cx="4167536" cy="24849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54F4AC-CDAA-4026-971F-ACDF9A1FD2E7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613C20-54EA-41E8-AE0C-D68B3E15CD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6305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176701-999E-498C-86FC-F8F729D088E5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C10F5-B51D-4E44-8AD7-C5F4394E6D7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237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1E3751-4F84-4D21-8061-F1D59F07B1EE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32B257-CA4F-4014-B1D4-A851A135395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054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8721" y="959314"/>
            <a:ext cx="3234600" cy="224205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6503" y="960890"/>
            <a:ext cx="5104237" cy="449691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8722" y="3205493"/>
            <a:ext cx="3236492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0FA364-A1AF-4C48-B0A3-6EC2988FC5C1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D4886E-1995-4EA1-A824-BEDBAB2D103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42454" b="36435"/>
          <a:stretch/>
        </p:blipFill>
        <p:spPr>
          <a:xfrm>
            <a:off x="1500613" y="643464"/>
            <a:ext cx="8766048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58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662002" y="482172"/>
            <a:ext cx="4681849" cy="5149101"/>
            <a:chOff x="4996501" y="482171"/>
            <a:chExt cx="3511387" cy="5149101"/>
          </a:xfrm>
        </p:grpSpPr>
        <p:sp>
          <p:nvSpPr>
            <p:cNvPr id="14" name="Rectangle 13"/>
            <p:cNvSpPr/>
            <p:nvPr/>
          </p:nvSpPr>
          <p:spPr>
            <a:xfrm>
              <a:off x="4996501" y="482171"/>
              <a:ext cx="3511387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5312152" y="812506"/>
              <a:ext cx="2883013" cy="447936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9436" y="1129513"/>
            <a:ext cx="4514888" cy="1918487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20171" y="1122544"/>
            <a:ext cx="2979997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08561" y="3057166"/>
            <a:ext cx="4521089" cy="209256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99457" y="5469858"/>
            <a:ext cx="4525303" cy="320123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536A6BB-F47E-4C5B-855B-1305B8A32195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00612" y="318642"/>
            <a:ext cx="3468043" cy="3209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968655" y="131730"/>
            <a:ext cx="1060995" cy="503578"/>
          </a:xfrm>
        </p:spPr>
        <p:txBody>
          <a:bodyPr/>
          <a:lstStyle/>
          <a:p>
            <a:pPr>
              <a:defRPr/>
            </a:pPr>
            <a:fld id="{26BA6B95-11DA-49D4-8153-C4F27D2F6EE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r="70363" b="36435"/>
          <a:stretch/>
        </p:blipFill>
        <p:spPr>
          <a:xfrm>
            <a:off x="1500613" y="643464"/>
            <a:ext cx="452323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4214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854"/>
            <a:ext cx="12192000" cy="7429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/>
          <p:cNvCxnSpPr/>
          <p:nvPr/>
        </p:nvCxnSpPr>
        <p:spPr>
          <a:xfrm>
            <a:off x="0" y="61210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04913" y="956173"/>
            <a:ext cx="8761791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4913" y="2167386"/>
            <a:ext cx="8761791" cy="3288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28412" y="330371"/>
            <a:ext cx="3157723" cy="3049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13F7014-B061-46F7-9615-43C53E332CEF}" type="datetimeFigureOut">
              <a:rPr lang="ru-RU" smtClean="0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04912" y="329309"/>
            <a:ext cx="4517997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91637" y="131730"/>
            <a:ext cx="1060995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45E7510-614F-4B78-B748-0AF6A54F41E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567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D4BBE8-914D-4D32-8EE8-EC6865850E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3164" y="910363"/>
            <a:ext cx="8143553" cy="125417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Война и общество: первая мировая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18D1DA-6A84-4FFB-B19C-82BFF6314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" y="2599765"/>
            <a:ext cx="4658285" cy="261769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832326C-4D76-4A18-9F83-61ABBAEF45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41" y="2622176"/>
            <a:ext cx="4945997" cy="2698376"/>
          </a:xfrm>
          <a:prstGeom prst="rect">
            <a:avLst/>
          </a:prstGeom>
          <a:noFill/>
          <a:ln w="38160">
            <a:solidFill>
              <a:srgbClr val="7B3D1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295A27E-6AC3-494E-9343-3FF8B6BC8B3A}"/>
              </a:ext>
            </a:extLst>
          </p:cNvPr>
          <p:cNvSpPr/>
          <p:nvPr/>
        </p:nvSpPr>
        <p:spPr>
          <a:xfrm>
            <a:off x="6364941" y="5432610"/>
            <a:ext cx="4831977" cy="8785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Нестерова Наталья Дмитриевна, МАОУ гимназия № 4, г. Хабаровск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Заголовок 2">
            <a:extLst>
              <a:ext uri="{FF2B5EF4-FFF2-40B4-BE49-F238E27FC236}">
                <a16:creationId xmlns:a16="http://schemas.microsoft.com/office/drawing/2014/main" id="{88D41548-4614-4AA4-9C05-3BA06BA24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165" y="956173"/>
            <a:ext cx="11080376" cy="104923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4000" b="1" dirty="0">
                <a:solidFill>
                  <a:schemeClr val="accent6">
                    <a:lumMod val="75000"/>
                  </a:schemeClr>
                </a:solidFill>
              </a:rPr>
              <a:t>Положение беженцев и военнопленных в годы войны</a:t>
            </a:r>
            <a:br>
              <a:rPr lang="ru-RU" altLang="ru-RU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altLang="ru-RU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651" name="Объект 1">
            <a:extLst>
              <a:ext uri="{FF2B5EF4-FFF2-40B4-BE49-F238E27FC236}">
                <a16:creationId xmlns:a16="http://schemas.microsoft.com/office/drawing/2014/main" id="{8B8F88D4-B389-4339-8EA9-40730E87A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177" y="2167387"/>
            <a:ext cx="10632142" cy="2055736"/>
          </a:xfrm>
        </p:spPr>
        <p:txBody>
          <a:bodyPr/>
          <a:lstStyle/>
          <a:p>
            <a:pPr eaLnBrk="1" hangingPunct="1"/>
            <a:r>
              <a:rPr lang="ru-RU" altLang="ru-RU" b="1" dirty="0">
                <a:solidFill>
                  <a:schemeClr val="accent3">
                    <a:lumMod val="75000"/>
                  </a:schemeClr>
                </a:solidFill>
              </a:rPr>
              <a:t>- миллионы солдат и офицеров содержались в специальных лагерях построенных руками самих пленных</a:t>
            </a:r>
          </a:p>
          <a:p>
            <a:pPr eaLnBrk="1" hangingPunct="1"/>
            <a:r>
              <a:rPr lang="ru-RU" altLang="ru-RU" b="1" dirty="0">
                <a:solidFill>
                  <a:schemeClr val="accent3">
                    <a:lumMod val="75000"/>
                  </a:schemeClr>
                </a:solidFill>
              </a:rPr>
              <a:t>- опасаясь репрессий оккупационных властей, мирное население стремилось покинуть районы ожесточенных сражений и переместиться на более спокойные, тыловые территории.</a:t>
            </a:r>
          </a:p>
          <a:p>
            <a:pPr eaLnBrk="1" hangingPunct="1"/>
            <a:endParaRPr lang="ru-RU" altLang="ru-RU" dirty="0"/>
          </a:p>
        </p:txBody>
      </p:sp>
      <p:pic>
        <p:nvPicPr>
          <p:cNvPr id="27652" name="Рисунок 3">
            <a:extLst>
              <a:ext uri="{FF2B5EF4-FFF2-40B4-BE49-F238E27FC236}">
                <a16:creationId xmlns:a16="http://schemas.microsoft.com/office/drawing/2014/main" id="{629C0AC4-2E7A-48BB-8F34-14CF49993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73" y="4223122"/>
            <a:ext cx="4684898" cy="197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5">
            <a:extLst>
              <a:ext uri="{FF2B5EF4-FFF2-40B4-BE49-F238E27FC236}">
                <a16:creationId xmlns:a16="http://schemas.microsoft.com/office/drawing/2014/main" id="{B052AD5F-D9A7-4DA4-822D-A345ADB21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460" y="4223122"/>
            <a:ext cx="3971364" cy="188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229DA6F-9A49-4EE2-89AB-F08E03C36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294B6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Экономические и политические проблемы общества в годы войны</a:t>
            </a:r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A29330FE-AB6F-43C8-A4A0-7C439CB755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595591"/>
              </p:ext>
            </p:extLst>
          </p:nvPr>
        </p:nvGraphicFramePr>
        <p:xfrm>
          <a:off x="932328" y="1909482"/>
          <a:ext cx="10338547" cy="3773538"/>
        </p:xfrm>
        <a:graphic>
          <a:graphicData uri="http://schemas.openxmlformats.org/drawingml/2006/table">
            <a:tbl>
              <a:tblPr firstRow="1" firstCol="1" bandRow="1"/>
              <a:tblGrid>
                <a:gridCol w="2649555">
                  <a:extLst>
                    <a:ext uri="{9D8B030D-6E8A-4147-A177-3AD203B41FA5}">
                      <a16:colId xmlns:a16="http://schemas.microsoft.com/office/drawing/2014/main" val="119970207"/>
                    </a:ext>
                  </a:extLst>
                </a:gridCol>
                <a:gridCol w="3723954">
                  <a:extLst>
                    <a:ext uri="{9D8B030D-6E8A-4147-A177-3AD203B41FA5}">
                      <a16:colId xmlns:a16="http://schemas.microsoft.com/office/drawing/2014/main" val="2759710716"/>
                    </a:ext>
                  </a:extLst>
                </a:gridCol>
                <a:gridCol w="3965038">
                  <a:extLst>
                    <a:ext uri="{9D8B030D-6E8A-4147-A177-3AD203B41FA5}">
                      <a16:colId xmlns:a16="http://schemas.microsoft.com/office/drawing/2014/main" val="1621841890"/>
                    </a:ext>
                  </a:extLst>
                </a:gridCol>
              </a:tblGrid>
              <a:tr h="2768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Пути решения проблем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055060"/>
                  </a:ext>
                </a:extLst>
              </a:tr>
              <a:tr h="976357"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3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Продовольственная проблема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920"/>
                        </a:lnSpc>
                        <a:spcAft>
                          <a:spcPts val="8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Введение карточной системы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2. 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дешевых столовых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3. </a:t>
                      </a: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Борьба за экономию                                          4. Появление «барахолок». «мешочников»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548595"/>
                  </a:ext>
                </a:extLst>
              </a:tr>
              <a:tr h="530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рабочих рук на предприятиях</a:t>
                      </a:r>
                      <a:endParaRPr lang="ru-RU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труда заключенных</a:t>
                      </a:r>
                      <a:endParaRPr lang="ru-RU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118423"/>
                  </a:ext>
                </a:extLst>
              </a:tr>
              <a:tr h="536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Трудоустройство беженцев</a:t>
                      </a:r>
                      <a:endParaRPr lang="ru-RU" sz="1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бирж труда, комитетов в помощь беженцам</a:t>
                      </a:r>
                      <a:endParaRPr lang="ru-RU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627899"/>
                  </a:ext>
                </a:extLst>
              </a:tr>
              <a:tr h="114889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</a:t>
                      </a:r>
                      <a:endParaRPr lang="ru-RU" sz="3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537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705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A28BD8-652E-4DD0-89F1-25CFDDA82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Военные сборы и займы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A5B361EE-5340-44E7-968A-DA4454C0E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247" y="2086089"/>
            <a:ext cx="3779007" cy="404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4067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34CA6B-9288-41B4-8DBD-A67FF2098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294B6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Экономические и политические проблемы общества в годы войны</a:t>
            </a:r>
            <a:endParaRPr lang="ru-RU" dirty="0"/>
          </a:p>
        </p:txBody>
      </p:sp>
      <p:graphicFrame>
        <p:nvGraphicFramePr>
          <p:cNvPr id="3" name="Объект 3">
            <a:extLst>
              <a:ext uri="{FF2B5EF4-FFF2-40B4-BE49-F238E27FC236}">
                <a16:creationId xmlns:a16="http://schemas.microsoft.com/office/drawing/2014/main" id="{95566E13-3483-431D-B772-1534C6F6B5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1453661"/>
              </p:ext>
            </p:extLst>
          </p:nvPr>
        </p:nvGraphicFramePr>
        <p:xfrm>
          <a:off x="712693" y="1828737"/>
          <a:ext cx="10766611" cy="4168651"/>
        </p:xfrm>
        <a:graphic>
          <a:graphicData uri="http://schemas.openxmlformats.org/drawingml/2006/table">
            <a:tbl>
              <a:tblPr firstRow="1" firstCol="1" bandRow="1"/>
              <a:tblGrid>
                <a:gridCol w="2147048">
                  <a:extLst>
                    <a:ext uri="{9D8B030D-6E8A-4147-A177-3AD203B41FA5}">
                      <a16:colId xmlns:a16="http://schemas.microsoft.com/office/drawing/2014/main" val="3372274127"/>
                    </a:ext>
                  </a:extLst>
                </a:gridCol>
                <a:gridCol w="3500717">
                  <a:extLst>
                    <a:ext uri="{9D8B030D-6E8A-4147-A177-3AD203B41FA5}">
                      <a16:colId xmlns:a16="http://schemas.microsoft.com/office/drawing/2014/main" val="2907559334"/>
                    </a:ext>
                  </a:extLst>
                </a:gridCol>
                <a:gridCol w="5118846">
                  <a:extLst>
                    <a:ext uri="{9D8B030D-6E8A-4147-A177-3AD203B41FA5}">
                      <a16:colId xmlns:a16="http://schemas.microsoft.com/office/drawing/2014/main" val="1650208350"/>
                    </a:ext>
                  </a:extLst>
                </a:gridCol>
              </a:tblGrid>
              <a:tr h="210045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2400" b="1" kern="10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Пути решения проблем</a:t>
                      </a:r>
                      <a:endParaRPr lang="ru-RU" sz="2400" b="1" kern="1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856192"/>
                  </a:ext>
                </a:extLst>
              </a:tr>
              <a:tr h="1237169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2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Продовольственная проблема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Введение карточной системы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дешевых столовых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Борьба за экономию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Появление «барахолок». «мешочников»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69035"/>
                  </a:ext>
                </a:extLst>
              </a:tr>
              <a:tr h="5793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рабочих рук на предприятиях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труда заключенных</a:t>
                      </a:r>
                      <a:endParaRPr lang="ru-RU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779036"/>
                  </a:ext>
                </a:extLst>
              </a:tr>
              <a:tr h="4809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Трудоустройство беженцев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бирж труда, комитетов в помощь беженцам</a:t>
                      </a:r>
                      <a:endParaRPr lang="ru-RU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192421"/>
                  </a:ext>
                </a:extLst>
              </a:tr>
              <a:tr h="634326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денег на нужды армии</a:t>
                      </a:r>
                      <a:endParaRPr lang="ru-RU" sz="1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военных сборов и займов у населения</a:t>
                      </a:r>
                      <a:endParaRPr lang="ru-RU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4283435"/>
                  </a:ext>
                </a:extLst>
              </a:tr>
              <a:tr h="6810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</a:t>
                      </a:r>
                      <a:endParaRPr lang="ru-RU" sz="2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773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08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7675D2-C8C6-4165-BF15-AD19C26020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2" y="1631577"/>
            <a:ext cx="5002156" cy="346934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C861F8-4017-40A3-BE45-6637DEFD9BB8}"/>
              </a:ext>
            </a:extLst>
          </p:cNvPr>
          <p:cNvSpPr txBox="1"/>
          <p:nvPr/>
        </p:nvSpPr>
        <p:spPr>
          <a:xfrm>
            <a:off x="493059" y="5308883"/>
            <a:ext cx="5065059" cy="772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Две женщины работают над производством боеприпасов на военном заводе в Ноттингемшире во время Первой мировой войны, 1917 год.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0D55AA-71F9-440B-AED0-D96D3BC5DD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235" y="1671917"/>
            <a:ext cx="5238803" cy="338865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DC6863A-C189-4EE2-B407-76843A915C89}"/>
              </a:ext>
            </a:extLst>
          </p:cNvPr>
          <p:cNvSpPr txBox="1"/>
          <p:nvPr/>
        </p:nvSpPr>
        <p:spPr>
          <a:xfrm>
            <a:off x="6526308" y="5277507"/>
            <a:ext cx="53071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kern="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Британские женщины, работающие в оружейном заводе во время Первой мировой войны, в окружении тысяч снарядов, 1917 г.</a:t>
            </a:r>
            <a:endParaRPr lang="ru-RU" sz="1400" b="1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F12CC19-C2FB-43E2-A2EE-D8F169645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5595" y="776854"/>
            <a:ext cx="8761791" cy="77226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Женский труд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035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88CABCB-33BE-4CB9-B8BF-4F2A134EE7A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54" y="802342"/>
            <a:ext cx="4584270" cy="3984811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31C753-2F11-4FEC-9AEB-BD7A4004EF72}"/>
              </a:ext>
            </a:extLst>
          </p:cNvPr>
          <p:cNvSpPr txBox="1"/>
          <p:nvPr/>
        </p:nvSpPr>
        <p:spPr>
          <a:xfrm>
            <a:off x="337354" y="4975415"/>
            <a:ext cx="4584270" cy="536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Женщины-пожарные принимают участие в тренировке в Лондоне, апрель 1916 года</a:t>
            </a:r>
            <a:r>
              <a:rPr lang="ru-RU" sz="9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3EF912-5FF3-4B2E-9B8E-0DF74E62B03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256" y="686939"/>
            <a:ext cx="3101790" cy="299755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77A663D-7144-49AD-AF8C-8C32350F24C1}"/>
              </a:ext>
            </a:extLst>
          </p:cNvPr>
          <p:cNvSpPr txBox="1"/>
          <p:nvPr/>
        </p:nvSpPr>
        <p:spPr>
          <a:xfrm>
            <a:off x="8668139" y="3987945"/>
            <a:ext cx="3256383" cy="772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Загрузка угля в Ковентри, Англия, в годы Первой мировой войны, 1916 год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3">
            <a:extLst>
              <a:ext uri="{FF2B5EF4-FFF2-40B4-BE49-F238E27FC236}">
                <a16:creationId xmlns:a16="http://schemas.microsoft.com/office/drawing/2014/main" id="{7B10E411-51E5-4524-9C59-946985F987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045" y="1721228"/>
            <a:ext cx="3101790" cy="306592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571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A308C3F-9C1E-4C12-8643-C2E17002C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5739" y="821346"/>
            <a:ext cx="3325908" cy="711620"/>
          </a:xfrm>
        </p:spPr>
        <p:txBody>
          <a:bodyPr>
            <a:normAutofit fontScale="90000"/>
          </a:bodyPr>
          <a:lstStyle/>
          <a:p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BC410A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Женский труд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178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1752E-13B3-4317-A107-C89AE365F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294B6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Экономические и политические проблемы общества в годы войны</a:t>
            </a:r>
            <a:endParaRPr lang="ru-RU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EE8BFB5-4970-4971-AAF4-5EF7D49EAF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523278"/>
              </p:ext>
            </p:extLst>
          </p:nvPr>
        </p:nvGraphicFramePr>
        <p:xfrm>
          <a:off x="932328" y="1909482"/>
          <a:ext cx="10338547" cy="4092326"/>
        </p:xfrm>
        <a:graphic>
          <a:graphicData uri="http://schemas.openxmlformats.org/drawingml/2006/table">
            <a:tbl>
              <a:tblPr firstRow="1" firstCol="1" bandRow="1"/>
              <a:tblGrid>
                <a:gridCol w="2649555">
                  <a:extLst>
                    <a:ext uri="{9D8B030D-6E8A-4147-A177-3AD203B41FA5}">
                      <a16:colId xmlns:a16="http://schemas.microsoft.com/office/drawing/2014/main" val="119970207"/>
                    </a:ext>
                  </a:extLst>
                </a:gridCol>
                <a:gridCol w="3723954">
                  <a:extLst>
                    <a:ext uri="{9D8B030D-6E8A-4147-A177-3AD203B41FA5}">
                      <a16:colId xmlns:a16="http://schemas.microsoft.com/office/drawing/2014/main" val="2759710716"/>
                    </a:ext>
                  </a:extLst>
                </a:gridCol>
                <a:gridCol w="3965038">
                  <a:extLst>
                    <a:ext uri="{9D8B030D-6E8A-4147-A177-3AD203B41FA5}">
                      <a16:colId xmlns:a16="http://schemas.microsoft.com/office/drawing/2014/main" val="1621841890"/>
                    </a:ext>
                  </a:extLst>
                </a:gridCol>
              </a:tblGrid>
              <a:tr h="2768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Пути решения проблем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055060"/>
                  </a:ext>
                </a:extLst>
              </a:tr>
              <a:tr h="1050117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3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Продовольственная проблема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920"/>
                        </a:lnSpc>
                        <a:spcAft>
                          <a:spcPts val="8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Введение карточной системы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2. </a:t>
                      </a: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дешевых столовых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3. </a:t>
                      </a: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Борьба за экономию                                          4. </a:t>
                      </a: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Появление «барахолок». «мешочников»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548595"/>
                  </a:ext>
                </a:extLst>
              </a:tr>
              <a:tr h="530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денег на нужды армии</a:t>
                      </a:r>
                      <a:endParaRPr kumimoji="0" lang="ru-RU" sz="24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192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Организация военных сборов и займов у населения</a:t>
                      </a:r>
                      <a:endParaRPr lang="ru-RU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989469"/>
                  </a:ext>
                </a:extLst>
              </a:tr>
              <a:tr h="5430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рабочих рук на предприятиях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kumimoji="0" lang="ru-RU" sz="14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Использование женского и детского труда</a:t>
                      </a:r>
                      <a:endParaRPr kumimoji="0" lang="ru-RU" sz="2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kumimoji="0" lang="ru-RU" sz="14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Использование труда заключенных</a:t>
                      </a:r>
                      <a:endParaRPr kumimoji="0" lang="ru-RU" sz="2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519970"/>
                  </a:ext>
                </a:extLst>
              </a:tr>
              <a:tr h="530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Трудоустройство беженцев</a:t>
                      </a:r>
                      <a:endParaRPr kumimoji="0" lang="ru-RU" sz="24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бирж труда, комитетов в помощь беженцам</a:t>
                      </a:r>
                      <a:endParaRPr kumimoji="0" lang="ru-RU" sz="2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160597"/>
                  </a:ext>
                </a:extLst>
              </a:tr>
              <a:tr h="114889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</a:t>
                      </a:r>
                      <a:endParaRPr lang="ru-RU" sz="3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537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2026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413A45-14CF-4AFD-8AC9-FEA7C28ED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8443"/>
            <a:ext cx="10515600" cy="2458757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Дайте определение понятию </a:t>
            </a:r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«политика гражданского мира»</a:t>
            </a:r>
            <a:r>
              <a:rPr lang="ru-RU" sz="4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486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387A63-5A8A-418F-81AC-4B29F3B6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129" y="1798855"/>
            <a:ext cx="9789459" cy="357100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BC410A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«Политика гражданского мира»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-это объединение политических сил государства, отказ оппозиционных сил от выступлений против правительства на время военных действий. 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каких странах она проявлялась?</a:t>
            </a:r>
            <a:b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7788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0F13CA-922D-4081-8957-EFE68CB4F4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503799"/>
            <a:ext cx="9144000" cy="1065026"/>
          </a:xfrm>
        </p:spPr>
        <p:txBody>
          <a:bodyPr/>
          <a:lstStyle/>
          <a:p>
            <a:pPr algn="ctr"/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4294B6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Экономические и политические проблемы общества в годы войны</a:t>
            </a:r>
            <a:endParaRPr lang="ru-RU" dirty="0"/>
          </a:p>
        </p:txBody>
      </p:sp>
      <p:graphicFrame>
        <p:nvGraphicFramePr>
          <p:cNvPr id="7" name="Объект 3">
            <a:extLst>
              <a:ext uri="{FF2B5EF4-FFF2-40B4-BE49-F238E27FC236}">
                <a16:creationId xmlns:a16="http://schemas.microsoft.com/office/drawing/2014/main" id="{F4C8BD5B-3DE8-4CBF-8B71-59DDECDDD6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5766981"/>
              </p:ext>
            </p:extLst>
          </p:nvPr>
        </p:nvGraphicFramePr>
        <p:xfrm>
          <a:off x="712692" y="1658407"/>
          <a:ext cx="10766611" cy="4982594"/>
        </p:xfrm>
        <a:graphic>
          <a:graphicData uri="http://schemas.openxmlformats.org/drawingml/2006/table">
            <a:tbl>
              <a:tblPr firstRow="1" firstCol="1" bandRow="1"/>
              <a:tblGrid>
                <a:gridCol w="2147048">
                  <a:extLst>
                    <a:ext uri="{9D8B030D-6E8A-4147-A177-3AD203B41FA5}">
                      <a16:colId xmlns:a16="http://schemas.microsoft.com/office/drawing/2014/main" val="3372274127"/>
                    </a:ext>
                  </a:extLst>
                </a:gridCol>
                <a:gridCol w="3500717">
                  <a:extLst>
                    <a:ext uri="{9D8B030D-6E8A-4147-A177-3AD203B41FA5}">
                      <a16:colId xmlns:a16="http://schemas.microsoft.com/office/drawing/2014/main" val="2907559334"/>
                    </a:ext>
                  </a:extLst>
                </a:gridCol>
                <a:gridCol w="5118846">
                  <a:extLst>
                    <a:ext uri="{9D8B030D-6E8A-4147-A177-3AD203B41FA5}">
                      <a16:colId xmlns:a16="http://schemas.microsoft.com/office/drawing/2014/main" val="1650208350"/>
                    </a:ext>
                  </a:extLst>
                </a:gridCol>
              </a:tblGrid>
              <a:tr h="21356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2400" b="1" kern="10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Пути решения проблем</a:t>
                      </a:r>
                      <a:endParaRPr lang="ru-RU" sz="2400" b="1" kern="1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856192"/>
                  </a:ext>
                </a:extLst>
              </a:tr>
              <a:tr h="1355154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2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Продовольственная проблема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Введение карточной системы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дешевых столовых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Борьба за экономию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Появление «барахолок». «мешочников»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69035"/>
                  </a:ext>
                </a:extLst>
              </a:tr>
              <a:tr h="5940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рабочих рук на предприятиях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женского и детского труда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труда заключенных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779036"/>
                  </a:ext>
                </a:extLst>
              </a:tr>
              <a:tr h="4818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Недостаток денег на нужды армии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военных сборов и займов у населения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025952"/>
                  </a:ext>
                </a:extLst>
              </a:tr>
              <a:tr h="4818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Трудоустройство беженцев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бирж труда, комитетов в помощь беженцам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192421"/>
                  </a:ext>
                </a:extLst>
              </a:tr>
              <a:tr h="13378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</a:t>
                      </a:r>
                      <a:endParaRPr lang="ru-RU" sz="2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Отношение к политике «гражданского мира»</a:t>
                      </a:r>
                      <a:endParaRPr lang="ru-RU" sz="2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Объединение политических сил государства, всех партий, отказ оппозиционных сил от выступлений против правительства на время военных действий. Проявился в Швеции, до 1915 г. - в Англии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773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3892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EF561E-5939-449C-B6B5-6A2FA5991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560" y="956172"/>
            <a:ext cx="7920880" cy="388534"/>
          </a:xfrm>
        </p:spPr>
        <p:txBody>
          <a:bodyPr>
            <a:normAutofit fontScale="90000"/>
          </a:bodyPr>
          <a:lstStyle/>
          <a:p>
            <a:pPr marL="228600" indent="-228600">
              <a:lnSpc>
                <a:spcPct val="120000"/>
              </a:lnSpc>
              <a:spcBef>
                <a:spcPts val="1000"/>
              </a:spcBef>
              <a:defRPr/>
            </a:pPr>
            <a:br>
              <a:rPr lang="ru-RU" altLang="ru-RU" sz="2000" dirty="0">
                <a:solidFill>
                  <a:prstClr val="black"/>
                </a:solidFill>
                <a:latin typeface="Century Gothic" panose="020B0502020202020204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29B9F9ED-63EF-4F59-B26B-BF1164554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047" y="1804068"/>
            <a:ext cx="10945905" cy="266429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 мы должны рассмотреть и проанализировать в соответствии с данной темой? </a:t>
            </a:r>
          </a:p>
          <a:p>
            <a:pPr marL="0" indent="0">
              <a:buNone/>
            </a:pPr>
            <a:r>
              <a:rPr lang="ru-RU" altLang="ru-RU" sz="3600" b="1" dirty="0">
                <a:solidFill>
                  <a:schemeClr val="accent3">
                    <a:lumMod val="75000"/>
                  </a:schemeClr>
                </a:solidFill>
              </a:rPr>
              <a:t>        </a:t>
            </a:r>
            <a:r>
              <a:rPr lang="ru-RU" altLang="ru-RU" sz="3600" b="1" u="sng" dirty="0">
                <a:solidFill>
                  <a:schemeClr val="accent3">
                    <a:lumMod val="75000"/>
                  </a:schemeClr>
                </a:solidFill>
              </a:rPr>
              <a:t>Давайте определим главную задачу</a:t>
            </a:r>
            <a:r>
              <a:rPr lang="ru-RU" altLang="ru-RU" sz="3600" b="1" dirty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C8542-085F-4C61-8BD2-EC477E44D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701" y="1470213"/>
            <a:ext cx="8761791" cy="243840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u="sng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задача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проследить  </a:t>
            </a:r>
            <a:r>
              <a:rPr lang="ru-RU" sz="32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изменения в экономике, социальной сфере, повлекшие изменение сознания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 помощью фактов и исторических источников.</a:t>
            </a: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D324AF-EABE-409E-A5C5-EC66F0050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929" y="4320989"/>
            <a:ext cx="10641106" cy="1066799"/>
          </a:xfrm>
        </p:spPr>
        <p:txBody>
          <a:bodyPr>
            <a:normAutofit/>
          </a:bodyPr>
          <a:lstStyle/>
          <a:p>
            <a:r>
              <a:rPr lang="ru-RU" sz="2800" dirty="0"/>
              <a:t>Запишите  одним-двумя предложениями главную идею изученного.</a:t>
            </a:r>
          </a:p>
        </p:txBody>
      </p:sp>
    </p:spTree>
    <p:extLst>
      <p:ext uri="{BB962C8B-B14F-4D97-AF65-F5344CB8AC3E}">
        <p14:creationId xmlns:p14="http://schemas.microsoft.com/office/powerpoint/2010/main" val="407253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C8542-085F-4C61-8BD2-EC477E44D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701" y="1470212"/>
            <a:ext cx="8761791" cy="3633757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u="sng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задача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проследить  </a:t>
            </a:r>
            <a:r>
              <a:rPr lang="ru-RU" sz="32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изменения в экономике, социальной сфере, повлекшие изменение сознания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 помощью фактов и исторических источников.</a:t>
            </a: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D324AF-EABE-409E-A5C5-EC66F0050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4937" y="4975412"/>
            <a:ext cx="8761791" cy="856129"/>
          </a:xfrm>
        </p:spPr>
        <p:txBody>
          <a:bodyPr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415588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BC410A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(работа с документами)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94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D768E-DC45-49EB-B00B-81B0DBF80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4025" y="1780925"/>
            <a:ext cx="9852212" cy="3113803"/>
          </a:xfrm>
        </p:spPr>
        <p:txBody>
          <a:bodyPr>
            <a:noAutofit/>
          </a:bodyPr>
          <a:lstStyle/>
          <a:p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415588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 чувства у воюющих государств вызвало известие о начале войны?</a:t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415588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400" b="1" dirty="0">
                <a:solidFill>
                  <a:srgbClr val="415588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415588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Стр.44-документ (ВИ)</a:t>
            </a:r>
            <a:endParaRPr lang="ru-RU" sz="4400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9D2B396-78B2-4E17-8498-6805AE398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682" y="3191996"/>
            <a:ext cx="5289177" cy="2857500"/>
          </a:xfrm>
          <a:prstGeom prst="rect">
            <a:avLst/>
          </a:prstGeom>
          <a:solidFill>
            <a:srgbClr val="EDEDED"/>
          </a:solidFill>
          <a:ln w="88920">
            <a:solidFill>
              <a:srgbClr val="7B3D17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84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7FCD6-FDCD-4EDB-9FE5-322237963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Экономические и политические проблемы общества в годы войны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C32F64D-02AE-4F51-A265-D96FB80B9A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3569804"/>
              </p:ext>
            </p:extLst>
          </p:nvPr>
        </p:nvGraphicFramePr>
        <p:xfrm>
          <a:off x="1147482" y="2279326"/>
          <a:ext cx="9888070" cy="3805200"/>
        </p:xfrm>
        <a:graphic>
          <a:graphicData uri="http://schemas.openxmlformats.org/drawingml/2006/table">
            <a:tbl>
              <a:tblPr firstRow="1" firstCol="1" bandRow="1"/>
              <a:tblGrid>
                <a:gridCol w="2303528">
                  <a:extLst>
                    <a:ext uri="{9D8B030D-6E8A-4147-A177-3AD203B41FA5}">
                      <a16:colId xmlns:a16="http://schemas.microsoft.com/office/drawing/2014/main" val="3372274127"/>
                    </a:ext>
                  </a:extLst>
                </a:gridCol>
                <a:gridCol w="3792271">
                  <a:extLst>
                    <a:ext uri="{9D8B030D-6E8A-4147-A177-3AD203B41FA5}">
                      <a16:colId xmlns:a16="http://schemas.microsoft.com/office/drawing/2014/main" val="2907559334"/>
                    </a:ext>
                  </a:extLst>
                </a:gridCol>
                <a:gridCol w="3792271">
                  <a:extLst>
                    <a:ext uri="{9D8B030D-6E8A-4147-A177-3AD203B41FA5}">
                      <a16:colId xmlns:a16="http://schemas.microsoft.com/office/drawing/2014/main" val="1650208350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Пути решения проблем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856192"/>
                  </a:ext>
                </a:extLst>
              </a:tr>
              <a:tr h="932299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69035"/>
                  </a:ext>
                </a:extLst>
              </a:tr>
              <a:tr h="5487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779036"/>
                  </a:ext>
                </a:extLst>
              </a:tr>
              <a:tr h="404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025952"/>
                  </a:ext>
                </a:extLst>
              </a:tr>
              <a:tr h="404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192421"/>
                  </a:ext>
                </a:extLst>
              </a:tr>
              <a:tr h="12356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773921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2FDEBFBC-A81D-4174-BE0C-2C925F348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Экономические и политические проблемы общества в годы войны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822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338A98-A23B-4AB8-AEC3-006F8422E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Жизнь горожан 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2F4318-4C88-4035-B3CE-65BCF9A99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141" y="2005408"/>
            <a:ext cx="10945906" cy="38964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46A27D-2DCA-4311-B9CE-FBBBE9ED8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783" y="2374268"/>
            <a:ext cx="4227421" cy="3399003"/>
          </a:xfrm>
          <a:prstGeom prst="rect">
            <a:avLst/>
          </a:prstGeom>
          <a:noFill/>
          <a:ln w="38160">
            <a:solidFill>
              <a:srgbClr val="7B3D1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EEEB26-CB62-465D-ACE5-C21C5E2FB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023" y="2374268"/>
            <a:ext cx="4071937" cy="3399003"/>
          </a:xfrm>
          <a:prstGeom prst="rect">
            <a:avLst/>
          </a:prstGeom>
          <a:noFill/>
          <a:ln w="38160">
            <a:solidFill>
              <a:srgbClr val="7B3D1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993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657F9-24FE-4ED5-9E87-8C217242E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Жизнь в деревне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1528D5E0-1C6B-4B90-BD55-1E37CC409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365" y="2085134"/>
            <a:ext cx="6571129" cy="3966041"/>
          </a:xfrm>
          <a:prstGeom prst="rect">
            <a:avLst/>
          </a:prstGeom>
          <a:noFill/>
          <a:ln w="38160">
            <a:solidFill>
              <a:srgbClr val="7B3D1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365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ACAC44C-6D8A-4AEA-B0C3-04F6188DF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418467"/>
              </p:ext>
            </p:extLst>
          </p:nvPr>
        </p:nvGraphicFramePr>
        <p:xfrm>
          <a:off x="770965" y="2005408"/>
          <a:ext cx="10349752" cy="4217984"/>
        </p:xfrm>
        <a:graphic>
          <a:graphicData uri="http://schemas.openxmlformats.org/drawingml/2006/table">
            <a:tbl>
              <a:tblPr firstRow="1" firstCol="1" bandRow="1"/>
              <a:tblGrid>
                <a:gridCol w="2652427">
                  <a:extLst>
                    <a:ext uri="{9D8B030D-6E8A-4147-A177-3AD203B41FA5}">
                      <a16:colId xmlns:a16="http://schemas.microsoft.com/office/drawing/2014/main" val="521523939"/>
                    </a:ext>
                  </a:extLst>
                </a:gridCol>
                <a:gridCol w="3727990">
                  <a:extLst>
                    <a:ext uri="{9D8B030D-6E8A-4147-A177-3AD203B41FA5}">
                      <a16:colId xmlns:a16="http://schemas.microsoft.com/office/drawing/2014/main" val="3137264170"/>
                    </a:ext>
                  </a:extLst>
                </a:gridCol>
                <a:gridCol w="3969335">
                  <a:extLst>
                    <a:ext uri="{9D8B030D-6E8A-4147-A177-3AD203B41FA5}">
                      <a16:colId xmlns:a16="http://schemas.microsoft.com/office/drawing/2014/main" val="2872919066"/>
                    </a:ext>
                  </a:extLst>
                </a:gridCol>
              </a:tblGrid>
              <a:tr h="27870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Пути решения проблем</a:t>
                      </a:r>
                      <a:endParaRPr lang="ru-RU" sz="28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467434"/>
                  </a:ext>
                </a:extLst>
              </a:tr>
              <a:tr h="1511300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3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Продовольственная проблема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192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Введение карточной системы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ts val="192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дешевых столовых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ts val="192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Борьба за экономию</a:t>
                      </a:r>
                    </a:p>
                    <a:p>
                      <a:pPr marL="342900" lvl="0" indent="-342900" algn="l">
                        <a:lnSpc>
                          <a:spcPts val="192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Появление «барахолок». «мешочников»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940831"/>
                  </a:ext>
                </a:extLst>
              </a:tr>
              <a:tr h="5135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346062"/>
                  </a:ext>
                </a:extLst>
              </a:tr>
              <a:tr h="3789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655362"/>
                  </a:ext>
                </a:extLst>
              </a:tr>
              <a:tr h="3789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975438"/>
                  </a:ext>
                </a:extLst>
              </a:tr>
              <a:tr h="115646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kern="100" dirty="0">
                          <a:solidFill>
                            <a:srgbClr val="333333"/>
                          </a:solidFill>
                          <a:effectLst/>
                          <a:latin typeface="Helvetica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</a:t>
                      </a:r>
                      <a:endParaRPr lang="ru-RU" sz="3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88987"/>
                  </a:ext>
                </a:extLst>
              </a:tr>
            </a:tbl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5E0BC98-A106-4852-93AD-79E2A5CE7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259" y="956173"/>
            <a:ext cx="9906000" cy="1049235"/>
          </a:xfrm>
        </p:spPr>
        <p:txBody>
          <a:bodyPr>
            <a:normAutofit/>
          </a:bodyPr>
          <a:lstStyle/>
          <a:p>
            <a:pPr algn="ctr"/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294B6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Экономические и политические проблемы общества в годы войны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5493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A3A04C-7506-48A9-BC64-E4B2B9BE70D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03" y="1721224"/>
            <a:ext cx="4491318" cy="342451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2CDDCD-B2B0-4A9D-961F-3606E0DCDD44}"/>
              </a:ext>
            </a:extLst>
          </p:cNvPr>
          <p:cNvSpPr txBox="1"/>
          <p:nvPr/>
        </p:nvSpPr>
        <p:spPr>
          <a:xfrm>
            <a:off x="880782" y="5145741"/>
            <a:ext cx="35477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kern="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Польские беженцы-крестьяне. </a:t>
            </a:r>
            <a:endParaRPr lang="ru-RU" sz="36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FAE9F1-2514-4354-8522-4300BAEA11B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579" y="1686716"/>
            <a:ext cx="4491318" cy="23487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D89984-A68C-475D-9655-C4168CE6F9BE}"/>
              </a:ext>
            </a:extLst>
          </p:cNvPr>
          <p:cNvSpPr txBox="1"/>
          <p:nvPr/>
        </p:nvSpPr>
        <p:spPr>
          <a:xfrm>
            <a:off x="8852646" y="4007129"/>
            <a:ext cx="2958354" cy="536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 беженцев на повозке на Восточном фронте. 1914 год</a:t>
            </a:r>
            <a:r>
              <a:rPr lang="ru-RU" sz="9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1DD0682-B4AF-4FE6-B385-D6375C271D4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11" y="3740941"/>
            <a:ext cx="4074459" cy="226203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8A68FD8-3097-42FE-95EA-A8869098A8F6}"/>
              </a:ext>
            </a:extLst>
          </p:cNvPr>
          <p:cNvSpPr txBox="1"/>
          <p:nvPr/>
        </p:nvSpPr>
        <p:spPr>
          <a:xfrm>
            <a:off x="6367182" y="5869194"/>
            <a:ext cx="5708277" cy="4455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Передвижные душевые используются в качестве жилья для бельгийских беженцев. Август 1914 года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E4DF3CB-632E-42F0-8C30-D4EE6CEEE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102" y="855028"/>
            <a:ext cx="11576709" cy="76795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BC410A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Положение беженцев и военнопленных в годы войны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53529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04B663"/>
      </a:accent4>
      <a:accent5>
        <a:srgbClr val="DF8822"/>
      </a:accent5>
      <a:accent6>
        <a:srgbClr val="BC410A"/>
      </a:accent6>
      <a:hlink>
        <a:srgbClr val="5977C4"/>
      </a:hlink>
      <a:folHlink>
        <a:srgbClr val="01A9BF"/>
      </a:folHlink>
    </a:clrScheme>
    <a:fontScheme name="Галерея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686</Words>
  <Application>Microsoft Office PowerPoint</Application>
  <PresentationFormat>Широкоэкранный</PresentationFormat>
  <Paragraphs>110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Helvetica</vt:lpstr>
      <vt:lpstr>Times New Roman</vt:lpstr>
      <vt:lpstr>Галерея</vt:lpstr>
      <vt:lpstr>Война и общество: первая мировая</vt:lpstr>
      <vt:lpstr> </vt:lpstr>
      <vt:lpstr> Главная задача –  проследить  изменения в экономике, социальной сфере, повлекшие изменение сознания, с помощью фактов и исторических источников.   </vt:lpstr>
      <vt:lpstr>Какие  чувства у воюющих государств вызвало известие о начале войны?  Стр.44-документ (ВИ)</vt:lpstr>
      <vt:lpstr>Экономические и политические проблемы общества в годы войны</vt:lpstr>
      <vt:lpstr>Жизнь горожан </vt:lpstr>
      <vt:lpstr>Жизнь в деревне</vt:lpstr>
      <vt:lpstr>Экономические и политические проблемы общества в годы войны</vt:lpstr>
      <vt:lpstr>Положение беженцев и военнопленных в годы войны</vt:lpstr>
      <vt:lpstr>Положение беженцев и военнопленных в годы войны </vt:lpstr>
      <vt:lpstr>Экономические и политические проблемы общества в годы войны</vt:lpstr>
      <vt:lpstr>Военные сборы и займы </vt:lpstr>
      <vt:lpstr>Экономические и политические проблемы общества в годы войны</vt:lpstr>
      <vt:lpstr>Женский труд</vt:lpstr>
      <vt:lpstr>Женский труд</vt:lpstr>
      <vt:lpstr>Экономические и политические проблемы общества в годы войны</vt:lpstr>
      <vt:lpstr>Дайте определение понятию «политика гражданского мира». </vt:lpstr>
      <vt:lpstr>«Политика гражданского мира»-это объединение политических сил государства, отказ оппозиционных сил от выступлений против правительства на время военных действий.   В каких странах она проявлялась? </vt:lpstr>
      <vt:lpstr>Экономические и политические проблемы общества в годы войны</vt:lpstr>
      <vt:lpstr> Главная задача –  проследить  изменения в экономике, социальной сфере, повлекшие изменение сознания, с помощью фактов и исторических источников.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Война и общество</dc:title>
  <dc:creator>User</dc:creator>
  <cp:lastModifiedBy>User</cp:lastModifiedBy>
  <cp:revision>24</cp:revision>
  <dcterms:created xsi:type="dcterms:W3CDTF">2023-09-10T10:39:49Z</dcterms:created>
  <dcterms:modified xsi:type="dcterms:W3CDTF">2023-10-01T10:54:34Z</dcterms:modified>
</cp:coreProperties>
</file>