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1"/>
  </p:notesMasterIdLst>
  <p:sldIdLst>
    <p:sldId id="300" r:id="rId2"/>
    <p:sldId id="301" r:id="rId3"/>
    <p:sldId id="302" r:id="rId4"/>
    <p:sldId id="319" r:id="rId5"/>
    <p:sldId id="320" r:id="rId6"/>
    <p:sldId id="305" r:id="rId7"/>
    <p:sldId id="321" r:id="rId8"/>
    <p:sldId id="322" r:id="rId9"/>
    <p:sldId id="324" r:id="rId10"/>
    <p:sldId id="325" r:id="rId11"/>
    <p:sldId id="326" r:id="rId12"/>
    <p:sldId id="327" r:id="rId13"/>
    <p:sldId id="328" r:id="rId14"/>
    <p:sldId id="330" r:id="rId15"/>
    <p:sldId id="331" r:id="rId16"/>
    <p:sldId id="333" r:id="rId17"/>
    <p:sldId id="334" r:id="rId18"/>
    <p:sldId id="335" r:id="rId19"/>
    <p:sldId id="318" r:id="rId2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00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894" autoAdjust="0"/>
  </p:normalViewPr>
  <p:slideViewPr>
    <p:cSldViewPr>
      <p:cViewPr varScale="1">
        <p:scale>
          <a:sx n="65" d="100"/>
          <a:sy n="65" d="100"/>
        </p:scale>
        <p:origin x="15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E31EA1-CAAC-4B93-BAA2-F66D054EE70C}" type="datetimeFigureOut">
              <a:rPr lang="ru-RU" smtClean="0"/>
              <a:t>16.09.2023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53F29A-3E7F-4F0D-A45E-DE732FB7A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197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Величины, с которыми человек имеет дело в жизни, как правило, изменчивы. В качестве самого распространенного примера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можно рассмотреть рост человека: ребенок с годами растет, а рост взрослого человека может меняться в течение суток – к вечеру рост человека уменьшается в среднем на 1-2 см из-за нагрузок в течение рабочего дня, а с утра можно отметить наибольший показатель роста, т.к. за ночь позвоночник человека растягивается.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3F29A-3E7F-4F0D-A45E-DE732FB7A88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125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Мы видим, что только 2 конфеты весят</a:t>
            </a:r>
            <a:r>
              <a:rPr lang="ru-RU" baseline="0" dirty="0" smtClean="0"/>
              <a:t> в точности 15 гр. Остальные имеют отклонение.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3F29A-3E7F-4F0D-A45E-DE732FB7A88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688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3F29A-3E7F-4F0D-A45E-DE732FB7A888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85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2E43A557-7F06-4997-95E0-BF213F3169E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6351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9BC28F-EAE8-411A-A1B6-1347515347B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8663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9BC28F-EAE8-411A-A1B6-1347515347B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8123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9BC28F-EAE8-411A-A1B6-1347515347B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8378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9BC28F-EAE8-411A-A1B6-1347515347B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42426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9BC28F-EAE8-411A-A1B6-1347515347B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01063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9BC28F-EAE8-411A-A1B6-1347515347B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92378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22F393-C50D-44ED-B02A-E82DA172439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85388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66E4D9-28DD-4693-905F-8EB14E4DF92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339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CF830D-4FFF-4C13-B101-04C0E8761F6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6398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EF6484-FA0D-4DF7-806E-701B75A3150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5482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4D39E4-42F3-4887-ACEF-C744F1799C0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584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6F0BFC-7470-46E5-9BBF-5E9E98CDDD1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1829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D4B12F-31B0-45C5-930E-B4FDFE93639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0046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38CC93-F160-481B-90A5-515F67E810B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3173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6C4627-F137-48E8-94C3-EAE44C1A8EB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0098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958282-B9C3-4EE9-A535-F90401F6CA9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852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529BC28F-EAE8-411A-A1B6-1347515347B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8800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304800" y="1628800"/>
            <a:ext cx="8686800" cy="3865562"/>
          </a:xfrm>
        </p:spPr>
        <p:txBody>
          <a:bodyPr>
            <a:normAutofit/>
          </a:bodyPr>
          <a:lstStyle/>
          <a:p>
            <a:pPr marL="0" indent="0" algn="ctr" eaLnBrk="1" hangingPunct="1">
              <a:buFont typeface="Wingdings 2" panose="05020102010507070707" pitchFamily="18" charset="2"/>
              <a:buNone/>
            </a:pPr>
            <a:r>
              <a:rPr lang="ru-RU" altLang="ru-RU" sz="3600" dirty="0" smtClean="0"/>
              <a:t>Глава 3. </a:t>
            </a:r>
          </a:p>
          <a:p>
            <a:pPr marL="0" indent="0" algn="ctr" eaLnBrk="1" hangingPunct="1">
              <a:buFont typeface="Wingdings 2" panose="05020102010507070707" pitchFamily="18" charset="2"/>
              <a:buNone/>
            </a:pPr>
            <a:endParaRPr lang="ru-RU" altLang="ru-RU" sz="3600" dirty="0"/>
          </a:p>
          <a:p>
            <a:pPr marL="0" indent="0" algn="ctr" eaLnBrk="1" hangingPunct="1">
              <a:buFont typeface="Wingdings 2" panose="05020102010507070707" pitchFamily="18" charset="2"/>
              <a:buNone/>
            </a:pPr>
            <a:endParaRPr lang="ru-RU" altLang="ru-RU" sz="3600" dirty="0" smtClean="0"/>
          </a:p>
          <a:p>
            <a:pPr marL="0" indent="0" algn="ctr" eaLnBrk="1" hangingPunct="1">
              <a:buFont typeface="Wingdings 2" panose="05020102010507070707" pitchFamily="18" charset="2"/>
              <a:buNone/>
            </a:pPr>
            <a:endParaRPr lang="ru-RU" altLang="ru-RU" sz="3600" dirty="0" smtClean="0"/>
          </a:p>
          <a:p>
            <a:pPr marL="0" indent="0" algn="ctr" eaLnBrk="1" hangingPunct="1">
              <a:buFont typeface="Wingdings 2" panose="05020102010507070707" pitchFamily="18" charset="2"/>
              <a:buNone/>
            </a:pPr>
            <a:endParaRPr lang="ru-RU" altLang="ru-RU" sz="54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6156176" y="5511529"/>
            <a:ext cx="23802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Учитель математики</a:t>
            </a:r>
          </a:p>
          <a:p>
            <a:pPr algn="r"/>
            <a:r>
              <a:rPr lang="ru-RU" dirty="0" smtClean="0"/>
              <a:t>Потехина В.Б.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6365" y="2564904"/>
            <a:ext cx="896367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altLang="ru-RU" sz="6000" b="1" dirty="0" smtClean="0">
                <a:ln/>
                <a:solidFill>
                  <a:schemeClr val="accent4">
                    <a:lumMod val="50000"/>
                  </a:schemeClr>
                </a:solidFill>
              </a:rPr>
              <a:t>«Случайная изменчивость»</a:t>
            </a:r>
            <a:endParaRPr lang="ru-RU" sz="6000" b="1" dirty="0">
              <a:ln/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83271" y="638334"/>
            <a:ext cx="3929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МОБУ «СОШ «</a:t>
            </a:r>
            <a:r>
              <a:rPr lang="ru-RU" dirty="0" err="1" smtClean="0"/>
              <a:t>Муринский</a:t>
            </a:r>
            <a:r>
              <a:rPr lang="ru-RU" dirty="0" smtClean="0"/>
              <a:t> ЦО №1»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Тенденции и случайные отклонения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9808" y="2518737"/>
            <a:ext cx="76328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Тенденция (тренд)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– характерное, устойчивое изменение. Как правило, тенденция обусловлена долгосрочными факторами, которые заставляют величину расти или убывать.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 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94912" y="4203085"/>
            <a:ext cx="59626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cs typeface="Arial" panose="020B0604020202020204" pitchFamily="34" charset="0"/>
              </a:rPr>
              <a:t>Какие примеры </a:t>
            </a:r>
            <a:r>
              <a:rPr lang="ru-RU" sz="2800" dirty="0" smtClean="0">
                <a:solidFill>
                  <a:srgbClr val="FF0000"/>
                </a:solidFill>
                <a:cs typeface="Arial" panose="020B0604020202020204" pitchFamily="34" charset="0"/>
              </a:rPr>
              <a:t>тенденции вы </a:t>
            </a:r>
            <a:r>
              <a:rPr lang="ru-RU" sz="2800" dirty="0">
                <a:solidFill>
                  <a:srgbClr val="FF0000"/>
                </a:solidFill>
                <a:cs typeface="Arial" panose="020B0604020202020204" pitchFamily="34" charset="0"/>
              </a:rPr>
              <a:t>можете привести?</a:t>
            </a:r>
          </a:p>
        </p:txBody>
      </p:sp>
    </p:spTree>
    <p:extLst>
      <p:ext uri="{BB962C8B-B14F-4D97-AF65-F5344CB8AC3E}">
        <p14:creationId xmlns:p14="http://schemas.microsoft.com/office/powerpoint/2010/main" val="86234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76865" y="1151772"/>
            <a:ext cx="67987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Пример 4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539" y="3078252"/>
            <a:ext cx="4598549" cy="31590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560" y="2564904"/>
            <a:ext cx="4969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Масса мальчиков от рождения до года, кг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3590" y="2564904"/>
            <a:ext cx="31457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cs typeface="Arial" panose="020B0604020202020204" pitchFamily="34" charset="0"/>
              </a:rPr>
              <a:t>Наблюдается </a:t>
            </a:r>
            <a:r>
              <a:rPr lang="ru-RU" b="1" dirty="0" smtClean="0">
                <a:solidFill>
                  <a:srgbClr val="002060"/>
                </a:solidFill>
                <a:cs typeface="Arial" panose="020B0604020202020204" pitchFamily="34" charset="0"/>
              </a:rPr>
              <a:t>возрастающая тенденция</a:t>
            </a:r>
            <a:r>
              <a:rPr lang="ru-RU" dirty="0" smtClean="0">
                <a:solidFill>
                  <a:srgbClr val="002060"/>
                </a:solidFill>
                <a:cs typeface="Arial" panose="020B0604020202020204" pitchFamily="34" charset="0"/>
              </a:rPr>
              <a:t>, которая определена природой – ребенок растет, его масса тела увеличивается.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8104" y="4509120"/>
            <a:ext cx="29167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Глядя на диаграмму, попробуйте объяснить разницу между тенденцией и случайной изменчивостью?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17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76865" y="1151772"/>
            <a:ext cx="67987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Пример 5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996952"/>
            <a:ext cx="4631035" cy="318642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560" y="2564904"/>
            <a:ext cx="5866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Цена барреля нефти во втором полугодии 2014 г.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724128" y="3990001"/>
            <a:ext cx="2916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Какова тенденция цены?</a:t>
            </a:r>
          </a:p>
          <a:p>
            <a:pPr algn="ctr"/>
            <a:endParaRPr lang="ru-RU" dirty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Чем можно объяснить случайные колебания?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83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Частоты значений в массивах данных </a:t>
            </a:r>
            <a:endParaRPr lang="ru-RU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867820" y="3284984"/>
                <a:ext cx="7416824" cy="3247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900" dirty="0" smtClean="0"/>
                  <a:t>Рассмотрим числовой набор </a:t>
                </a:r>
                <a:r>
                  <a:rPr lang="ru-RU" sz="1900" b="1" dirty="0" smtClean="0"/>
                  <a:t>2, 2, 5, 2, 2, 1, 1, 5. </a:t>
                </a:r>
              </a:p>
              <a:p>
                <a:pPr algn="ctr"/>
                <a:r>
                  <a:rPr lang="ru-RU" sz="1900" dirty="0" smtClean="0"/>
                  <a:t>В этом наборе </a:t>
                </a:r>
                <a:r>
                  <a:rPr lang="ru-RU" sz="1900" u="sng" dirty="0" smtClean="0"/>
                  <a:t>8 чисел</a:t>
                </a:r>
                <a:r>
                  <a:rPr lang="ru-RU" sz="1900" dirty="0" smtClean="0"/>
                  <a:t>, но </a:t>
                </a:r>
                <a:r>
                  <a:rPr lang="ru-RU" sz="1900" dirty="0" smtClean="0">
                    <a:solidFill>
                      <a:srgbClr val="FF0000"/>
                    </a:solidFill>
                  </a:rPr>
                  <a:t>разных чисел </a:t>
                </a:r>
                <a:r>
                  <a:rPr lang="ru-RU" sz="1900" dirty="0" smtClean="0"/>
                  <a:t>только </a:t>
                </a:r>
                <a:r>
                  <a:rPr lang="ru-RU" sz="1900" dirty="0" smtClean="0">
                    <a:solidFill>
                      <a:srgbClr val="FF0000"/>
                    </a:solidFill>
                  </a:rPr>
                  <a:t>три</a:t>
                </a:r>
                <a:r>
                  <a:rPr lang="ru-RU" sz="1900" dirty="0" smtClean="0"/>
                  <a:t>: 1, 2, 5.</a:t>
                </a:r>
              </a:p>
              <a:p>
                <a:pPr algn="ctr"/>
                <a:endParaRPr lang="ru-RU" sz="1900" dirty="0" smtClean="0"/>
              </a:p>
              <a:p>
                <a:pPr algn="ctr"/>
                <a:r>
                  <a:rPr lang="ru-RU" sz="1900" dirty="0" smtClean="0"/>
                  <a:t>Например, число 2 встречается 4 раза, значит </a:t>
                </a:r>
                <a:r>
                  <a:rPr lang="ru-RU" sz="1900" b="1" dirty="0" smtClean="0"/>
                  <a:t>частота</a:t>
                </a:r>
                <a:r>
                  <a:rPr lang="ru-RU" sz="1900" dirty="0" smtClean="0"/>
                  <a:t> числа 2 в этом наборе равна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ru-RU" sz="2400" b="0" i="1" smtClean="0">
                        <a:latin typeface="Cambria Math" panose="02040503050406030204" pitchFamily="18" charset="0"/>
                      </a:rPr>
                      <m:t>=0,5</m:t>
                    </m:r>
                  </m:oMath>
                </a14:m>
                <a:r>
                  <a:rPr lang="ru-RU" sz="2400" dirty="0" smtClean="0"/>
                  <a:t>   </a:t>
                </a:r>
                <a:endParaRPr lang="ru-RU" sz="1900" dirty="0" smtClean="0"/>
              </a:p>
              <a:p>
                <a:pPr algn="ctr"/>
                <a:endParaRPr lang="ru-RU" sz="1900" dirty="0" smtClean="0"/>
              </a:p>
              <a:p>
                <a:pPr algn="ctr"/>
                <a:r>
                  <a:rPr lang="ru-RU" sz="1900" dirty="0" smtClean="0">
                    <a:solidFill>
                      <a:srgbClr val="7030A0"/>
                    </a:solidFill>
                  </a:rPr>
                  <a:t>Чему равна частота числа 1?</a:t>
                </a:r>
              </a:p>
              <a:p>
                <a:pPr algn="ctr"/>
                <a:r>
                  <a:rPr lang="ru-RU" sz="1900" dirty="0" smtClean="0"/>
                  <a:t> </a:t>
                </a:r>
              </a:p>
              <a:p>
                <a:pPr algn="ctr"/>
                <a:r>
                  <a:rPr lang="ru-RU" sz="1900" dirty="0">
                    <a:solidFill>
                      <a:srgbClr val="0070C0"/>
                    </a:solidFill>
                  </a:rPr>
                  <a:t>Чему равна частота числа </a:t>
                </a:r>
                <a:r>
                  <a:rPr lang="ru-RU" sz="1900" dirty="0" smtClean="0">
                    <a:solidFill>
                      <a:srgbClr val="0070C0"/>
                    </a:solidFill>
                  </a:rPr>
                  <a:t>5?</a:t>
                </a:r>
                <a:endParaRPr lang="ru-RU" sz="1900" dirty="0">
                  <a:solidFill>
                    <a:srgbClr val="0070C0"/>
                  </a:solidFill>
                </a:endParaRPr>
              </a:p>
              <a:p>
                <a:pPr algn="ctr"/>
                <a:endParaRPr lang="ru-RU" sz="19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820" y="3284984"/>
                <a:ext cx="7416824" cy="3247107"/>
              </a:xfrm>
              <a:prstGeom prst="rect">
                <a:avLst/>
              </a:prstGeom>
              <a:blipFill rotWithShape="0">
                <a:blip r:embed="rId2"/>
                <a:stretch>
                  <a:fillRect l="-164" t="-1126" r="-10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300192" y="4941168"/>
                <a:ext cx="1371914" cy="6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ru-RU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=0,</m:t>
                    </m:r>
                    <m:r>
                      <a:rPr lang="ru-RU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ru-RU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ru-RU" sz="2400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2" y="4941168"/>
                <a:ext cx="1371914" cy="61715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300192" y="5661248"/>
                <a:ext cx="1371914" cy="6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ru-RU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=0,</m:t>
                    </m:r>
                    <m:r>
                      <a:rPr lang="ru-RU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ru-RU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ru-RU" sz="2400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2" y="5661248"/>
                <a:ext cx="1371914" cy="61715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764040" y="2348880"/>
                <a:ext cx="7768400" cy="1090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ru-RU" sz="1900" b="1" dirty="0" smtClean="0">
                    <a:solidFill>
                      <a:srgbClr val="C00000"/>
                    </a:solidFill>
                  </a:rPr>
                  <a:t>Определение</a:t>
                </a:r>
                <a:r>
                  <a:rPr lang="ru-RU" sz="1900" dirty="0" smtClean="0">
                    <a:solidFill>
                      <a:srgbClr val="C00000"/>
                    </a:solidFill>
                  </a:rPr>
                  <a:t>: Пусть </a:t>
                </a:r>
                <a:r>
                  <a:rPr lang="ru-RU" sz="1900" dirty="0">
                    <a:solidFill>
                      <a:srgbClr val="C00000"/>
                    </a:solidFill>
                  </a:rPr>
                  <a:t>в наборе </a:t>
                </a:r>
                <a:r>
                  <a:rPr lang="en-US" sz="1900" dirty="0">
                    <a:solidFill>
                      <a:srgbClr val="C00000"/>
                    </a:solidFill>
                  </a:rPr>
                  <a:t>N</a:t>
                </a:r>
                <a:r>
                  <a:rPr lang="ru-RU" sz="1900" dirty="0">
                    <a:solidFill>
                      <a:srgbClr val="C00000"/>
                    </a:solidFill>
                  </a:rPr>
                  <a:t> чисел, и значения, равные «</a:t>
                </a:r>
                <a:r>
                  <a:rPr lang="en-US" sz="1900" dirty="0">
                    <a:solidFill>
                      <a:srgbClr val="C00000"/>
                    </a:solidFill>
                  </a:rPr>
                  <a:t>a</a:t>
                </a:r>
                <a:r>
                  <a:rPr lang="ru-RU" sz="1900" dirty="0">
                    <a:solidFill>
                      <a:srgbClr val="C00000"/>
                    </a:solidFill>
                  </a:rPr>
                  <a:t>», встречаются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9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b="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900" b="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ru-RU" sz="1900" dirty="0">
                    <a:solidFill>
                      <a:srgbClr val="C00000"/>
                    </a:solidFill>
                  </a:rPr>
                  <a:t> раз. Частота значения «а» называется отношение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9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9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900" b="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900" b="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num>
                      <m:den>
                        <m:r>
                          <a:rPr lang="en-US" sz="1900" b="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den>
                    </m:f>
                  </m:oMath>
                </a14:m>
                <a:r>
                  <a:rPr lang="ru-RU" sz="1900" dirty="0">
                    <a:solidFill>
                      <a:srgbClr val="C00000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040" y="2348880"/>
                <a:ext cx="7768400" cy="1090811"/>
              </a:xfrm>
              <a:prstGeom prst="rect">
                <a:avLst/>
              </a:prstGeom>
              <a:blipFill rotWithShape="0">
                <a:blip r:embed="rId5"/>
                <a:stretch>
                  <a:fillRect l="-706" t="-3352" r="-706" b="-22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462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Свойство частот -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492896"/>
            <a:ext cx="74312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 любом наборе сумма частот значений равна единице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37574" y="3933056"/>
            <a:ext cx="71552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Проверим для нашего ряда: </a:t>
            </a:r>
            <a:r>
              <a:rPr lang="ru-RU" sz="2400" dirty="0" smtClean="0">
                <a:solidFill>
                  <a:srgbClr val="FF0000"/>
                </a:solidFill>
              </a:rPr>
              <a:t>0,5 + 0,25 + 0,25 = 1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39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Задание 1</a:t>
            </a:r>
            <a:endParaRPr lang="ru-RU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831816" y="2492896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За первую четверть по английскому языку Оля получила следующие оценки: </a:t>
            </a:r>
            <a:r>
              <a:rPr lang="ru-RU" sz="2400" dirty="0" smtClean="0">
                <a:solidFill>
                  <a:srgbClr val="FF0000"/>
                </a:solidFill>
              </a:rPr>
              <a:t>3, 4, 5, 4, 4, 4, 4, 3, 2, 5</a:t>
            </a:r>
            <a:r>
              <a:rPr lang="ru-RU" dirty="0" smtClean="0"/>
              <a:t>. Заполните таблицу: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924469"/>
              </p:ext>
            </p:extLst>
          </p:nvPr>
        </p:nvGraphicFramePr>
        <p:xfrm>
          <a:off x="1331640" y="3645024"/>
          <a:ext cx="6139905" cy="1368152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893989"/>
                <a:gridCol w="1061479"/>
                <a:gridCol w="1061479"/>
                <a:gridCol w="1061479"/>
                <a:gridCol w="1061479"/>
              </a:tblGrid>
              <a:tr h="68407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Значение</a:t>
                      </a:r>
                      <a:endParaRPr lang="ru-RU" sz="2400" dirty="0"/>
                    </a:p>
                  </a:txBody>
                  <a:tcPr marL="49014" marR="49014" marT="24506" marB="245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 marL="49014" marR="49014" marT="24506" marB="245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</a:t>
                      </a:r>
                      <a:endParaRPr lang="ru-RU" sz="2400" dirty="0"/>
                    </a:p>
                  </a:txBody>
                  <a:tcPr marL="49014" marR="49014" marT="24506" marB="245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</a:t>
                      </a:r>
                      <a:endParaRPr lang="ru-RU" sz="2400" dirty="0"/>
                    </a:p>
                  </a:txBody>
                  <a:tcPr marL="49014" marR="49014" marT="24506" marB="245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</a:t>
                      </a:r>
                      <a:endParaRPr lang="ru-RU" sz="2400" dirty="0"/>
                    </a:p>
                  </a:txBody>
                  <a:tcPr marL="49014" marR="49014" marT="24506" marB="24506"/>
                </a:tc>
              </a:tr>
              <a:tr h="684076">
                <a:tc>
                  <a:txBody>
                    <a:bodyPr/>
                    <a:lstStyle/>
                    <a:p>
                      <a:pPr algn="ctr"/>
                      <a:r>
                        <a:rPr lang="ru-RU" sz="2400" b="1" u="none" dirty="0" smtClean="0"/>
                        <a:t>Частота</a:t>
                      </a:r>
                      <a:endParaRPr lang="ru-RU" sz="2400" b="1" i="0" u="none" dirty="0"/>
                    </a:p>
                  </a:txBody>
                  <a:tcPr marL="49014" marR="49014" marT="24506" marB="24506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marL="49014" marR="49014" marT="24506" marB="24506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marL="49014" marR="49014" marT="24506" marB="24506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marL="49014" marR="49014" marT="24506" marB="24506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 marL="49014" marR="49014" marT="24506" marB="24506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324684" y="5149641"/>
            <a:ext cx="57675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Что нужно знать, чтобы определить частоту?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Общее число оценок?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Количество 2, 3, 4 и 5?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5936" y="550794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10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132903" y="5792367"/>
            <a:ext cx="3391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</a:t>
            </a:r>
            <a:r>
              <a:rPr lang="ru-RU" b="1" dirty="0" smtClean="0"/>
              <a:t>дна 2, две 3, пять 4 и две 5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455276" y="4437112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0,1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545858" y="4433061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0,2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5578035" y="4433060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0,5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6668617" y="4433059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0,2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126473" y="627305"/>
            <a:ext cx="6899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Проверьте, равна ли сумма частот 1?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2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Группировка данных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67820" y="2492896"/>
            <a:ext cx="74168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Чтобы понять, насколько плотно распределены значения на каждом участке числовой прямой, применяют </a:t>
            </a:r>
            <a:r>
              <a:rPr lang="ru-RU" sz="2000" b="1" dirty="0" smtClean="0"/>
              <a:t>группировку данных</a:t>
            </a:r>
            <a:r>
              <a:rPr lang="ru-RU" sz="2000" dirty="0" smtClean="0"/>
              <a:t>. 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Чтобы сгруппировать данные, нужно разбить числовую прямую на одинаковые промежутки – </a:t>
            </a:r>
            <a:r>
              <a:rPr lang="ru-RU" sz="2000" b="1" dirty="0" smtClean="0"/>
              <a:t>интервалы группировки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Длина интервала называется </a:t>
            </a:r>
            <a:r>
              <a:rPr lang="ru-RU" sz="2000" b="1" dirty="0" smtClean="0"/>
              <a:t>шагом группировки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Затем нужно подсчитать долю значений в каждом интервале. Получаются </a:t>
            </a:r>
            <a:r>
              <a:rPr lang="ru-RU" sz="2000" b="1" dirty="0" smtClean="0"/>
              <a:t>частоты значений в интервалах</a:t>
            </a:r>
            <a:r>
              <a:rPr lang="ru-RU" sz="2000" dirty="0" smtClean="0"/>
              <a:t>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7071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76865" y="1151772"/>
            <a:ext cx="67987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Пример 6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420888"/>
            <a:ext cx="7272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Дима решил узнать, насколько длительными бывают его разговоры в течение месяца, изобразив диаграмму. Всего разговоров за месяц было 387. Самый короткий длился 1 с, а самый долгий 5 мин (924 с).  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31313" y="4060229"/>
            <a:ext cx="64087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С каким шагом нужно группировать данные, чтобы диаграмма получилась более информативной?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49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9" y="1052736"/>
            <a:ext cx="4523412" cy="22322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75856" y="1556792"/>
            <a:ext cx="1306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Шаг 2 с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600653"/>
            <a:ext cx="52475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Длительность телефонных разговоров</a:t>
            </a:r>
            <a:endParaRPr lang="ru-RU" sz="2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675" y="3933056"/>
            <a:ext cx="4510306" cy="20152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50950" y="4709844"/>
            <a:ext cx="1649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Шаг 200 с</a:t>
            </a:r>
            <a:endParaRPr lang="ru-RU" sz="2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2150" y="2497120"/>
            <a:ext cx="4166274" cy="21560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84168" y="3327375"/>
            <a:ext cx="1478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Шаг 25 с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311145" y="4653136"/>
            <a:ext cx="30243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Как можно оценить данные диаграммы?</a:t>
            </a:r>
          </a:p>
          <a:p>
            <a:pPr algn="ctr"/>
            <a:endParaRPr lang="ru-RU" sz="2000" dirty="0">
              <a:solidFill>
                <a:srgbClr val="FF0000"/>
              </a:solidFill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Какая из диаграмм является подходящей?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06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Самостоятельная работа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98602"/>
              </p:ext>
            </p:extLst>
          </p:nvPr>
        </p:nvGraphicFramePr>
        <p:xfrm>
          <a:off x="873863" y="3933056"/>
          <a:ext cx="7404735" cy="207264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659505"/>
                <a:gridCol w="37452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Вариант 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Вариант 2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А, А, Я, М, Ч, Г, Г, 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Ф, С, С, Ч, Ф, Ф, З, Ф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Вариант </a:t>
                      </a:r>
                      <a:r>
                        <a:rPr lang="ru-RU" sz="2800" b="1" dirty="0" smtClean="0"/>
                        <a:t>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Вариант </a:t>
                      </a:r>
                      <a:r>
                        <a:rPr lang="ru-RU" sz="2800" b="1" dirty="0" smtClean="0"/>
                        <a:t>4</a:t>
                      </a:r>
                      <a:endParaRPr lang="ru-RU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Ю, К, Ф, Я, Я, Х, Я, Я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/>
                        <a:t>Т, И, Т, И, Т, Б, С, Б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472583" y="2357981"/>
            <a:ext cx="42072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cs typeface="Arial" panose="020B0604020202020204" pitchFamily="34" charset="0"/>
              </a:rPr>
              <a:t>Найдите:</a:t>
            </a:r>
          </a:p>
          <a:p>
            <a:pPr algn="ctr"/>
            <a:endParaRPr lang="ru-RU" altLang="ru-RU" sz="2000" dirty="0" smtClean="0">
              <a:cs typeface="Arial" panose="020B0604020202020204" pitchFamily="34" charset="0"/>
            </a:endParaRPr>
          </a:p>
          <a:p>
            <a:pPr marL="457200" indent="-457200" algn="ctr">
              <a:buAutoNum type="arabicPeriod"/>
            </a:pPr>
            <a:r>
              <a:rPr lang="ru-RU" altLang="ru-RU" sz="2000" dirty="0" smtClean="0">
                <a:cs typeface="Arial" panose="020B0604020202020204" pitchFamily="34" charset="0"/>
              </a:rPr>
              <a:t>Частоту встречающихся букв</a:t>
            </a:r>
          </a:p>
          <a:p>
            <a:pPr marL="457200" indent="-457200" algn="ctr">
              <a:buAutoNum type="arabicPeriod"/>
            </a:pPr>
            <a:r>
              <a:rPr lang="ru-RU" altLang="ru-RU" sz="2000" dirty="0" smtClean="0">
                <a:cs typeface="Arial" panose="020B0604020202020204" pitchFamily="34" charset="0"/>
              </a:rPr>
              <a:t>Сумму всех частот</a:t>
            </a:r>
          </a:p>
        </p:txBody>
      </p:sp>
    </p:spTree>
    <p:extLst>
      <p:ext uri="{BB962C8B-B14F-4D97-AF65-F5344CB8AC3E}">
        <p14:creationId xmlns:p14="http://schemas.microsoft.com/office/powerpoint/2010/main" val="321210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836712"/>
            <a:ext cx="734481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altLang="ru-RU" sz="28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Случайная изменчивость – </a:t>
            </a:r>
          </a:p>
          <a:p>
            <a:pPr algn="ctr" eaLnBrk="1" hangingPunct="1">
              <a:defRPr/>
            </a:pPr>
            <a:endParaRPr lang="ru-RU" altLang="ru-RU" sz="2400" b="1" i="1" dirty="0" smtClean="0">
              <a:solidFill>
                <a:schemeClr val="accent4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algn="just" eaLnBrk="1" hangingPunct="1">
              <a:defRPr/>
            </a:pPr>
            <a:r>
              <a:rPr lang="ru-RU" sz="2400" dirty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это неустойчивость величины, связанная с действием случайных факторов или причин, часть из которых может быть неизвестна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3212976"/>
            <a:ext cx="73448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cs typeface="Arial" panose="020B0604020202020204" pitchFamily="34" charset="0"/>
              </a:rPr>
              <a:t>Какие примеры изменчивых величин вы можете привести?</a:t>
            </a:r>
          </a:p>
          <a:p>
            <a:pPr algn="ctr"/>
            <a:endParaRPr lang="ru-RU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  <a:cs typeface="Arial" panose="020B0604020202020204" pitchFamily="34" charset="0"/>
              </a:rPr>
              <a:t>Как часто человек встречается с изменчивыми величинами в своей деятельности</a:t>
            </a:r>
            <a:r>
              <a:rPr lang="en-US" sz="2000" dirty="0" smtClean="0">
                <a:solidFill>
                  <a:srgbClr val="FF0000"/>
                </a:solidFill>
                <a:cs typeface="Arial" panose="020B0604020202020204" pitchFamily="34" charset="0"/>
              </a:rPr>
              <a:t>/</a:t>
            </a:r>
            <a:r>
              <a:rPr lang="ru-RU" sz="2000" dirty="0" smtClean="0">
                <a:solidFill>
                  <a:srgbClr val="FF0000"/>
                </a:solidFill>
                <a:cs typeface="Arial" panose="020B0604020202020204" pitchFamily="34" charset="0"/>
              </a:rPr>
              <a:t>в повседневной жизни?</a:t>
            </a:r>
          </a:p>
          <a:p>
            <a:pPr algn="ctr"/>
            <a:endParaRPr lang="ru-RU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  <a:cs typeface="Arial" panose="020B0604020202020204" pitchFamily="34" charset="0"/>
              </a:rPr>
              <a:t>Можно ли каким-то образом измерить случайную изменчивость?  </a:t>
            </a:r>
          </a:p>
          <a:p>
            <a:pPr algn="ctr"/>
            <a:endParaRPr lang="ru-RU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algn="ctr"/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80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9828" y="2348880"/>
            <a:ext cx="727280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Ниже в таблице представлены данные урожайности зерновых культур в России за каждые 5 лет с 1990-2020 гг.: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  </a:t>
            </a:r>
            <a:endParaRPr lang="ru-RU" altLang="ru-RU" sz="1600" dirty="0">
              <a:solidFill>
                <a:schemeClr val="accent4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1218" y="1317553"/>
            <a:ext cx="3416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Пример 1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306523"/>
              </p:ext>
            </p:extLst>
          </p:nvPr>
        </p:nvGraphicFramePr>
        <p:xfrm>
          <a:off x="722886" y="3084944"/>
          <a:ext cx="7706691" cy="12192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81531"/>
                <a:gridCol w="808355"/>
                <a:gridCol w="808355"/>
                <a:gridCol w="830580"/>
                <a:gridCol w="830580"/>
                <a:gridCol w="808355"/>
                <a:gridCol w="808355"/>
                <a:gridCol w="83058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Год 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1990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1995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2000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2005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2010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2015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2020</a:t>
                      </a:r>
                      <a:endParaRPr lang="ru-RU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Урожайность, ц</a:t>
                      </a:r>
                      <a:r>
                        <a:rPr lang="en-US" sz="2200" dirty="0" smtClean="0"/>
                        <a:t>/</a:t>
                      </a:r>
                      <a:r>
                        <a:rPr lang="ru-RU" sz="2200" dirty="0" smtClean="0"/>
                        <a:t>га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21,0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12,8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15,5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19,8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19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25,0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29,8</a:t>
                      </a:r>
                      <a:endParaRPr lang="ru-RU" sz="2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703833" y="4409236"/>
            <a:ext cx="7578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cs typeface="Arial" panose="020B0604020202020204" pitchFamily="34" charset="0"/>
              </a:rPr>
              <a:t>Является ли урожайность зерновых культур </a:t>
            </a:r>
            <a:r>
              <a:rPr lang="ru-RU" dirty="0" smtClean="0">
                <a:solidFill>
                  <a:srgbClr val="FF0000"/>
                </a:solidFill>
                <a:cs typeface="Arial" panose="020B0604020202020204" pitchFamily="34" charset="0"/>
              </a:rPr>
              <a:t>изменчивой </a:t>
            </a:r>
            <a:r>
              <a:rPr lang="ru-RU" dirty="0" smtClean="0">
                <a:solidFill>
                  <a:srgbClr val="FF0000"/>
                </a:solidFill>
                <a:cs typeface="Arial" panose="020B0604020202020204" pitchFamily="34" charset="0"/>
              </a:rPr>
              <a:t>величиной?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4399944"/>
            <a:ext cx="516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ДА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22886" y="4831992"/>
            <a:ext cx="770669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cs typeface="Arial" panose="020B0604020202020204" pitchFamily="34" charset="0"/>
              </a:rPr>
              <a:t>Какие факторы могут влиять на значение урожайности?</a:t>
            </a:r>
          </a:p>
          <a:p>
            <a:pPr algn="just"/>
            <a:r>
              <a:rPr lang="ru-RU" dirty="0" smtClean="0">
                <a:cs typeface="Arial" panose="020B0604020202020204" pitchFamily="34" charset="0"/>
              </a:rPr>
              <a:t>Например, погодные условия, качество удобрений, качество уборочной техники</a:t>
            </a:r>
          </a:p>
          <a:p>
            <a:pPr algn="just"/>
            <a:r>
              <a:rPr lang="ru-RU" dirty="0" smtClean="0">
                <a:solidFill>
                  <a:srgbClr val="FF0000"/>
                </a:solidFill>
                <a:cs typeface="Arial" panose="020B0604020202020204" pitchFamily="34" charset="0"/>
              </a:rPr>
              <a:t>Можно ли найти в изменчивости закономерности? Проанализируйте данные из таблицы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38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39828" y="2348880"/>
            <a:ext cx="727280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Ниже в таблице представлены данные о массе 7 конфет «Коровка» (в гр.), выпущенных на фабрике:</a:t>
            </a:r>
          </a:p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  </a:t>
            </a:r>
            <a:endParaRPr lang="ru-RU" altLang="ru-RU" sz="1600" dirty="0">
              <a:solidFill>
                <a:schemeClr val="accent4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1218" y="1317553"/>
            <a:ext cx="3416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Пример 2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057775"/>
              </p:ext>
            </p:extLst>
          </p:nvPr>
        </p:nvGraphicFramePr>
        <p:xfrm>
          <a:off x="1713651" y="3206988"/>
          <a:ext cx="5725160" cy="45720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808355"/>
                <a:gridCol w="808355"/>
                <a:gridCol w="830580"/>
                <a:gridCol w="830580"/>
                <a:gridCol w="808355"/>
                <a:gridCol w="808355"/>
                <a:gridCol w="83058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15,0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15,2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15,1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14,8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14,7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15,3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15,0</a:t>
                      </a:r>
                      <a:endParaRPr lang="ru-RU" sz="2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924261" y="3752826"/>
            <a:ext cx="74897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Примем за </a:t>
            </a:r>
            <a:r>
              <a:rPr lang="ru-RU" sz="2000" b="1" dirty="0">
                <a:solidFill>
                  <a:srgbClr val="0070C0"/>
                </a:solidFill>
                <a:cs typeface="Arial" panose="020B0604020202020204" pitchFamily="34" charset="0"/>
              </a:rPr>
              <a:t>номинальное </a:t>
            </a:r>
            <a:r>
              <a:rPr lang="ru-RU" sz="2000" b="1" dirty="0" smtClean="0">
                <a:solidFill>
                  <a:srgbClr val="0070C0"/>
                </a:solidFill>
                <a:cs typeface="Arial" panose="020B0604020202020204" pitchFamily="34" charset="0"/>
              </a:rPr>
              <a:t>значение</a:t>
            </a:r>
            <a:r>
              <a:rPr lang="ru-RU" sz="2000" dirty="0" smtClean="0">
                <a:solidFill>
                  <a:srgbClr val="0070C0"/>
                </a:solidFill>
                <a:cs typeface="Arial" panose="020B0604020202020204" pitchFamily="34" charset="0"/>
              </a:rPr>
              <a:t>, т.е. заявленное, стандартное, которое должно быть,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вес, равный 15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гр.</a:t>
            </a:r>
            <a:endParaRPr lang="ru-RU" sz="2000" dirty="0">
              <a:solidFill>
                <a:schemeClr val="accent4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39828" y="4604051"/>
            <a:ext cx="77066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cs typeface="Arial" panose="020B0604020202020204" pitchFamily="34" charset="0"/>
              </a:rPr>
              <a:t>О чем нам говорят данные из таблицы?</a:t>
            </a:r>
          </a:p>
          <a:p>
            <a:r>
              <a:rPr lang="ru-RU" dirty="0" smtClean="0">
                <a:solidFill>
                  <a:srgbClr val="FF0000"/>
                </a:solidFill>
                <a:cs typeface="Arial" panose="020B0604020202020204" pitchFamily="34" charset="0"/>
              </a:rPr>
              <a:t>Какова наибольшая и наименьшая масса конфеты?</a:t>
            </a:r>
          </a:p>
          <a:p>
            <a:r>
              <a:rPr lang="ru-RU" dirty="0" smtClean="0">
                <a:solidFill>
                  <a:srgbClr val="FF0000"/>
                </a:solidFill>
                <a:cs typeface="Arial" panose="020B0604020202020204" pitchFamily="34" charset="0"/>
              </a:rPr>
              <a:t>Каков размах? </a:t>
            </a:r>
          </a:p>
          <a:p>
            <a:r>
              <a:rPr lang="ru-RU" dirty="0" smtClean="0">
                <a:solidFill>
                  <a:srgbClr val="FF0000"/>
                </a:solidFill>
                <a:cs typeface="Arial" panose="020B0604020202020204" pitchFamily="34" charset="0"/>
              </a:rPr>
              <a:t>Какова средняя масса конфет?</a:t>
            </a:r>
          </a:p>
          <a:p>
            <a:r>
              <a:rPr lang="ru-RU" dirty="0" smtClean="0">
                <a:solidFill>
                  <a:srgbClr val="FF0000"/>
                </a:solidFill>
                <a:cs typeface="Arial" panose="020B0604020202020204" pitchFamily="34" charset="0"/>
              </a:rPr>
              <a:t>О чем это говорит?</a:t>
            </a:r>
          </a:p>
          <a:p>
            <a:endParaRPr lang="ru-RU" dirty="0" smtClean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16216" y="4869160"/>
            <a:ext cx="1353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15,3 и 14,7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627784" y="5158049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0,6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433930" y="5435932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15,01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9223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3356992"/>
            <a:ext cx="4787817" cy="28803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4565" y="620688"/>
            <a:ext cx="716783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Если отклонение массы или размера </a:t>
            </a:r>
            <a:r>
              <a:rPr lang="ru-RU" sz="2400" u="sng" dirty="0" smtClean="0"/>
              <a:t>мало отличается</a:t>
            </a:r>
            <a:r>
              <a:rPr lang="ru-RU" sz="2400" dirty="0" smtClean="0"/>
              <a:t> от номинального значения, т.е. находится в пределах </a:t>
            </a:r>
            <a:r>
              <a:rPr lang="ru-RU" sz="2400" b="1" dirty="0" smtClean="0"/>
              <a:t>допустимой погрешности</a:t>
            </a:r>
            <a:r>
              <a:rPr lang="ru-RU" sz="2400" dirty="0" smtClean="0"/>
              <a:t>, то изделие считается годным. </a:t>
            </a:r>
            <a:endParaRPr lang="ru-RU" sz="2400" dirty="0"/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Если отклонение </a:t>
            </a:r>
            <a:r>
              <a:rPr lang="ru-RU" sz="2400" u="sng" dirty="0" smtClean="0"/>
              <a:t>превышает допуск</a:t>
            </a:r>
            <a:r>
              <a:rPr lang="ru-RU" sz="2400" dirty="0" smtClean="0"/>
              <a:t>, то изделие считается бракованным.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9069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Точность и погрешность измерений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39828" y="2564904"/>
            <a:ext cx="7272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Погрешность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– случайные отклонения от истинного значения.</a:t>
            </a:r>
          </a:p>
          <a:p>
            <a:pPr algn="just"/>
            <a:r>
              <a:rPr lang="ru-RU" sz="2000" i="1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Главный источник погрешности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– изменчивость самой измеряемой величины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970799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cs typeface="Arial" panose="020B0604020202020204" pitchFamily="34" charset="0"/>
              </a:rPr>
              <a:t>Можно ли измерить точное число жителей города?</a:t>
            </a:r>
          </a:p>
          <a:p>
            <a:pPr algn="ctr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(Нет. Люди постоянно приезжают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/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уезжают, кто-то рождается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/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умирает)</a:t>
            </a:r>
          </a:p>
          <a:p>
            <a:pPr algn="ctr"/>
            <a:endParaRPr lang="ru-RU" sz="2000" dirty="0" smtClean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  <a:cs typeface="Arial" panose="020B0604020202020204" pitchFamily="34" charset="0"/>
              </a:rPr>
              <a:t>Можно ли точно измерить расстояние между городами?</a:t>
            </a:r>
          </a:p>
          <a:p>
            <a:pPr algn="ctr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(Нет. Город – это обширная территория, а его граница не всегда отчетлива)</a:t>
            </a:r>
          </a:p>
          <a:p>
            <a:pPr algn="ctr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6673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Каким образом выбрать точность измерения изменчивых величин?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564904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Выбирать точность измерения изменчивых величин нужно так, чтобы погрешность не влияла на последующие выводы.</a:t>
            </a:r>
          </a:p>
          <a:p>
            <a:endParaRPr lang="ru-RU" sz="2000" dirty="0">
              <a:solidFill>
                <a:schemeClr val="accent4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algn="just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Слишком высокая точность измерения не нужна, а иногда даже вредна. Излишне точные измерения отнимают время, силы и даже могут порождать ошибки.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4725144"/>
            <a:ext cx="3248023" cy="154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5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76865" y="1151772"/>
            <a:ext cx="67987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Пример 3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5377" y="2420888"/>
            <a:ext cx="74877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Допустимая погрешность весов зависит от класса точности весов. Чем выше класс точности, тем меньше погрешность.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36294" y="5662989"/>
            <a:ext cx="76250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cs typeface="Arial" panose="020B0604020202020204" pitchFamily="34" charset="0"/>
              </a:rPr>
              <a:t>*Знак ± означает, что отклонение возможно в любую сторону – в меньшую или большую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4732" y="3478027"/>
            <a:ext cx="5108178" cy="218322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009685" y="3138603"/>
            <a:ext cx="73134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Допустимая погрешность при эксплуатации весов </a:t>
            </a:r>
            <a:r>
              <a:rPr lang="en-US" sz="1600" b="1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III </a:t>
            </a: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класса точности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43731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412776"/>
            <a:ext cx="3760546" cy="34563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9178" y="692696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Володя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решил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взвеситься на весах 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III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класса точности.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Его вес составил 100 кг.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872" y="4005064"/>
            <a:ext cx="5108178" cy="218322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03614" y="2041103"/>
            <a:ext cx="38768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В соответствии с таблицей это значит, что истинная масса Володи находится в пределах от 99 до 101 кг.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3038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TM02900743[[fn=Натуральные материалы]]</Template>
  <TotalTime>1136</TotalTime>
  <Words>1032</Words>
  <Application>Microsoft Office PowerPoint</Application>
  <PresentationFormat>Экран (4:3)</PresentationFormat>
  <Paragraphs>160</Paragraphs>
  <Slides>19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Cambria Math</vt:lpstr>
      <vt:lpstr>Garamond</vt:lpstr>
      <vt:lpstr>Monotype Corsiva</vt:lpstr>
      <vt:lpstr>Wingdings 2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Точность и погрешность измерений </vt:lpstr>
      <vt:lpstr>Каким образом выбрать точность измерения изменчивых величин?</vt:lpstr>
      <vt:lpstr>Пример 3</vt:lpstr>
      <vt:lpstr>Презентация PowerPoint</vt:lpstr>
      <vt:lpstr>Тенденции и случайные отклонения</vt:lpstr>
      <vt:lpstr>Пример 4</vt:lpstr>
      <vt:lpstr>Пример 5</vt:lpstr>
      <vt:lpstr>Частоты значений в массивах данных </vt:lpstr>
      <vt:lpstr>Свойство частот - </vt:lpstr>
      <vt:lpstr>Задание 1</vt:lpstr>
      <vt:lpstr>Группировка данных</vt:lpstr>
      <vt:lpstr>Пример 6</vt:lpstr>
      <vt:lpstr>Презентация PowerPoint</vt:lpstr>
      <vt:lpstr>Самостоятельная работа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Viktoriia</cp:lastModifiedBy>
  <cp:revision>135</cp:revision>
  <dcterms:created xsi:type="dcterms:W3CDTF">2008-10-27T17:23:04Z</dcterms:created>
  <dcterms:modified xsi:type="dcterms:W3CDTF">2023-09-16T20:16:29Z</dcterms:modified>
</cp:coreProperties>
</file>