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33"/>
  </p:notesMasterIdLst>
  <p:handoutMasterIdLst>
    <p:handoutMasterId r:id="rId34"/>
  </p:handoutMasterIdLst>
  <p:sldIdLst>
    <p:sldId id="265" r:id="rId5"/>
    <p:sldId id="306" r:id="rId6"/>
    <p:sldId id="307" r:id="rId7"/>
    <p:sldId id="283" r:id="rId8"/>
    <p:sldId id="278" r:id="rId9"/>
    <p:sldId id="269" r:id="rId10"/>
    <p:sldId id="273" r:id="rId11"/>
    <p:sldId id="267" r:id="rId12"/>
    <p:sldId id="281" r:id="rId13"/>
    <p:sldId id="279" r:id="rId14"/>
    <p:sldId id="277" r:id="rId15"/>
    <p:sldId id="274" r:id="rId16"/>
    <p:sldId id="280" r:id="rId17"/>
    <p:sldId id="270" r:id="rId18"/>
    <p:sldId id="275" r:id="rId19"/>
    <p:sldId id="266" r:id="rId20"/>
    <p:sldId id="268" r:id="rId21"/>
    <p:sldId id="286" r:id="rId22"/>
    <p:sldId id="287" r:id="rId23"/>
    <p:sldId id="282" r:id="rId24"/>
    <p:sldId id="271" r:id="rId25"/>
    <p:sldId id="289" r:id="rId26"/>
    <p:sldId id="308" r:id="rId27"/>
    <p:sldId id="276" r:id="rId28"/>
    <p:sldId id="284" r:id="rId29"/>
    <p:sldId id="303" r:id="rId30"/>
    <p:sldId id="304" r:id="rId31"/>
    <p:sldId id="285" r:id="rId32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2" autoAdjust="0"/>
    <p:restoredTop sz="91915" autoAdjust="0"/>
  </p:normalViewPr>
  <p:slideViewPr>
    <p:cSldViewPr snapToGrid="0" showGuides="1">
      <p:cViewPr varScale="1">
        <p:scale>
          <a:sx n="46" d="100"/>
          <a:sy n="46" d="100"/>
        </p:scale>
        <p:origin x="245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300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DDCB7EC-CEDA-42D5-8A0A-747B258F7B12}" type="datetime1">
              <a:rPr lang="ru-RU" smtClean="0"/>
              <a:t>15.11.2017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78FE58C-C1A6-4C4C-90C2-B7F5B0504B2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4605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87BBAA-8962-46BE-8131-E6CE08071E10}" type="datetime1">
              <a:rPr lang="ru-RU" smtClean="0"/>
              <a:pPr/>
              <a:t>15.11.2017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10E1E9A-E921-4174-A0FC-51868D7AC568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3786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10E1E9A-E921-4174-A0FC-51868D7AC568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91887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10E1E9A-E921-4174-A0FC-51868D7AC568}" type="slidenum">
              <a:rPr lang="ru-RU" noProof="0" smtClean="0"/>
              <a:t>10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954517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rtlCol="0" anchor="b"/>
          <a:lstStyle>
            <a:lvl1pPr algn="ctr">
              <a:defRPr sz="60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rtlCol="0"/>
          <a:lstStyle>
            <a:lvl1pPr marL="0" indent="0" algn="ctr">
              <a:buNone/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A2AAF71-7088-4082-A4B5-5D2286FF71AE}" type="datetime1">
              <a:rPr lang="ru-RU" noProof="0" smtClean="0"/>
              <a:t>15.11.2017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46705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62100" y="1825625"/>
            <a:ext cx="9791700" cy="4351338"/>
          </a:xfrm>
        </p:spPr>
        <p:txBody>
          <a:bodyPr vert="eaVert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A05DDED-C00D-420D-BCCC-88709E63D747}" type="datetime1">
              <a:rPr lang="ru-RU" noProof="0" smtClean="0"/>
              <a:t>15.11.2017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82188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62100" y="365125"/>
            <a:ext cx="7010400" cy="5811838"/>
          </a:xfrm>
        </p:spPr>
        <p:txBody>
          <a:bodyPr vert="eaVert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EDCCF59-F12C-4B22-A0B5-0569E7EBF814}" type="datetime1">
              <a:rPr lang="ru-RU" noProof="0" smtClean="0"/>
              <a:t>15.11.2017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8883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Текст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0130E92-8550-4A93-A5ED-7A5CF78928CB}" type="datetime1">
              <a:rPr lang="ru-RU" noProof="0" smtClean="0"/>
              <a:t>15.11.2017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41388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E50B887-75E0-4C5B-AF37-E33049182621}" type="datetime1">
              <a:rPr lang="ru-RU" noProof="0" smtClean="0"/>
              <a:t>15.11.2017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19879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1658" y="1709738"/>
            <a:ext cx="10105791" cy="2862262"/>
          </a:xfrm>
        </p:spPr>
        <p:txBody>
          <a:bodyPr rtlCol="0" anchor="b"/>
          <a:lstStyle>
            <a:lvl1pPr>
              <a:defRPr sz="60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41658" y="4589463"/>
            <a:ext cx="10105791" cy="1500187"/>
          </a:xfrm>
        </p:spPr>
        <p:txBody>
          <a:bodyPr rtlCol="0"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3379668-2161-488D-96B8-6A859D0F15B4}" type="datetime1">
              <a:rPr lang="ru-RU" noProof="0" smtClean="0"/>
              <a:t>15.11.2017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06768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69700" y="1825625"/>
            <a:ext cx="4754880" cy="4351338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605325" y="1825625"/>
            <a:ext cx="4754880" cy="4351338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E939C50-7762-4792-95E1-E7874CF6E4AE}" type="datetime1">
              <a:rPr lang="ru-RU" noProof="0" smtClean="0"/>
              <a:t>15.11.2017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063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4100" y="274638"/>
            <a:ext cx="9023350" cy="1143000"/>
          </a:xfrm>
        </p:spPr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62100" y="1489075"/>
            <a:ext cx="4754880" cy="641350"/>
          </a:xfrm>
          <a:noFill/>
          <a:ln>
            <a:noFill/>
          </a:ln>
        </p:spPr>
        <p:txBody>
          <a:bodyPr rtlCol="0" anchor="b"/>
          <a:lstStyle>
            <a:lvl1pPr marL="0" indent="0">
              <a:buNone/>
              <a:defRPr sz="2400" b="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62100" y="2193925"/>
            <a:ext cx="4754880" cy="3978275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98920" y="1489075"/>
            <a:ext cx="4754880" cy="641350"/>
          </a:xfrm>
          <a:noFill/>
          <a:ln>
            <a:noFill/>
          </a:ln>
        </p:spPr>
        <p:txBody>
          <a:bodyPr rtlCol="0" anchor="b"/>
          <a:lstStyle>
            <a:lvl1pPr marL="0" indent="0">
              <a:buNone/>
              <a:defRPr sz="2400" b="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598920" y="2193925"/>
            <a:ext cx="4754880" cy="3978275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F901220-6B3C-4719-8281-16AA8BA3EF64}" type="datetime1">
              <a:rPr lang="ru-RU" noProof="0" smtClean="0"/>
              <a:t>15.11.2017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23166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2D7245F-B3C7-4358-926A-1EE496656B67}" type="datetime1">
              <a:rPr lang="ru-RU" noProof="0" smtClean="0"/>
              <a:t>15.11.2017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51058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2D0A9D0-FD05-4374-8990-9A13D81CB546}" type="datetime1">
              <a:rPr lang="ru-RU" noProof="0" smtClean="0"/>
              <a:t>15.11.2017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21514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78905" y="987425"/>
            <a:ext cx="5676483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A970C57-C6EC-43E3-AE3A-40D83CDB2BD6}" type="datetime1">
              <a:rPr lang="ru-RU" noProof="0" smtClean="0"/>
              <a:t>15.11.2017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19871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Текст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7724B01-8CDF-43F1-A896-03E2F79CCBAE}" type="datetime1">
              <a:rPr lang="ru-RU" noProof="0" smtClean="0"/>
              <a:t>15.11.2017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61935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62100" y="1825625"/>
            <a:ext cx="9791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562100" y="6356350"/>
            <a:ext cx="2552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C3194B10-7A25-4893-8C5C-B707DE59842E}" type="datetime1">
              <a:rPr lang="ru-RU" noProof="0" smtClean="0"/>
              <a:t>15.11.2017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71B7BAC7-FE87-40F6-AA24-4F4685D1B022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21936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81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pos="1464" userDrawn="1">
          <p15:clr>
            <a:srgbClr val="F26B43"/>
          </p15:clr>
        </p15:guide>
        <p15:guide id="3" pos="7152" userDrawn="1">
          <p15:clr>
            <a:srgbClr val="F26B43"/>
          </p15:clr>
        </p15:guide>
        <p15:guide id="4" pos="984" userDrawn="1">
          <p15:clr>
            <a:srgbClr val="F26B43"/>
          </p15:clr>
        </p15:guide>
        <p15:guide id="5" orient="horz" pos="38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1521" y="2238432"/>
            <a:ext cx="10817628" cy="2387600"/>
          </a:xfrm>
        </p:spPr>
        <p:txBody>
          <a:bodyPr rtlCol="0"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Закономерности наследственной </a:t>
            </a:r>
            <a:r>
              <a:rPr lang="ru-RU" dirty="0" smtClean="0">
                <a:solidFill>
                  <a:srgbClr val="002060"/>
                </a:solidFill>
              </a:rPr>
              <a:t>изменчивости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07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0" y="915699"/>
            <a:ext cx="8113222" cy="4351338"/>
          </a:xfrm>
        </p:spPr>
        <p:txBody>
          <a:bodyPr>
            <a:noAutofit/>
          </a:bodyPr>
          <a:lstStyle/>
          <a:p>
            <a:r>
              <a:rPr lang="ru-RU" sz="3200" dirty="0">
                <a:latin typeface="+mj-lt"/>
              </a:rPr>
              <a:t>Вирус — это молекула нуклеиновой кислоты (ДНК или РНК), одетая белковой оболочкой. Попав в клетку, геном вируса встраивается в ДНК хозяина и начинает размножаться. При этом вирус может захватить часть гена хозяина и впоследствии встроить его в ДНК нового хозяина</a:t>
            </a:r>
            <a:r>
              <a:rPr lang="ru-RU" sz="3200" dirty="0" smtClean="0">
                <a:latin typeface="+mj-lt"/>
              </a:rPr>
              <a:t>.. </a:t>
            </a:r>
            <a:r>
              <a:rPr lang="ru-RU" sz="3200" dirty="0">
                <a:latin typeface="+mj-lt"/>
              </a:rPr>
              <a:t>Появление в геноме новой последовательности нуклеотидов есть не что иное, как мутация. Среди вирусов с доказанными мутагенными свойствами вирусы гриппа, кори и краснухи.</a:t>
            </a:r>
          </a:p>
        </p:txBody>
      </p:sp>
      <p:pic>
        <p:nvPicPr>
          <p:cNvPr id="3077" name="Picture 5" descr="R8_11_bio_mut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2817" y="0"/>
            <a:ext cx="458711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0" y="269368"/>
            <a:ext cx="77128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Примеры биологических мутагенов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837208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742565"/>
            <a:ext cx="10490662" cy="1325563"/>
          </a:xfrm>
        </p:spPr>
        <p:txBody>
          <a:bodyPr>
            <a:noAutofit/>
          </a:bodyPr>
          <a:lstStyle/>
          <a:p>
            <a:r>
              <a:rPr lang="ru-RU" b="1">
                <a:solidFill>
                  <a:schemeClr val="tx1"/>
                </a:solidFill>
              </a:rPr>
              <a:t>Мутаген</a:t>
            </a:r>
            <a:r>
              <a:rPr lang="ru-RU">
                <a:solidFill>
                  <a:schemeClr val="tx1"/>
                </a:solidFill>
              </a:rPr>
              <a:t> — химическое вещество, физический фактор и биологический объект, вызывающий мутации.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903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E9EFE3"/>
              </a:clrFrom>
              <a:clrTo>
                <a:srgbClr val="E9EFE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" y="0"/>
            <a:ext cx="119481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719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3770" y="2971165"/>
            <a:ext cx="11689080" cy="1325563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Соматические мутации</a:t>
            </a:r>
            <a:r>
              <a:rPr lang="ru-RU" dirty="0">
                <a:solidFill>
                  <a:schemeClr val="tx1"/>
                </a:solidFill>
              </a:rPr>
              <a:t> — мутации, возникающие в клетках тела и не передающиеся потомкам при половом размножении.</a:t>
            </a:r>
          </a:p>
        </p:txBody>
      </p:sp>
    </p:spTree>
    <p:extLst>
      <p:ext uri="{BB962C8B-B14F-4D97-AF65-F5344CB8AC3E}">
        <p14:creationId xmlns:p14="http://schemas.microsoft.com/office/powerpoint/2010/main" val="531988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E9EFE3"/>
              </a:clrFrom>
              <a:clrTo>
                <a:srgbClr val="E9EFE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" y="0"/>
            <a:ext cx="11841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920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0655" y="2656667"/>
            <a:ext cx="10248207" cy="1325563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Генные мутации</a:t>
            </a:r>
            <a:r>
              <a:rPr lang="ru-RU" dirty="0">
                <a:solidFill>
                  <a:schemeClr val="tx1"/>
                </a:solidFill>
              </a:rPr>
              <a:t> — изменения в последовательности нуклеотидов </a:t>
            </a:r>
            <a:r>
              <a:rPr lang="ru-RU" dirty="0" smtClean="0">
                <a:solidFill>
                  <a:schemeClr val="tx1"/>
                </a:solidFill>
              </a:rPr>
              <a:t>ДНК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537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E9EFE3"/>
              </a:clrFrom>
              <a:clrTo>
                <a:srgbClr val="E9EFE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785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" y="0"/>
            <a:ext cx="123596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472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solidFill>
                  <a:schemeClr val="tx1"/>
                </a:solidFill>
                <a:latin typeface="Georgia" panose="02040502050405020303" pitchFamily="18" charset="0"/>
              </a:rPr>
              <a:t>Примеры генных мутаций</a:t>
            </a:r>
          </a:p>
        </p:txBody>
      </p:sp>
      <p:sp>
        <p:nvSpPr>
          <p:cNvPr id="124935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2264355" y="2174759"/>
            <a:ext cx="9036105" cy="4351338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altLang="ru-RU" sz="3600" smtClean="0">
                <a:latin typeface="Georgia" panose="02040502050405020303" pitchFamily="18" charset="0"/>
              </a:rPr>
              <a:t>Альбинизм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3600" smtClean="0">
                <a:latin typeface="Georgia" panose="02040502050405020303" pitchFamily="18" charset="0"/>
              </a:rPr>
              <a:t>Серповидно-клеточная анемия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3600" smtClean="0">
                <a:latin typeface="Georgia" panose="02040502050405020303" pitchFamily="18" charset="0"/>
              </a:rPr>
              <a:t>Одаренность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3600" smtClean="0">
                <a:latin typeface="Georgia" panose="02040502050405020303" pitchFamily="18" charset="0"/>
              </a:rPr>
              <a:t>Поведенческие акты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3600" smtClean="0">
                <a:latin typeface="Georgia" panose="02040502050405020303" pitchFamily="18" charset="0"/>
              </a:rPr>
              <a:t>Изменение морфологии, биохимии</a:t>
            </a:r>
          </a:p>
          <a:p>
            <a:pPr eaLnBrk="1" hangingPunct="1">
              <a:lnSpc>
                <a:spcPct val="90000"/>
              </a:lnSpc>
            </a:pPr>
            <a:endParaRPr lang="ru-RU" altLang="ru-RU" sz="360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431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49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49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49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49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49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49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49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49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49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49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49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49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49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49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49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7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49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3" grpId="0"/>
      <p:bldP spid="124933" grpId="1"/>
      <p:bldP spid="124933" grpId="2"/>
      <p:bldP spid="12493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>
                <a:solidFill>
                  <a:srgbClr val="660066"/>
                </a:solidFill>
                <a:latin typeface="Georgia" panose="02040502050405020303" pitchFamily="18" charset="0"/>
              </a:rPr>
              <a:t>Генные мутации </a:t>
            </a:r>
            <a:r>
              <a:rPr lang="en-US" altLang="ru-RU" sz="4000">
                <a:solidFill>
                  <a:srgbClr val="660066"/>
                </a:solidFill>
                <a:latin typeface="Georgia" panose="02040502050405020303" pitchFamily="18" charset="0"/>
                <a:sym typeface="Wingdings" panose="05000000000000000000" pitchFamily="2" charset="2"/>
              </a:rPr>
              <a:t></a:t>
            </a:r>
            <a:r>
              <a:rPr lang="ru-RU" altLang="ru-RU" sz="4000">
                <a:solidFill>
                  <a:schemeClr val="tx1"/>
                </a:solidFill>
                <a:latin typeface="Georgia" panose="02040502050405020303" pitchFamily="18" charset="0"/>
                <a:sym typeface="Wingdings" panose="05000000000000000000" pitchFamily="2" charset="2"/>
              </a:rPr>
              <a:t>генные наследственные заболевания</a:t>
            </a:r>
            <a:endParaRPr lang="ru-RU" altLang="ru-RU" sz="400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pic>
        <p:nvPicPr>
          <p:cNvPr id="11267" name="Picture 4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47850" y="2060576"/>
            <a:ext cx="3810000" cy="3140075"/>
          </a:xfrm>
        </p:spPr>
      </p:pic>
      <p:pic>
        <p:nvPicPr>
          <p:cNvPr id="11268" name="Picture 5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16725" y="2133600"/>
            <a:ext cx="3238500" cy="3094038"/>
          </a:xfrm>
        </p:spPr>
      </p:pic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1384300" y="5373688"/>
            <a:ext cx="4554538" cy="830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latin typeface="Georgia" panose="02040502050405020303" pitchFamily="18" charset="0"/>
              </a:rPr>
              <a:t>Нормальные эритроциты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latin typeface="Georgia" panose="02040502050405020303" pitchFamily="18" charset="0"/>
              </a:rPr>
              <a:t>под микроскопом </a:t>
            </a: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6318251" y="5373689"/>
            <a:ext cx="4010025" cy="11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>
                <a:latin typeface="Georgia" panose="02040502050405020303" pitchFamily="18" charset="0"/>
              </a:rPr>
              <a:t>Формы эритроцитов при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solidFill>
                  <a:schemeClr val="hlink"/>
                </a:solidFill>
                <a:latin typeface="Georgia" panose="02040502050405020303" pitchFamily="18" charset="0"/>
              </a:rPr>
              <a:t>серповидноклеточной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solidFill>
                  <a:schemeClr val="hlink"/>
                </a:solidFill>
                <a:latin typeface="Georgia" panose="02040502050405020303" pitchFamily="18" charset="0"/>
              </a:rPr>
              <a:t>анемии</a:t>
            </a:r>
            <a:r>
              <a:rPr lang="ru-RU" altLang="ru-RU" sz="1800">
                <a:latin typeface="Georgia" panose="02040502050405020303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37449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4" grpId="0"/>
      <p:bldP spid="2765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4"/>
          <p:cNvGrpSpPr>
            <a:grpSpLocks/>
          </p:cNvGrpSpPr>
          <p:nvPr/>
        </p:nvGrpSpPr>
        <p:grpSpPr bwMode="auto">
          <a:xfrm>
            <a:off x="174938" y="327353"/>
            <a:ext cx="11621192" cy="5724312"/>
            <a:chOff x="1470" y="13020"/>
            <a:chExt cx="9555" cy="3285"/>
          </a:xfrm>
        </p:grpSpPr>
        <p:sp>
          <p:nvSpPr>
            <p:cNvPr id="9222" name="Rectangle 5"/>
            <p:cNvSpPr>
              <a:spLocks noChangeArrowheads="1"/>
            </p:cNvSpPr>
            <p:nvPr/>
          </p:nvSpPr>
          <p:spPr bwMode="auto">
            <a:xfrm>
              <a:off x="4155" y="13020"/>
              <a:ext cx="3900" cy="540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>
              <a:flatTx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4400" dirty="0" smtClean="0">
                  <a:latin typeface="+mj-lt"/>
                </a:rPr>
                <a:t>Формы </a:t>
              </a:r>
              <a:r>
                <a:rPr lang="ru-RU" altLang="ru-RU" sz="4400" dirty="0">
                  <a:latin typeface="+mj-lt"/>
                </a:rPr>
                <a:t>изменчивости</a:t>
              </a:r>
            </a:p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2800" dirty="0">
                <a:latin typeface="+mj-lt"/>
              </a:endParaRPr>
            </a:p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 dirty="0">
                <a:latin typeface="+mj-lt"/>
              </a:endParaRPr>
            </a:p>
          </p:txBody>
        </p:sp>
        <p:sp>
          <p:nvSpPr>
            <p:cNvPr id="9223" name="Rectangle 6"/>
            <p:cNvSpPr>
              <a:spLocks noChangeArrowheads="1"/>
            </p:cNvSpPr>
            <p:nvPr/>
          </p:nvSpPr>
          <p:spPr bwMode="auto">
            <a:xfrm>
              <a:off x="1470" y="14355"/>
              <a:ext cx="3900" cy="885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2400" b="1" dirty="0">
                <a:latin typeface="+mj-lt"/>
              </a:endParaRPr>
            </a:p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3600" dirty="0" smtClean="0">
                  <a:solidFill>
                    <a:srgbClr val="002060"/>
                  </a:solidFill>
                  <a:latin typeface="+mj-lt"/>
                </a:rPr>
                <a:t>ненаследственная</a:t>
              </a:r>
              <a:endParaRPr lang="ru-RU" altLang="ru-RU" sz="3600" dirty="0">
                <a:solidFill>
                  <a:srgbClr val="002060"/>
                </a:solidFill>
                <a:latin typeface="+mj-lt"/>
              </a:endParaRPr>
            </a:p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2400" dirty="0">
                <a:solidFill>
                  <a:srgbClr val="993366"/>
                </a:solidFill>
                <a:latin typeface="+mj-lt"/>
              </a:endParaRPr>
            </a:p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2400" dirty="0">
                <a:solidFill>
                  <a:srgbClr val="993366"/>
                </a:solidFill>
                <a:latin typeface="+mj-lt"/>
              </a:endParaRPr>
            </a:p>
          </p:txBody>
        </p:sp>
        <p:sp>
          <p:nvSpPr>
            <p:cNvPr id="9224" name="Rectangle 7"/>
            <p:cNvSpPr>
              <a:spLocks noChangeArrowheads="1"/>
            </p:cNvSpPr>
            <p:nvPr/>
          </p:nvSpPr>
          <p:spPr bwMode="auto">
            <a:xfrm>
              <a:off x="6750" y="14280"/>
              <a:ext cx="3900" cy="885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2400" b="1" dirty="0">
                <a:latin typeface="+mj-lt"/>
              </a:endParaRPr>
            </a:p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3600" dirty="0" smtClean="0">
                  <a:solidFill>
                    <a:srgbClr val="002060"/>
                  </a:solidFill>
                  <a:latin typeface="+mj-lt"/>
                </a:rPr>
                <a:t>наследственная</a:t>
              </a:r>
              <a:endParaRPr lang="ru-RU" altLang="ru-RU" sz="3600" dirty="0">
                <a:solidFill>
                  <a:srgbClr val="002060"/>
                </a:solidFill>
                <a:latin typeface="+mj-lt"/>
              </a:endParaRPr>
            </a:p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2400" dirty="0">
                <a:latin typeface="+mj-lt"/>
              </a:endParaRPr>
            </a:p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2400" dirty="0">
                <a:latin typeface="+mj-lt"/>
              </a:endParaRPr>
            </a:p>
          </p:txBody>
        </p:sp>
        <p:sp>
          <p:nvSpPr>
            <p:cNvPr id="9225" name="AutoShape 8"/>
            <p:cNvSpPr>
              <a:spLocks noChangeArrowheads="1"/>
            </p:cNvSpPr>
            <p:nvPr/>
          </p:nvSpPr>
          <p:spPr bwMode="auto">
            <a:xfrm>
              <a:off x="1665" y="15585"/>
              <a:ext cx="2805" cy="720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 b="1">
                <a:latin typeface="+mj-lt"/>
              </a:endParaRPr>
            </a:p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1800" b="1">
                  <a:latin typeface="+mj-lt"/>
                </a:rPr>
                <a:t>Модификационная изменчивость</a:t>
              </a:r>
              <a:endParaRPr lang="ru-RU" altLang="ru-RU" sz="1800">
                <a:latin typeface="+mj-lt"/>
              </a:endParaRPr>
            </a:p>
          </p:txBody>
        </p:sp>
        <p:sp>
          <p:nvSpPr>
            <p:cNvPr id="9226" name="AutoShape 9"/>
            <p:cNvSpPr>
              <a:spLocks noChangeArrowheads="1"/>
            </p:cNvSpPr>
            <p:nvPr/>
          </p:nvSpPr>
          <p:spPr bwMode="auto">
            <a:xfrm>
              <a:off x="5325" y="15585"/>
              <a:ext cx="2730" cy="720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dirty="0" smtClean="0">
                  <a:latin typeface="+mj-lt"/>
                </a:rPr>
                <a:t>Мутационная</a:t>
              </a:r>
              <a:endParaRPr lang="ru-RU" altLang="ru-RU" dirty="0">
                <a:latin typeface="+mj-lt"/>
              </a:endParaRPr>
            </a:p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dirty="0">
                  <a:latin typeface="+mj-lt"/>
                </a:rPr>
                <a:t>изменчивость</a:t>
              </a:r>
            </a:p>
          </p:txBody>
        </p:sp>
        <p:sp>
          <p:nvSpPr>
            <p:cNvPr id="9227" name="AutoShape 10"/>
            <p:cNvSpPr>
              <a:spLocks noChangeArrowheads="1"/>
            </p:cNvSpPr>
            <p:nvPr/>
          </p:nvSpPr>
          <p:spPr bwMode="auto">
            <a:xfrm>
              <a:off x="8295" y="15585"/>
              <a:ext cx="2730" cy="720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dirty="0" smtClean="0">
                  <a:latin typeface="+mj-lt"/>
                </a:rPr>
                <a:t>Комбинативная</a:t>
              </a:r>
              <a:endParaRPr lang="ru-RU" altLang="ru-RU" dirty="0">
                <a:latin typeface="+mj-lt"/>
              </a:endParaRPr>
            </a:p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dirty="0">
                  <a:latin typeface="+mj-lt"/>
                </a:rPr>
                <a:t>изменчивость</a:t>
              </a:r>
            </a:p>
          </p:txBody>
        </p:sp>
      </p:grpSp>
      <p:sp>
        <p:nvSpPr>
          <p:cNvPr id="9220" name="Line 12"/>
          <p:cNvSpPr>
            <a:spLocks noChangeShapeType="1"/>
          </p:cNvSpPr>
          <p:nvPr/>
        </p:nvSpPr>
        <p:spPr bwMode="auto">
          <a:xfrm flipH="1">
            <a:off x="6301045" y="4065145"/>
            <a:ext cx="1662547" cy="73187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1" name="Line 13"/>
          <p:cNvSpPr>
            <a:spLocks noChangeShapeType="1"/>
          </p:cNvSpPr>
          <p:nvPr/>
        </p:nvSpPr>
        <p:spPr bwMode="auto">
          <a:xfrm>
            <a:off x="9223779" y="4050767"/>
            <a:ext cx="1437495" cy="74625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323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6280" y="3160972"/>
            <a:ext cx="11475720" cy="1325563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Хромосомные мутации</a:t>
            </a:r>
            <a:r>
              <a:rPr lang="ru-RU" dirty="0">
                <a:solidFill>
                  <a:schemeClr val="tx1"/>
                </a:solidFill>
              </a:rPr>
              <a:t> — изменения в структуре хромосом, связанные с потерей участка, его поворотом на 180°, удвоением или переносом на негомологичную хромосому</a:t>
            </a:r>
          </a:p>
        </p:txBody>
      </p:sp>
    </p:spTree>
    <p:extLst>
      <p:ext uri="{BB962C8B-B14F-4D97-AF65-F5344CB8AC3E}">
        <p14:creationId xmlns:p14="http://schemas.microsoft.com/office/powerpoint/2010/main" val="795117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" y="0"/>
            <a:ext cx="119024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526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798022" y="365125"/>
            <a:ext cx="11587942" cy="1325563"/>
          </a:xfrm>
        </p:spPr>
        <p:txBody>
          <a:bodyPr/>
          <a:lstStyle/>
          <a:p>
            <a:pPr algn="ctr" eaLnBrk="1" hangingPunct="1"/>
            <a:r>
              <a:rPr lang="ru-RU" altLang="ru-RU" sz="4000" dirty="0">
                <a:solidFill>
                  <a:srgbClr val="C00000"/>
                </a:solidFill>
                <a:latin typeface="Georgia" panose="02040502050405020303" pitchFamily="18" charset="0"/>
              </a:rPr>
              <a:t>Примеры  структурных</a:t>
            </a:r>
            <a:br>
              <a:rPr lang="ru-RU" altLang="ru-RU" sz="4000" dirty="0">
                <a:solidFill>
                  <a:srgbClr val="C00000"/>
                </a:solidFill>
                <a:latin typeface="Georgia" panose="02040502050405020303" pitchFamily="18" charset="0"/>
              </a:rPr>
            </a:br>
            <a:r>
              <a:rPr lang="ru-RU" altLang="ru-RU" sz="4000" dirty="0">
                <a:solidFill>
                  <a:srgbClr val="C00000"/>
                </a:solidFill>
                <a:latin typeface="Georgia" panose="02040502050405020303" pitchFamily="18" charset="0"/>
              </a:rPr>
              <a:t>   мутаций хромосом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2633" y="2205039"/>
            <a:ext cx="11471563" cy="3927475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altLang="ru-RU" sz="4400" dirty="0" smtClean="0">
                <a:latin typeface="+mj-lt"/>
              </a:rPr>
              <a:t>Пороки развития головного мозга, опорно-двигательной системы, сердечно-сосудистой, мочеполовой</a:t>
            </a:r>
          </a:p>
          <a:p>
            <a:pPr algn="ctr" eaLnBrk="1" hangingPunct="1">
              <a:defRPr/>
            </a:pPr>
            <a:r>
              <a:rPr lang="ru-RU" altLang="ru-RU" sz="4400" dirty="0" smtClean="0">
                <a:latin typeface="+mj-lt"/>
              </a:rPr>
              <a:t>Умственная отсталость разной степени в сочетании с физическим недоразвитием</a:t>
            </a:r>
          </a:p>
          <a:p>
            <a:pPr algn="ctr" eaLnBrk="1" hangingPunct="1">
              <a:defRPr/>
            </a:pPr>
            <a:r>
              <a:rPr lang="ru-RU" altLang="ru-RU" sz="4400" dirty="0" smtClean="0">
                <a:latin typeface="+mj-lt"/>
              </a:rPr>
              <a:t>Первичное бесплодие</a:t>
            </a:r>
          </a:p>
        </p:txBody>
      </p:sp>
    </p:spTree>
    <p:extLst>
      <p:ext uri="{BB962C8B-B14F-4D97-AF65-F5344CB8AC3E}">
        <p14:creationId xmlns:p14="http://schemas.microsoft.com/office/powerpoint/2010/main" val="2616497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8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8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2" grpId="0"/>
      <p:bldP spid="12800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1841962" y="2243801"/>
            <a:ext cx="9029700" cy="1325563"/>
          </a:xfrm>
          <a:noFill/>
          <a:ln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pPr algn="ctr" eaLnBrk="1" hangingPunct="1"/>
            <a:r>
              <a:rPr lang="ru-RU" altLang="ru-RU" dirty="0">
                <a:solidFill>
                  <a:srgbClr val="660066"/>
                </a:solidFill>
                <a:latin typeface="Georgia" panose="02040502050405020303" pitchFamily="18" charset="0"/>
              </a:rPr>
              <a:t>Геномные мутации – </a:t>
            </a:r>
            <a:r>
              <a:rPr lang="ru-RU" altLang="ru-RU" dirty="0">
                <a:solidFill>
                  <a:schemeClr val="tx1"/>
                </a:solidFill>
                <a:latin typeface="Georgia" panose="02040502050405020303" pitchFamily="18" charset="0"/>
              </a:rPr>
              <a:t>нарушения числа хромосом</a:t>
            </a:r>
          </a:p>
        </p:txBody>
      </p:sp>
    </p:spTree>
    <p:extLst>
      <p:ext uri="{BB962C8B-B14F-4D97-AF65-F5344CB8AC3E}">
        <p14:creationId xmlns:p14="http://schemas.microsoft.com/office/powerpoint/2010/main" val="1829360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11917680" cy="1325563"/>
          </a:xfrm>
        </p:spPr>
        <p:txBody>
          <a:bodyPr>
            <a:normAutofit/>
          </a:bodyPr>
          <a:lstStyle/>
          <a:p>
            <a:r>
              <a:rPr lang="ru-RU" sz="3200" b="1" dirty="0"/>
              <a:t>Заболевания, связанные с изменением числа хромосом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4969061"/>
              </p:ext>
            </p:extLst>
          </p:nvPr>
        </p:nvGraphicFramePr>
        <p:xfrm>
          <a:off x="0" y="662781"/>
          <a:ext cx="12192000" cy="585216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1950720"/>
                <a:gridCol w="4699462"/>
                <a:gridCol w="2646218"/>
                <a:gridCol w="2895600"/>
              </a:tblGrid>
              <a:tr h="73152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+mj-lt"/>
                        </a:rPr>
                        <a:t> </a:t>
                      </a:r>
                      <a:endParaRPr lang="ru-RU" sz="24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0435" marR="60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+mj-lt"/>
                        </a:rPr>
                        <a:t>Синдром Дауна</a:t>
                      </a:r>
                      <a:endParaRPr lang="ru-RU" sz="24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0435" marR="60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+mj-lt"/>
                        </a:rPr>
                        <a:t>Синдром Шерешевского –Тёрнера</a:t>
                      </a:r>
                      <a:endParaRPr lang="ru-RU" sz="24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0435" marR="60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+mj-lt"/>
                        </a:rPr>
                        <a:t>Синдром </a:t>
                      </a:r>
                      <a:r>
                        <a:rPr lang="ru-RU" sz="2400" dirty="0" err="1">
                          <a:effectLst/>
                          <a:latin typeface="+mj-lt"/>
                        </a:rPr>
                        <a:t>Кляйнфельтера</a:t>
                      </a:r>
                      <a:endParaRPr lang="ru-RU" sz="24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0435" marR="60435" marT="0" marB="0"/>
                </a:tc>
              </a:tr>
              <a:tr h="64464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effectLst/>
                          <a:latin typeface="+mj-lt"/>
                        </a:rPr>
                        <a:t>Причина</a:t>
                      </a:r>
                      <a:endParaRPr lang="ru-RU" sz="2400" dirty="0" smtClean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+mj-lt"/>
                        </a:rPr>
                        <a:t> </a:t>
                      </a:r>
                      <a:endParaRPr lang="ru-RU" sz="24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0435" marR="604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+mj-lt"/>
                        </a:rPr>
                        <a:t>Трисомия по 21-й хромосоме</a:t>
                      </a:r>
                      <a:endParaRPr lang="ru-RU" sz="24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0435" marR="604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+mj-lt"/>
                        </a:rPr>
                        <a:t>Утрата одной половой хромосомы, генотип Х0</a:t>
                      </a:r>
                      <a:endParaRPr lang="ru-RU" sz="24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0435" marR="604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+mj-lt"/>
                        </a:rPr>
                        <a:t>Наличие лишней Х-хромосомы у мужчин, генотип XXY</a:t>
                      </a:r>
                      <a:endParaRPr lang="ru-RU" sz="24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0435" marR="60435" marT="0" marB="0"/>
                </a:tc>
              </a:tr>
              <a:tr h="27397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>
                          <a:effectLst/>
                          <a:latin typeface="+mj-lt"/>
                        </a:rPr>
                        <a:t> </a:t>
                      </a:r>
                      <a:r>
                        <a:rPr lang="ru-RU" sz="2400" dirty="0" smtClean="0">
                          <a:effectLst/>
                          <a:latin typeface="+mj-lt"/>
                        </a:rPr>
                        <a:t>Характерные симптомы</a:t>
                      </a:r>
                      <a:endParaRPr lang="ru-RU" sz="2400" dirty="0" smtClean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0435" marR="604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+mj-lt"/>
                        </a:rPr>
                        <a:t>Плоское лицо, монголоидный разрез глаз, открытый рот, аномалии зубов, короткий нос и другие. Имеются пороки сердца и желудочно-кишечного тракта. Характерна умственная отсталость. Дети с синдромом Дауна очень ласковые, внимательные и послушные</a:t>
                      </a:r>
                      <a:endParaRPr lang="ru-RU" sz="24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0435" marR="604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+mj-lt"/>
                        </a:rPr>
                        <a:t>Отставание в физическом развитии, недоразвитость женских половых органов, интеллект сохранён</a:t>
                      </a:r>
                      <a:endParaRPr lang="ru-RU" sz="24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0435" marR="6043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+mj-lt"/>
                        </a:rPr>
                        <a:t>Высокий рост, длинные конечности, развитие вторичных половых признаков по женскому типу, слабоумие</a:t>
                      </a:r>
                      <a:endParaRPr lang="ru-RU" sz="24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0435" marR="6043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4228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166255" y="-115093"/>
            <a:ext cx="11216120" cy="13255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u="sng" dirty="0" smtClean="0">
                <a:solidFill>
                  <a:srgbClr val="C00000"/>
                </a:solidFill>
                <a:latin typeface="Georgia" panose="02040502050405020303" pitchFamily="18" charset="0"/>
              </a:rPr>
              <a:t>Частота возникновения</a:t>
            </a:r>
            <a:r>
              <a:rPr lang="ru-RU" altLang="ru-RU" u="sng" dirty="0">
                <a:solidFill>
                  <a:srgbClr val="C00000"/>
                </a:solidFill>
                <a:latin typeface="Georgia" panose="02040502050405020303" pitchFamily="18" charset="0"/>
              </a:rPr>
              <a:t> </a:t>
            </a:r>
            <a:r>
              <a:rPr lang="ru-RU" altLang="ru-RU" u="sng" dirty="0" smtClean="0">
                <a:solidFill>
                  <a:srgbClr val="C00000"/>
                </a:solidFill>
                <a:latin typeface="Georgia" panose="02040502050405020303" pitchFamily="18" charset="0"/>
              </a:rPr>
              <a:t>мутаций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6255" y="1210470"/>
            <a:ext cx="12025745" cy="4321175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altLang="ru-RU" sz="3600" dirty="0">
                <a:latin typeface="+mj-lt"/>
              </a:rPr>
              <a:t>Частота мутаций возрастает если действие мутагена сильнее и продолжительнее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3600" dirty="0">
                <a:latin typeface="+mj-lt"/>
              </a:rPr>
              <a:t>Для мутагенов не существует нижнего предела их действия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3600" dirty="0">
                <a:latin typeface="+mj-lt"/>
              </a:rPr>
              <a:t>Средняя частота мутирования-10 на один локус ( для человека )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3600" dirty="0">
                <a:latin typeface="+mj-lt"/>
              </a:rPr>
              <a:t>Средняя для всех- 10 – 10 мутаций на один локус за поколение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3600" dirty="0">
                <a:latin typeface="+mj-lt"/>
              </a:rPr>
              <a:t>Полезные мутации возникают очень редко- 1 на 100 тысяч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7341957" y="3371057"/>
            <a:ext cx="3921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solidFill>
                  <a:srgbClr val="660066"/>
                </a:solidFill>
              </a:rPr>
              <a:t>-5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4663239" y="4502150"/>
            <a:ext cx="3921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solidFill>
                  <a:srgbClr val="660066"/>
                </a:solidFill>
              </a:rPr>
              <a:t>-4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5659004" y="4502149"/>
            <a:ext cx="463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solidFill>
                  <a:srgbClr val="660066"/>
                </a:solidFill>
              </a:rPr>
              <a:t>-6 </a:t>
            </a:r>
          </a:p>
        </p:txBody>
      </p:sp>
    </p:spTree>
    <p:extLst>
      <p:ext uri="{BB962C8B-B14F-4D97-AF65-F5344CB8AC3E}">
        <p14:creationId xmlns:p14="http://schemas.microsoft.com/office/powerpoint/2010/main" val="2509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3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3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3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3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3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3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3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3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3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3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3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3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3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3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3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/>
      <p:bldP spid="123907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0804058"/>
              </p:ext>
            </p:extLst>
          </p:nvPr>
        </p:nvGraphicFramePr>
        <p:xfrm>
          <a:off x="199504" y="723381"/>
          <a:ext cx="11787447" cy="591385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5739281"/>
                <a:gridCol w="6048166"/>
              </a:tblGrid>
              <a:tr h="10062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Свойства мутационной изменчивости</a:t>
                      </a:r>
                      <a:endParaRPr lang="ru-RU" sz="3200" b="0" dirty="0">
                        <a:solidFill>
                          <a:srgbClr val="002060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Характеристика</a:t>
                      </a:r>
                      <a:endParaRPr lang="ru-RU" sz="3200" b="0" dirty="0">
                        <a:solidFill>
                          <a:srgbClr val="002060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903095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3200" dirty="0">
                          <a:effectLst/>
                          <a:latin typeface="+mj-lt"/>
                        </a:rPr>
                        <a:t>Можно ли её считать определённой изменчивостью?</a:t>
                      </a:r>
                      <a:endParaRPr lang="ru-RU" sz="3200" b="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+mj-lt"/>
                        </a:rPr>
                        <a:t>Нет, воздействие мутагенов приводит к самым разным мутациям</a:t>
                      </a:r>
                      <a:endParaRPr lang="ru-RU" sz="3200" b="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792310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3200" dirty="0" smtClean="0">
                          <a:effectLst/>
                          <a:latin typeface="+mj-lt"/>
                        </a:rPr>
                        <a:t>2. Можно </a:t>
                      </a:r>
                      <a:r>
                        <a:rPr lang="ru-RU" sz="3200" dirty="0">
                          <a:effectLst/>
                          <a:latin typeface="+mj-lt"/>
                        </a:rPr>
                        <a:t>ли её считать групповой изменчивостью?</a:t>
                      </a:r>
                      <a:endParaRPr lang="ru-RU" sz="3200" b="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+mj-lt"/>
                        </a:rPr>
                        <a:t>Нет, это индивидуальная изменчивость</a:t>
                      </a:r>
                      <a:endParaRPr lang="ru-RU" sz="3200" b="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855694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3200" dirty="0" smtClean="0">
                          <a:effectLst/>
                          <a:latin typeface="+mj-lt"/>
                        </a:rPr>
                        <a:t>3. Влияние </a:t>
                      </a:r>
                      <a:r>
                        <a:rPr lang="ru-RU" sz="3200" dirty="0">
                          <a:effectLst/>
                          <a:latin typeface="+mj-lt"/>
                        </a:rPr>
                        <a:t>на генотип</a:t>
                      </a:r>
                      <a:endParaRPr lang="ru-RU" sz="3200" b="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+mj-lt"/>
                        </a:rPr>
                        <a:t>Эта изменчивость приводит к изменению или генома, или хромосом, или генов</a:t>
                      </a:r>
                      <a:endParaRPr lang="ru-RU" sz="3200" b="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1006207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3200" dirty="0" smtClean="0">
                          <a:effectLst/>
                          <a:latin typeface="+mj-lt"/>
                        </a:rPr>
                        <a:t>4. Влияние </a:t>
                      </a:r>
                      <a:r>
                        <a:rPr lang="ru-RU" sz="3200" dirty="0">
                          <a:effectLst/>
                          <a:latin typeface="+mj-lt"/>
                        </a:rPr>
                        <a:t>на фенотип</a:t>
                      </a:r>
                      <a:endParaRPr lang="ru-RU" sz="3200" b="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+mj-lt"/>
                        </a:rPr>
                        <a:t>Часто мутации проявляются </a:t>
                      </a:r>
                      <a:r>
                        <a:rPr lang="ru-RU" sz="3200" dirty="0" err="1">
                          <a:effectLst/>
                          <a:latin typeface="+mj-lt"/>
                        </a:rPr>
                        <a:t>фенотипически</a:t>
                      </a:r>
                      <a:endParaRPr lang="ru-RU" sz="3200" b="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9957" name="Прямоугольник 4"/>
          <p:cNvSpPr>
            <a:spLocks noChangeArrowheads="1"/>
          </p:cNvSpPr>
          <p:nvPr/>
        </p:nvSpPr>
        <p:spPr bwMode="auto">
          <a:xfrm>
            <a:off x="2079625" y="1"/>
            <a:ext cx="82819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dirty="0">
                <a:latin typeface="Georgia" panose="02040502050405020303" pitchFamily="18" charset="0"/>
                <a:cs typeface="Times New Roman" panose="02020603050405020304" pitchFamily="18" charset="0"/>
              </a:rPr>
              <a:t>Характеристика мутационной </a:t>
            </a:r>
            <a:r>
              <a:rPr lang="ru-RU" altLang="ru-RU" sz="2800" dirty="0">
                <a:solidFill>
                  <a:srgbClr val="00206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изменчивости</a:t>
            </a:r>
            <a:endParaRPr lang="ru-RU" altLang="ru-RU" sz="2800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7180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8838721"/>
              </p:ext>
            </p:extLst>
          </p:nvPr>
        </p:nvGraphicFramePr>
        <p:xfrm>
          <a:off x="0" y="0"/>
          <a:ext cx="12070080" cy="658368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5803216"/>
                <a:gridCol w="6266864"/>
              </a:tblGrid>
              <a:tr h="8645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Свойства мутационной изменчивости</a:t>
                      </a:r>
                      <a:endParaRPr lang="ru-RU" sz="3600" b="0" dirty="0">
                        <a:solidFill>
                          <a:srgbClr val="002060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Характеристика</a:t>
                      </a:r>
                      <a:endParaRPr lang="ru-RU" sz="3600" b="0" dirty="0">
                        <a:solidFill>
                          <a:srgbClr val="002060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964276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3600" dirty="0" smtClean="0">
                          <a:effectLst/>
                          <a:latin typeface="+mj-lt"/>
                        </a:rPr>
                        <a:t>5. Наследование </a:t>
                      </a:r>
                      <a:r>
                        <a:rPr lang="ru-RU" sz="3600" dirty="0">
                          <a:effectLst/>
                          <a:latin typeface="+mj-lt"/>
                        </a:rPr>
                        <a:t>полученных изменений</a:t>
                      </a:r>
                      <a:endParaRPr lang="ru-RU" sz="3600" b="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  <a:latin typeface="+mj-lt"/>
                        </a:rPr>
                        <a:t>Если мутации генеративные, то наследуются</a:t>
                      </a:r>
                      <a:endParaRPr lang="ru-RU" sz="3600" b="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1280160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3600" dirty="0" smtClean="0">
                          <a:effectLst/>
                          <a:latin typeface="+mj-lt"/>
                        </a:rPr>
                        <a:t>6. Значение </a:t>
                      </a:r>
                      <a:r>
                        <a:rPr lang="ru-RU" sz="3600" dirty="0">
                          <a:effectLst/>
                          <a:latin typeface="+mj-lt"/>
                        </a:rPr>
                        <a:t>для организма</a:t>
                      </a:r>
                      <a:endParaRPr lang="ru-RU" sz="3600" b="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  <a:latin typeface="+mj-lt"/>
                        </a:rPr>
                        <a:t>Полезные мутации помогают выжить, вредные — снижают жизнеспособность особи</a:t>
                      </a:r>
                      <a:endParaRPr lang="ru-RU" sz="3600" b="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1346662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3600" dirty="0" smtClean="0">
                          <a:effectLst/>
                          <a:latin typeface="+mj-lt"/>
                        </a:rPr>
                        <a:t>7. Значение </a:t>
                      </a:r>
                      <a:r>
                        <a:rPr lang="ru-RU" sz="3600" dirty="0">
                          <a:effectLst/>
                          <a:latin typeface="+mj-lt"/>
                        </a:rPr>
                        <a:t>для вида</a:t>
                      </a:r>
                      <a:endParaRPr lang="ru-RU" sz="3600" b="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  <a:latin typeface="+mj-lt"/>
                        </a:rPr>
                        <a:t>Основной поставщик наследственной изменчивости для естественного отбора</a:t>
                      </a:r>
                      <a:endParaRPr lang="ru-RU" sz="3600" b="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156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1977131" y="0"/>
            <a:ext cx="8424862" cy="1462087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4800" dirty="0">
                <a:solidFill>
                  <a:srgbClr val="C00000"/>
                </a:solidFill>
              </a:rPr>
              <a:t>Значение мутаций в </a:t>
            </a:r>
            <a:r>
              <a:rPr lang="ru-RU" altLang="ru-RU" sz="4800" dirty="0" smtClean="0">
                <a:solidFill>
                  <a:srgbClr val="C00000"/>
                </a:solidFill>
              </a:rPr>
              <a:t>природе</a:t>
            </a:r>
            <a:endParaRPr lang="ru-RU" altLang="ru-RU" sz="4800" b="1" dirty="0">
              <a:solidFill>
                <a:srgbClr val="C00000"/>
              </a:solidFill>
            </a:endParaRP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33002" y="1102361"/>
            <a:ext cx="11804073" cy="2987040"/>
          </a:xfrm>
        </p:spPr>
        <p:txBody>
          <a:bodyPr>
            <a:noAutofit/>
          </a:bodyPr>
          <a:lstStyle/>
          <a:p>
            <a:pPr eaLnBrk="1" hangingPunct="1">
              <a:lnSpc>
                <a:spcPct val="100000"/>
              </a:lnSpc>
            </a:pPr>
            <a:r>
              <a:rPr lang="ru-RU" altLang="ru-RU" sz="4000" dirty="0">
                <a:latin typeface="+mj-lt"/>
              </a:rPr>
              <a:t>Материал для естественного и искусственного </a:t>
            </a:r>
            <a:r>
              <a:rPr lang="ru-RU" altLang="ru-RU" sz="4000" dirty="0" smtClean="0">
                <a:latin typeface="+mj-lt"/>
              </a:rPr>
              <a:t>отбора</a:t>
            </a:r>
            <a:endParaRPr lang="ru-RU" altLang="ru-RU" sz="4000" dirty="0">
              <a:latin typeface="+mj-lt"/>
            </a:endParaRPr>
          </a:p>
          <a:p>
            <a:pPr eaLnBrk="1" hangingPunct="1">
              <a:lnSpc>
                <a:spcPct val="100000"/>
              </a:lnSpc>
            </a:pPr>
            <a:r>
              <a:rPr lang="ru-RU" altLang="ru-RU" sz="4000" dirty="0">
                <a:latin typeface="+mj-lt"/>
              </a:rPr>
              <a:t>Рецессивные мутации в гетерозиготном состоянии резерв наследственной </a:t>
            </a:r>
            <a:r>
              <a:rPr lang="ru-RU" altLang="ru-RU" sz="4000" dirty="0" smtClean="0">
                <a:latin typeface="+mj-lt"/>
              </a:rPr>
              <a:t>изменчивости</a:t>
            </a:r>
            <a:endParaRPr lang="ru-RU" altLang="ru-RU" sz="4000" dirty="0">
              <a:latin typeface="+mj-lt"/>
            </a:endParaRPr>
          </a:p>
          <a:p>
            <a:pPr eaLnBrk="1" hangingPunct="1">
              <a:lnSpc>
                <a:spcPct val="100000"/>
              </a:lnSpc>
            </a:pPr>
            <a:r>
              <a:rPr lang="ru-RU" altLang="ru-RU" sz="4000" dirty="0">
                <a:latin typeface="+mj-lt"/>
              </a:rPr>
              <a:t>Широко используются в селекции растений и </a:t>
            </a:r>
            <a:r>
              <a:rPr lang="ru-RU" altLang="ru-RU" sz="4000" dirty="0" smtClean="0">
                <a:latin typeface="+mj-lt"/>
              </a:rPr>
              <a:t>микроорганизмов</a:t>
            </a:r>
            <a:endParaRPr lang="ru-RU" altLang="ru-RU" sz="4000" dirty="0">
              <a:latin typeface="+mj-lt"/>
            </a:endParaRPr>
          </a:p>
          <a:p>
            <a:pPr eaLnBrk="1" hangingPunct="1">
              <a:lnSpc>
                <a:spcPct val="100000"/>
              </a:lnSpc>
            </a:pPr>
            <a:r>
              <a:rPr lang="ru-RU" altLang="ru-RU" sz="4000" dirty="0">
                <a:latin typeface="+mj-lt"/>
              </a:rPr>
              <a:t>Используются при разработке методов борьбы с вредителями</a:t>
            </a:r>
          </a:p>
          <a:p>
            <a:pPr marL="0" indent="0" eaLnBrk="1" hangingPunct="1">
              <a:lnSpc>
                <a:spcPct val="100000"/>
              </a:lnSpc>
              <a:buNone/>
            </a:pPr>
            <a:endParaRPr lang="ru-RU" altLang="ru-RU" sz="4000" dirty="0">
              <a:solidFill>
                <a:srgbClr val="66006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68671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1000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000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1000"/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/>
      <p:bldP spid="7168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895" y="2676062"/>
            <a:ext cx="10956174" cy="1325563"/>
          </a:xfrm>
        </p:spPr>
        <p:txBody>
          <a:bodyPr>
            <a:noAutofit/>
          </a:bodyPr>
          <a:lstStyle/>
          <a:p>
            <a:r>
              <a:rPr lang="ru-RU">
                <a:solidFill>
                  <a:schemeClr val="tx1"/>
                </a:solidFill>
              </a:rPr>
              <a:t> </a:t>
            </a:r>
            <a:r>
              <a:rPr lang="ru-RU" b="1">
                <a:solidFill>
                  <a:schemeClr val="tx1"/>
                </a:solidFill>
              </a:rPr>
              <a:t>Комбинативная изменчивость</a:t>
            </a:r>
            <a:r>
              <a:rPr lang="ru-RU">
                <a:solidFill>
                  <a:schemeClr val="tx1"/>
                </a:solidFill>
              </a:rPr>
              <a:t> проявляется в том, что потомки, которые образуются при половом размножении, несколько отличаются друг от друга и от своих родителей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91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Фриз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374" y="629166"/>
            <a:ext cx="4442618" cy="5599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931366" y="629166"/>
            <a:ext cx="7032567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4000" b="1" dirty="0">
                <a:latin typeface="+mj-lt"/>
                <a:ea typeface="Times New Roman" panose="02020603050405020304" pitchFamily="18" charset="0"/>
              </a:rPr>
              <a:t>де Фриз Гуго</a:t>
            </a:r>
            <a:r>
              <a:rPr lang="ru-RU" sz="4000" dirty="0">
                <a:latin typeface="+mj-lt"/>
                <a:ea typeface="Times New Roman" panose="02020603050405020304" pitchFamily="18" charset="0"/>
              </a:rPr>
              <a:t> </a:t>
            </a:r>
          </a:p>
          <a:p>
            <a:pPr algn="ctr">
              <a:spcAft>
                <a:spcPts val="0"/>
              </a:spcAft>
            </a:pPr>
            <a:r>
              <a:rPr lang="ru-RU" sz="4000" dirty="0">
                <a:latin typeface="+mj-lt"/>
                <a:ea typeface="Times New Roman" panose="02020603050405020304" pitchFamily="18" charset="0"/>
              </a:rPr>
              <a:t>1848–1935 </a:t>
            </a:r>
          </a:p>
          <a:p>
            <a:r>
              <a:rPr lang="ru-RU" sz="4000" dirty="0">
                <a:latin typeface="+mj-lt"/>
                <a:ea typeface="Times New Roman" panose="02020603050405020304" pitchFamily="18" charset="0"/>
              </a:rPr>
              <a:t>Нидерландский ботаник и генетик, один из основателей учения об изменчивости и эволюции, провёл первые систематические исследования мутационного процесса</a:t>
            </a:r>
            <a:endParaRPr lang="ru-RU" sz="4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91329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1580" y="2818765"/>
            <a:ext cx="10584180" cy="1325563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Мутация</a:t>
            </a:r>
            <a:r>
              <a:rPr lang="ru-RU" dirty="0">
                <a:solidFill>
                  <a:schemeClr val="tx1"/>
                </a:solidFill>
              </a:rPr>
              <a:t> — изменение наследственных свойств организма, возникающее в результате случайного или искусственно вызванного нарушения в молекуле ДНК, структуре хромосомы или числе хромосом.</a:t>
            </a:r>
          </a:p>
        </p:txBody>
      </p:sp>
    </p:spTree>
    <p:extLst>
      <p:ext uri="{BB962C8B-B14F-4D97-AF65-F5344CB8AC3E}">
        <p14:creationId xmlns:p14="http://schemas.microsoft.com/office/powerpoint/2010/main" val="1633228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0"/>
            <a:ext cx="120091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36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" y="0"/>
            <a:ext cx="119329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79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77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253025"/>
              </p:ext>
            </p:extLst>
          </p:nvPr>
        </p:nvGraphicFramePr>
        <p:xfrm>
          <a:off x="0" y="883920"/>
          <a:ext cx="12192000" cy="597408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3806257"/>
                <a:gridCol w="8385743"/>
              </a:tblGrid>
              <a:tr h="32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+mj-lt"/>
                        </a:rPr>
                        <a:t>Вид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+mj-lt"/>
                        </a:rPr>
                        <a:t> </a:t>
                      </a:r>
                      <a:endParaRPr lang="ru-RU" sz="28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+mj-lt"/>
                        </a:rPr>
                        <a:t>Мутагены</a:t>
                      </a:r>
                      <a:endParaRPr lang="ru-RU" sz="28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209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+mj-lt"/>
                        </a:rPr>
                        <a:t>Физические мутагены</a:t>
                      </a:r>
                      <a:endParaRPr lang="ru-RU" sz="28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+mj-lt"/>
                        </a:rPr>
                        <a:t>• Ионизирующее излучение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+mj-lt"/>
                        </a:rPr>
                        <a:t>• Ультрафиолетовое излучение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+mj-lt"/>
                        </a:rPr>
                        <a:t>• Высокая температура</a:t>
                      </a:r>
                      <a:endParaRPr lang="ru-RU" sz="28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1535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+mj-lt"/>
                        </a:rPr>
                        <a:t>Химические мутагены</a:t>
                      </a:r>
                      <a:endParaRPr lang="ru-RU" sz="28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+mj-lt"/>
                        </a:rPr>
                        <a:t>• Сильные окислители или восстановители (например, </a:t>
                      </a:r>
                      <a:r>
                        <a:rPr lang="ru-RU" sz="2800" dirty="0" smtClean="0">
                          <a:effectLst/>
                          <a:latin typeface="+mj-lt"/>
                        </a:rPr>
                        <a:t>активные </a:t>
                      </a:r>
                      <a:r>
                        <a:rPr lang="ru-RU" sz="2800" dirty="0">
                          <a:effectLst/>
                          <a:latin typeface="+mj-lt"/>
                        </a:rPr>
                        <a:t>формы кислорода)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+mj-lt"/>
                        </a:rPr>
                        <a:t>• Пестициды (например, гербициды, фунгициды)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+mj-lt"/>
                        </a:rPr>
                        <a:t>• Продукты переработки нефти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+mj-lt"/>
                        </a:rPr>
                        <a:t>• Органические растворители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+mj-lt"/>
                        </a:rPr>
                        <a:t>• Алкоголь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+mj-lt"/>
                        </a:rPr>
                        <a:t>• Никотин</a:t>
                      </a:r>
                      <a:endParaRPr lang="ru-RU" sz="28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243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+mj-lt"/>
                        </a:rPr>
                        <a:t>Биологические мутагены</a:t>
                      </a:r>
                      <a:endParaRPr lang="ru-RU" sz="28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+mj-lt"/>
                        </a:rPr>
                        <a:t>• Вирусы (например, краснуха, корь, грипп)</a:t>
                      </a:r>
                      <a:endParaRPr lang="ru-RU" sz="28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766059" y="0"/>
            <a:ext cx="9029700" cy="1325563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Мутагенные факторы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9546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в оформлении «Облачный шкипер»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13665955_TF03460508.potx" id="{5DFBD78C-123E-43C4-B1D8-C87BD0916EA4}" vid="{61EFFEBC-D632-4584-AAF5-CCDDDB225785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Props1.xml><?xml version="1.0" encoding="utf-8"?>
<ds:datastoreItem xmlns:ds="http://schemas.openxmlformats.org/officeDocument/2006/customXml" ds:itemID="{6253D857-4181-4777-8893-6E45A690F9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024FD56-CE1B-42FC-9E83-BFBF160724C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EDD01B8-816B-49B7-8C81-03AB51D87C54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40262f94-9f35-4ac3-9a90-690165a166b7"/>
    <ds:schemaRef ds:uri="a4f35948-e619-41b3-aa29-22878b09cfd2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Слайды в оформлении «Облачный шкипер»</Template>
  <TotalTime>104</TotalTime>
  <Words>628</Words>
  <Application>Microsoft Office PowerPoint</Application>
  <PresentationFormat>Широкоэкранный</PresentationFormat>
  <Paragraphs>106</Paragraphs>
  <Slides>28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6" baseType="lpstr">
      <vt:lpstr>Arial</vt:lpstr>
      <vt:lpstr>Calibri</vt:lpstr>
      <vt:lpstr>Cambria</vt:lpstr>
      <vt:lpstr>Georgia</vt:lpstr>
      <vt:lpstr>Tahoma</vt:lpstr>
      <vt:lpstr>Times New Roman</vt:lpstr>
      <vt:lpstr>Wingdings</vt:lpstr>
      <vt:lpstr>Шаблон в оформлении «Облачный шкипер»</vt:lpstr>
      <vt:lpstr>Закономерности наследственной изменчивости</vt:lpstr>
      <vt:lpstr>Презентация PowerPoint</vt:lpstr>
      <vt:lpstr> Комбинативная изменчивость проявляется в том, что потомки, которые образуются при половом размножении, несколько отличаются друг от друга и от своих родителей</vt:lpstr>
      <vt:lpstr>Презентация PowerPoint</vt:lpstr>
      <vt:lpstr>Мутация — изменение наследственных свойств организма, возникающее в результате случайного или искусственно вызванного нарушения в молекуле ДНК, структуре хромосомы или числе хромосом.</vt:lpstr>
      <vt:lpstr>Презентация PowerPoint</vt:lpstr>
      <vt:lpstr>Презентация PowerPoint</vt:lpstr>
      <vt:lpstr>Презентация PowerPoint</vt:lpstr>
      <vt:lpstr>Мутагенные факторы </vt:lpstr>
      <vt:lpstr>Презентация PowerPoint</vt:lpstr>
      <vt:lpstr>Мутаген — химическое вещество, физический фактор и биологический объект, вызывающий мутации.</vt:lpstr>
      <vt:lpstr>Презентация PowerPoint</vt:lpstr>
      <vt:lpstr>Соматические мутации — мутации, возникающие в клетках тела и не передающиеся потомкам при половом размножении.</vt:lpstr>
      <vt:lpstr>Презентация PowerPoint</vt:lpstr>
      <vt:lpstr>Генные мутации — изменения в последовательности нуклеотидов ДНК</vt:lpstr>
      <vt:lpstr>Презентация PowerPoint</vt:lpstr>
      <vt:lpstr>Презентация PowerPoint</vt:lpstr>
      <vt:lpstr>Примеры генных мутаций</vt:lpstr>
      <vt:lpstr>Генные мутации генные наследственные заболевания</vt:lpstr>
      <vt:lpstr>Хромосомные мутации — изменения в структуре хромосом, связанные с потерей участка, его поворотом на 180°, удвоением или переносом на негомологичную хромосому</vt:lpstr>
      <vt:lpstr>Презентация PowerPoint</vt:lpstr>
      <vt:lpstr>Примеры  структурных    мутаций хромосом</vt:lpstr>
      <vt:lpstr>Геномные мутации – нарушения числа хромосом</vt:lpstr>
      <vt:lpstr>Заболевания, связанные с изменением числа хромосом </vt:lpstr>
      <vt:lpstr>Частота возникновения мутаций</vt:lpstr>
      <vt:lpstr>Презентация PowerPoint</vt:lpstr>
      <vt:lpstr>Презентация PowerPoint</vt:lpstr>
      <vt:lpstr>Значение мутаций в природе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Макет заголовка</dc:title>
  <dc:creator>HP</dc:creator>
  <cp:lastModifiedBy>HP</cp:lastModifiedBy>
  <cp:revision>14</cp:revision>
  <dcterms:created xsi:type="dcterms:W3CDTF">2017-10-07T19:58:42Z</dcterms:created>
  <dcterms:modified xsi:type="dcterms:W3CDTF">2017-11-15T11:06:16Z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74062900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