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315" r:id="rId4"/>
    <p:sldId id="313" r:id="rId5"/>
    <p:sldId id="302" r:id="rId6"/>
    <p:sldId id="308" r:id="rId7"/>
    <p:sldId id="309" r:id="rId8"/>
    <p:sldId id="307" r:id="rId9"/>
    <p:sldId id="266" r:id="rId10"/>
    <p:sldId id="272" r:id="rId11"/>
    <p:sldId id="291" r:id="rId12"/>
    <p:sldId id="292" r:id="rId13"/>
    <p:sldId id="293" r:id="rId14"/>
    <p:sldId id="294" r:id="rId15"/>
    <p:sldId id="269" r:id="rId16"/>
    <p:sldId id="295" r:id="rId17"/>
    <p:sldId id="278" r:id="rId18"/>
    <p:sldId id="296" r:id="rId19"/>
    <p:sldId id="286" r:id="rId20"/>
    <p:sldId id="299" r:id="rId21"/>
    <p:sldId id="310" r:id="rId22"/>
    <p:sldId id="311" r:id="rId23"/>
    <p:sldId id="312" r:id="rId24"/>
    <p:sldId id="31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03" autoAdjust="0"/>
  </p:normalViewPr>
  <p:slideViewPr>
    <p:cSldViewPr>
      <p:cViewPr>
        <p:scale>
          <a:sx n="75" d="100"/>
          <a:sy n="75" d="100"/>
        </p:scale>
        <p:origin x="-370" y="3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E61C4-4ED9-4B6C-8719-4D8467740D3A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2F0B33-FBE6-4AC4-B619-526702ECB5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50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2F0B33-FBE6-4AC4-B619-526702ECB50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54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1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473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58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70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917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323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37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082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232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229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041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62B3F-592A-4D4C-A857-C311EB3FF2C0}" type="datetimeFigureOut">
              <a:rPr lang="ru-RU" smtClean="0"/>
              <a:t>20.12.2018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DC86D-AF51-4058-B432-E4119A4EE7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743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ig5Jrf5LA6E" TargetMode="External"/><Relationship Id="rId3" Type="http://schemas.openxmlformats.org/officeDocument/2006/relationships/hyperlink" Target="https://youtu.be/U4gsnuh6g6c" TargetMode="External"/><Relationship Id="rId7" Type="http://schemas.openxmlformats.org/officeDocument/2006/relationships/hyperlink" Target="http://youtu.be/LeJYh2mZ864" TargetMode="External"/><Relationship Id="rId2" Type="http://schemas.openxmlformats.org/officeDocument/2006/relationships/hyperlink" Target="https://youtu.be/dQxmdgGsyWw?list=PLNCVk5tZIfbuYkzHxrtr_5-q7xdtyR2T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youtu.be/u6zcw5eLyBA" TargetMode="External"/><Relationship Id="rId5" Type="http://schemas.openxmlformats.org/officeDocument/2006/relationships/hyperlink" Target="https://youtu.be/iYfsrLkE6Yg" TargetMode="External"/><Relationship Id="rId4" Type="http://schemas.openxmlformats.org/officeDocument/2006/relationships/hyperlink" Target="http://youtu.be/dQxmdgGsyWw" TargetMode="External"/><Relationship Id="rId9" Type="http://schemas.openxmlformats.org/officeDocument/2006/relationships/hyperlink" Target="http://youtu.be/JA7eeDx1Cd8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rics-ttn.org/index.php/en/requests-and-offers/tekhnologicheskie-profili?rttn_action=show&amp;profile_id=12811" TargetMode="External"/><Relationship Id="rId3" Type="http://schemas.openxmlformats.org/officeDocument/2006/relationships/hyperlink" Target="http://www.startbase.ru/projects/475/view/" TargetMode="External"/><Relationship Id="rId7" Type="http://schemas.openxmlformats.org/officeDocument/2006/relationships/hyperlink" Target="http://innovationlink.com/marketplace/technology-of-super-silent-conversation-and-super-silent-singing-devices-with-silence-function.1607/" TargetMode="External"/><Relationship Id="rId2" Type="http://schemas.openxmlformats.org/officeDocument/2006/relationships/hyperlink" Target="http://www.slideshare.net/slideshow/embed_code/3101757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patentauction.com/patent.php?nb=9261" TargetMode="External"/><Relationship Id="rId5" Type="http://schemas.openxmlformats.org/officeDocument/2006/relationships/hyperlink" Target="http://www.startbase.ru/members/171172/documents/" TargetMode="External"/><Relationship Id="rId10" Type="http://schemas.openxmlformats.org/officeDocument/2006/relationships/hyperlink" Target="http://youtu.be/1t6lLFrxCKY" TargetMode="External"/><Relationship Id="rId4" Type="http://schemas.openxmlformats.org/officeDocument/2006/relationships/hyperlink" Target="http://www.startbase.ru/innovations/103/" TargetMode="External"/><Relationship Id="rId9" Type="http://schemas.openxmlformats.org/officeDocument/2006/relationships/hyperlink" Target="http://youtu.be/LeJYh2mZ86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sidorov.sergei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2.png"/><Relationship Id="rId4" Type="http://schemas.openxmlformats.org/officeDocument/2006/relationships/hyperlink" Target="https://youtu.be/U4gsnuh6g6c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3.png"/><Relationship Id="rId4" Type="http://schemas.openxmlformats.org/officeDocument/2006/relationships/hyperlink" Target="https://youtu.be/ig5Jrf5LA6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966" y="188640"/>
            <a:ext cx="8784976" cy="4248472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ПРЕЗЕНТАЦИЯ ИННОВАЦИОННОГО ПРОЕКТА.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Патент РФ №2260252.</a:t>
            </a:r>
            <a:r>
              <a:rPr lang="ru-RU" sz="2700" dirty="0" smtClean="0">
                <a:solidFill>
                  <a:schemeClr val="accent2">
                    <a:lumMod val="50000"/>
                  </a:schemeClr>
                </a:solidFill>
              </a:rPr>
              <a:t>                           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>Автор: Сидоров С.Н.</a:t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/>
              <a:t>Технология </a:t>
            </a:r>
            <a:r>
              <a:rPr lang="ru-RU" sz="3600" b="1" dirty="0"/>
              <a:t>бесшумного разговора и </a:t>
            </a:r>
            <a:r>
              <a:rPr lang="ru-RU" sz="3600" b="1" dirty="0" smtClean="0"/>
              <a:t>пения. Устройства с функцией бесшумного разговора и пения (устройства связи, аудио устройства, новые виды устройств).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990" y="4575188"/>
            <a:ext cx="8352928" cy="2260466"/>
          </a:xfrm>
        </p:spPr>
        <p:txBody>
          <a:bodyPr>
            <a:normAutofit/>
          </a:bodyPr>
          <a:lstStyle/>
          <a:p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УНИКАЛЬНОСТЬ (ОТСУТСТВИЕ АНАЛОГОВ).</a:t>
            </a:r>
          </a:p>
          <a:p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БОЛЬШОЕ 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</a:rPr>
              <a:t>КОЛИЧЕСТВО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НОВЫХ ВОЗМОЖНОСТЕЙ</a:t>
            </a:r>
            <a:r>
              <a:rPr lang="ru-RU" sz="19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1900" b="1" dirty="0">
                <a:solidFill>
                  <a:schemeClr val="accent2">
                    <a:lumMod val="75000"/>
                  </a:schemeClr>
                </a:solidFill>
              </a:rPr>
              <a:t>БОЛЬШОЕ КОЛИЧЕСТВО ОБЛАСТЕЙ ПРИМЕНЕНИЯ.</a:t>
            </a:r>
          </a:p>
          <a:p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ПОТЕНЦИАЛ ШИРОКОГО, МАССОВОГО ИСПОЛЬЗОВАНИЯ.</a:t>
            </a:r>
            <a:endParaRPr lang="ru-RU" sz="19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900" b="1" dirty="0">
                <a:solidFill>
                  <a:schemeClr val="accent2">
                    <a:lumMod val="75000"/>
                  </a:schemeClr>
                </a:solidFill>
              </a:rPr>
              <a:t>ВЫСОКАЯ КОММЕРЧЕСКАЯ </a:t>
            </a:r>
            <a:r>
              <a:rPr lang="ru-RU" sz="1900" b="1" dirty="0" smtClean="0">
                <a:solidFill>
                  <a:schemeClr val="accent2">
                    <a:lumMod val="75000"/>
                  </a:schemeClr>
                </a:solidFill>
              </a:rPr>
              <a:t>ПРИВЛЕКАТЕЛЬНОСТЬ.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ТЕХНОЛОГИЯ, ИЗМЕНЯЮЩАЯ НАШУ ЖИЗНЬ!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C:\Users\Ровер\Documents\Мои патенты\Патент 2260252 (35 КВ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028" y="620688"/>
            <a:ext cx="1272852" cy="179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88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588" y="576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Прототипы.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7588" y="476672"/>
            <a:ext cx="8229600" cy="5544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Изготовлены</a:t>
            </a:r>
            <a:r>
              <a:rPr lang="en-US" sz="1800" dirty="0" smtClean="0"/>
              <a:t> </a:t>
            </a:r>
            <a:r>
              <a:rPr lang="ru-RU" sz="1800" dirty="0" smtClean="0"/>
              <a:t>первые в мире: </a:t>
            </a:r>
          </a:p>
          <a:p>
            <a:pPr algn="just">
              <a:buAutoNum type="arabicParenR"/>
            </a:pPr>
            <a:r>
              <a:rPr lang="ru-RU" sz="1800" dirty="0" smtClean="0"/>
              <a:t>телефон </a:t>
            </a:r>
            <a:r>
              <a:rPr lang="ru-RU" sz="1800" dirty="0"/>
              <a:t>с дополнительной функцией </a:t>
            </a:r>
            <a:r>
              <a:rPr lang="ru-RU" sz="1800" dirty="0" smtClean="0"/>
              <a:t>«ТИШИНА»,</a:t>
            </a:r>
          </a:p>
          <a:p>
            <a:pPr algn="just">
              <a:buAutoNum type="arabicParenR"/>
            </a:pPr>
            <a:r>
              <a:rPr lang="ru-RU" sz="1800" dirty="0" smtClean="0"/>
              <a:t>гарнитура </a:t>
            </a:r>
            <a:r>
              <a:rPr lang="ru-RU" sz="1800" dirty="0"/>
              <a:t>с дополнительной функцией </a:t>
            </a:r>
            <a:r>
              <a:rPr lang="ru-RU" sz="1800" dirty="0" smtClean="0"/>
              <a:t>«ТИШИНА»,</a:t>
            </a:r>
          </a:p>
          <a:p>
            <a:pPr algn="just">
              <a:buAutoNum type="arabicParenR"/>
            </a:pPr>
            <a:r>
              <a:rPr lang="ru-RU" sz="1800" dirty="0" smtClean="0"/>
              <a:t>приставка «ТИШИНА» к обычной гарнитуре и другим устройствам,</a:t>
            </a:r>
          </a:p>
          <a:p>
            <a:pPr algn="just">
              <a:buAutoNum type="arabicParenR"/>
            </a:pPr>
            <a:r>
              <a:rPr lang="ru-RU" sz="1800" dirty="0" smtClean="0"/>
              <a:t>чехол с функцией «ТИШИНА» для смартфона, </a:t>
            </a:r>
            <a:r>
              <a:rPr lang="ru-RU" sz="1800" dirty="0"/>
              <a:t>с помощью которого практически получен первый в мире смартфон с функцией «ТИШИНА» и с 3 режимами работы: «ДАЛЬНИЙ СОБЕСЕДНИК», «БЛИЖНИЙ СОБЕСЕДНИК» (бесплатный разговор по </a:t>
            </a:r>
            <a:r>
              <a:rPr lang="ru-RU" sz="1800" dirty="0" smtClean="0"/>
              <a:t>каналу </a:t>
            </a:r>
            <a:r>
              <a:rPr lang="en-US" sz="1800" dirty="0" smtClean="0"/>
              <a:t>Wi-Fi</a:t>
            </a:r>
            <a:r>
              <a:rPr lang="ru-RU" sz="1800" dirty="0" smtClean="0"/>
              <a:t> или </a:t>
            </a:r>
            <a:r>
              <a:rPr lang="en-US" sz="1800" dirty="0" smtClean="0"/>
              <a:t>Bluetooth</a:t>
            </a:r>
            <a:r>
              <a:rPr lang="ru-RU" sz="1800" dirty="0" smtClean="0"/>
              <a:t> </a:t>
            </a:r>
            <a:r>
              <a:rPr lang="ru-RU" sz="1800" dirty="0"/>
              <a:t>на выбор) и «БЕЗ СОБЕСЕДНИКА» (бесплатный режим</a:t>
            </a:r>
            <a:r>
              <a:rPr lang="ru-RU" sz="1800" dirty="0" smtClean="0"/>
              <a:t>). </a:t>
            </a:r>
          </a:p>
          <a:p>
            <a:pPr marL="0" indent="0" algn="just">
              <a:buNone/>
            </a:pPr>
            <a:r>
              <a:rPr lang="ru-RU" sz="2000" b="1" dirty="0" smtClean="0"/>
              <a:t>Телефон с функцией «ТИШИНА».         Гарнитура с функцией «ТИШИНА».</a:t>
            </a:r>
          </a:p>
          <a:p>
            <a:pPr marL="0" indent="0" algn="just">
              <a:buNone/>
            </a:pPr>
            <a:endParaRPr lang="ru-RU" sz="1800" b="1" dirty="0"/>
          </a:p>
        </p:txBody>
      </p:sp>
      <p:pic>
        <p:nvPicPr>
          <p:cNvPr id="5" name="Picture 2" descr="C:\Documents and Settings\АТТО\Мои документы\Мои изобретения\Фото телефона с функцией ТИШИНА\Телефон с функцией ТИШИН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761430" cy="3134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АТТО\Мои документы\Мои изобретения\Фото гарнитуры с функцией ТИШИНА\Гарнитура с функцией ТИШИН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715935"/>
            <a:ext cx="3990008" cy="2992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41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86409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/>
              <a:t>       Приставка «ТИШИНА».              Приставка «ТИШИНА»</a:t>
            </a:r>
            <a:br>
              <a:rPr lang="ru-RU" sz="2400" b="1" dirty="0" smtClean="0"/>
            </a:br>
            <a:r>
              <a:rPr lang="ru-RU" sz="2400" b="1" dirty="0"/>
              <a:t>	</a:t>
            </a:r>
            <a:r>
              <a:rPr lang="ru-RU" sz="2400" b="1" dirty="0" smtClean="0"/>
              <a:t>			      с подключенной гарнитурой.</a:t>
            </a:r>
            <a:endParaRPr lang="ru-RU" sz="2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090813"/>
            <a:ext cx="4038600" cy="3544736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055696"/>
            <a:ext cx="4038600" cy="3614970"/>
          </a:xfrm>
        </p:spPr>
      </p:pic>
    </p:spTree>
    <p:extLst>
      <p:ext uri="{BB962C8B-B14F-4D97-AF65-F5344CB8AC3E}">
        <p14:creationId xmlns:p14="http://schemas.microsoft.com/office/powerpoint/2010/main" val="46691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404664"/>
            <a:ext cx="4040188" cy="855786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Смартфон в чехле</a:t>
            </a:r>
          </a:p>
          <a:p>
            <a:pPr algn="ctr"/>
            <a:r>
              <a:rPr lang="ru-RU" dirty="0"/>
              <a:t>с</a:t>
            </a:r>
            <a:r>
              <a:rPr lang="ru-RU" dirty="0" smtClean="0"/>
              <a:t> функцией «ТИШИНА».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40768"/>
            <a:ext cx="2774390" cy="3951288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88640"/>
            <a:ext cx="4041775" cy="1071810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Смартфон готов к использованию функции «ТИШИНА».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340768"/>
            <a:ext cx="4041775" cy="3374003"/>
          </a:xfrm>
        </p:spPr>
      </p:pic>
    </p:spTree>
    <p:extLst>
      <p:ext uri="{BB962C8B-B14F-4D97-AF65-F5344CB8AC3E}">
        <p14:creationId xmlns:p14="http://schemas.microsoft.com/office/powerpoint/2010/main" val="12936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Первые 3 прототипа демонстрировались на выставке </a:t>
            </a:r>
            <a:r>
              <a:rPr lang="en-US" sz="2400" dirty="0"/>
              <a:t>Startup Bazaar 2017 </a:t>
            </a:r>
            <a:r>
              <a:rPr lang="ru-RU" sz="2400" dirty="0"/>
              <a:t>на </a:t>
            </a:r>
            <a:r>
              <a:rPr lang="ru-RU" sz="2400" dirty="0" smtClean="0"/>
              <a:t>конференции </a:t>
            </a:r>
            <a:r>
              <a:rPr lang="en-US" sz="2400" dirty="0"/>
              <a:t>Startup Village 2017</a:t>
            </a:r>
            <a:r>
              <a:rPr lang="ru-RU" sz="2400" dirty="0"/>
              <a:t> в </a:t>
            </a:r>
            <a:r>
              <a:rPr lang="ru-RU" sz="2400" dirty="0" err="1"/>
              <a:t>Сколково</a:t>
            </a:r>
            <a:r>
              <a:rPr lang="ru-RU" sz="2400" dirty="0"/>
              <a:t>. 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954" y="1600200"/>
            <a:ext cx="3288092" cy="4525963"/>
          </a:xfrm>
        </p:spPr>
      </p:pic>
    </p:spTree>
    <p:extLst>
      <p:ext uri="{BB962C8B-B14F-4D97-AF65-F5344CB8AC3E}">
        <p14:creationId xmlns:p14="http://schemas.microsoft.com/office/powerpoint/2010/main" val="71787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Короткое видео (46 секунд) демонстрации работы телефона с функцией «ТИШИНА» и гарнитуры с функцией «ТИШИНА»:</a:t>
            </a:r>
            <a:endParaRPr lang="ru-RU" sz="2400" b="1" dirty="0"/>
          </a:p>
        </p:txBody>
      </p:sp>
      <p:pic>
        <p:nvPicPr>
          <p:cNvPr id="4" name="Сжат. демонстрация работы телефона и гарнитуры с функцией ТИШИНА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5616" y="1196752"/>
            <a:ext cx="6912768" cy="5185031"/>
          </a:xfrm>
        </p:spPr>
      </p:pic>
    </p:spTree>
    <p:extLst>
      <p:ext uri="{BB962C8B-B14F-4D97-AF65-F5344CB8AC3E}">
        <p14:creationId xmlns:p14="http://schemas.microsoft.com/office/powerpoint/2010/main" val="933119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360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Коммерческий потенциал.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60486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Население всего мира, самые различные организации, ведомства, государственные, частные и </a:t>
            </a:r>
            <a:r>
              <a:rPr lang="ru-RU" sz="2000" dirty="0"/>
              <a:t>коммерческие структуры будут </a:t>
            </a:r>
            <a:r>
              <a:rPr lang="ru-RU" sz="2000" dirty="0" smtClean="0"/>
              <a:t>покупать создаваемую продукцию. </a:t>
            </a:r>
            <a:r>
              <a:rPr lang="ru-RU" sz="2000" dirty="0"/>
              <a:t>Огромный </a:t>
            </a:r>
            <a:r>
              <a:rPr lang="ru-RU" sz="2000" dirty="0" smtClean="0"/>
              <a:t>ассортимент </a:t>
            </a:r>
            <a:r>
              <a:rPr lang="ru-RU" sz="2000" dirty="0"/>
              <a:t>в больших количествах </a:t>
            </a:r>
            <a:r>
              <a:rPr lang="ru-RU" sz="2000" dirty="0" smtClean="0"/>
              <a:t>различной продукции, </a:t>
            </a:r>
            <a:r>
              <a:rPr lang="ru-RU" sz="2000" dirty="0"/>
              <a:t>в </a:t>
            </a:r>
            <a:r>
              <a:rPr lang="ru-RU" sz="2000" dirty="0" smtClean="0"/>
              <a:t>которой </a:t>
            </a:r>
            <a:r>
              <a:rPr lang="ru-RU" sz="2000" dirty="0"/>
              <a:t>будет применена технология </a:t>
            </a:r>
            <a:r>
              <a:rPr lang="ru-RU" sz="2000" dirty="0" smtClean="0"/>
              <a:t>бесшумного </a:t>
            </a:r>
            <a:r>
              <a:rPr lang="ru-RU" sz="2000" dirty="0"/>
              <a:t>разговора и пения, будет реализован во всем </a:t>
            </a:r>
            <a:r>
              <a:rPr lang="ru-RU" sz="2000" dirty="0" smtClean="0"/>
              <a:t>мире.</a:t>
            </a:r>
          </a:p>
          <a:p>
            <a:pPr marL="0" indent="0" algn="just">
              <a:buNone/>
            </a:pPr>
            <a:r>
              <a:rPr lang="ru-RU" sz="2000" dirty="0" smtClean="0"/>
              <a:t>Имеется Отчёт оценочной экспертизы об оценке рыночной стоимости исключительного права на изобретение по патенту РФ №2260252 по состоянию на 30.07.2013.</a:t>
            </a:r>
          </a:p>
          <a:p>
            <a:pPr marL="0" indent="0" algn="ctr">
              <a:buNone/>
            </a:pPr>
            <a:endParaRPr lang="ru-RU" sz="18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068960"/>
            <a:ext cx="2580475" cy="3639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58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496944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В этом Отчёте </a:t>
            </a:r>
            <a:r>
              <a:rPr lang="ru-RU" sz="2000" dirty="0"/>
              <a:t>общий объём потенциальной выручки от продаж различной продукции, в которой будет использовано изобретение, за оставшийся срок действия патента оценён в 1197810000000 рублей. </a:t>
            </a:r>
            <a:r>
              <a:rPr lang="ru-RU" sz="2000" dirty="0" smtClean="0"/>
              <a:t>Необходимо </a:t>
            </a:r>
            <a:r>
              <a:rPr lang="ru-RU" sz="2000" dirty="0"/>
              <a:t>учесть, что 30.07.2013 курс доллара составлял 32,85 рублей за 1 доллар США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/>
            <a:r>
              <a:rPr lang="ru-RU" sz="2000" dirty="0"/>
              <a:t>При этом объём потенциальной выручки от продаж в России одних только мобильных телефонов, смартфонов и коммуникаторов с функцией «ТИШИНА» оценён в 536000000000 </a:t>
            </a:r>
            <a:r>
              <a:rPr lang="ru-RU" sz="2000" dirty="0" smtClean="0"/>
              <a:t>рублей. Опрос большого </a:t>
            </a:r>
            <a:r>
              <a:rPr lang="ru-RU" sz="2000" dirty="0"/>
              <a:t>количества людей показал, что </a:t>
            </a:r>
            <a:r>
              <a:rPr lang="ru-RU" sz="2000" dirty="0" smtClean="0"/>
              <a:t>мобильные телефоны, смартфоны, коммуникаторы и планшеты </a:t>
            </a:r>
            <a:r>
              <a:rPr lang="ru-RU" sz="2000" dirty="0"/>
              <a:t>с функцией "ТИШИНА", да ещё с режимом бесплатного разговора «БЛИЖНИЙ СОБЕСЕДНИК», </a:t>
            </a:r>
            <a:r>
              <a:rPr lang="ru-RU" sz="2000" dirty="0" smtClean="0"/>
              <a:t>будут </a:t>
            </a:r>
            <a:r>
              <a:rPr lang="ru-RU" sz="2000" dirty="0"/>
              <a:t>чрезвычайно </a:t>
            </a:r>
            <a:r>
              <a:rPr lang="ru-RU" sz="2000" dirty="0" smtClean="0"/>
              <a:t>востребованы </a:t>
            </a:r>
            <a:r>
              <a:rPr lang="ru-RU" sz="2000" dirty="0"/>
              <a:t>и </a:t>
            </a:r>
            <a:r>
              <a:rPr lang="ru-RU" sz="2000" dirty="0" smtClean="0"/>
              <a:t>их </a:t>
            </a:r>
            <a:r>
              <a:rPr lang="ru-RU" sz="2000" dirty="0"/>
              <a:t>купит </a:t>
            </a:r>
            <a:r>
              <a:rPr lang="ru-RU" sz="2000" dirty="0" smtClean="0"/>
              <a:t>каждый.</a:t>
            </a:r>
          </a:p>
          <a:p>
            <a:pPr algn="just"/>
            <a:r>
              <a:rPr lang="ru-RU" sz="2000" b="1" dirty="0" smtClean="0"/>
              <a:t>Необходимо </a:t>
            </a:r>
            <a:r>
              <a:rPr lang="ru-RU" sz="2000" b="1" dirty="0"/>
              <a:t>также учесть, что производство </a:t>
            </a:r>
            <a:r>
              <a:rPr lang="ru-RU" sz="2000" b="1" dirty="0" smtClean="0"/>
              <a:t>устройств </a:t>
            </a:r>
            <a:r>
              <a:rPr lang="ru-RU" sz="2000" b="1" dirty="0"/>
              <a:t>мобильной связи, не имеющих функцию "ТИШИНА", может быть вообще запрещено, так как их использование в общественных местах беспокоит окружающих людей. Может быть введен новый стандарт, предусматривающий обязательное наличие функции "ТИШИНА" в устройствах мобильной связи</a:t>
            </a:r>
            <a:r>
              <a:rPr lang="ru-RU" sz="2000" b="1" dirty="0" smtClean="0"/>
              <a:t>.</a:t>
            </a:r>
          </a:p>
          <a:p>
            <a:pPr algn="just"/>
            <a:r>
              <a:rPr lang="ru-RU" sz="2000" dirty="0" smtClean="0"/>
              <a:t>Объём </a:t>
            </a:r>
            <a:r>
              <a:rPr lang="ru-RU" sz="2000" dirty="0"/>
              <a:t>потенциальной выручки от продаж различной продукции, в которой будет использовано </a:t>
            </a:r>
            <a:r>
              <a:rPr lang="ru-RU" sz="2000" dirty="0" smtClean="0"/>
              <a:t>изобретение, огромный, </a:t>
            </a:r>
            <a:r>
              <a:rPr lang="ru-RU" sz="2000" dirty="0"/>
              <a:t>т.е. </a:t>
            </a:r>
            <a:r>
              <a:rPr lang="ru-RU" sz="2000" b="1" dirty="0"/>
              <a:t>коммерческий потенциал очень высокий!</a:t>
            </a:r>
          </a:p>
          <a:p>
            <a:pPr algn="just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7544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Бизнес-план.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76064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Запланировано создать и выпустить на рынок пока 11 инновационных продуктов, в которых будет использоваться изобретение (Технология БШРП), а именно первые в мире:</a:t>
            </a:r>
          </a:p>
          <a:p>
            <a:pPr algn="just">
              <a:buAutoNum type="arabicParenR"/>
            </a:pPr>
            <a:r>
              <a:rPr lang="ru-RU" sz="2000" dirty="0"/>
              <a:t>Мобильный телефон 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/>
              <a:t>Смартфон 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/>
              <a:t>Планшет 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 smtClean="0"/>
              <a:t>Гарнитуру </a:t>
            </a:r>
            <a:r>
              <a:rPr lang="ru-RU" sz="2000" dirty="0"/>
              <a:t>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en-US" sz="2000" dirty="0"/>
              <a:t>BLUETOOTH</a:t>
            </a:r>
            <a:r>
              <a:rPr lang="ru-RU" sz="2000" dirty="0" smtClean="0"/>
              <a:t>-гарнитуру </a:t>
            </a:r>
            <a:r>
              <a:rPr lang="ru-RU" sz="2000" dirty="0"/>
              <a:t>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 smtClean="0"/>
              <a:t>Приставку </a:t>
            </a:r>
            <a:r>
              <a:rPr lang="ru-RU" sz="2000" dirty="0"/>
              <a:t>«ТИШИНА» для </a:t>
            </a:r>
            <a:r>
              <a:rPr lang="ru-RU" sz="2000" dirty="0" smtClean="0"/>
              <a:t>гарнитуры, </a:t>
            </a:r>
            <a:r>
              <a:rPr lang="en-US" sz="2000" dirty="0"/>
              <a:t>BLUETOOTH</a:t>
            </a:r>
            <a:r>
              <a:rPr lang="ru-RU" sz="2000" dirty="0" smtClean="0"/>
              <a:t>-гарнитуры и других устройств.</a:t>
            </a:r>
            <a:endParaRPr lang="ru-RU" sz="2000" dirty="0"/>
          </a:p>
          <a:p>
            <a:pPr algn="just">
              <a:buAutoNum type="arabicParenR"/>
            </a:pPr>
            <a:r>
              <a:rPr lang="ru-RU" sz="2000" dirty="0"/>
              <a:t>Модуль бесшумного разговора и пения (модуль БШРП).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/>
              <a:t>Чехлы с функцией «ТИШИНА» (чехлы с встроенным модулем БШРП) для мобильных телефонов, смартфонов, коммуникаторов, планшетов, раций, различных переговорных устройств, диктофонов и других устройств.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/>
              <a:t>Устройство бесшумного разговора и пения с ближними собеседниками и без собеседников.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 smtClean="0"/>
              <a:t> Стационарный </a:t>
            </a:r>
            <a:r>
              <a:rPr lang="ru-RU" sz="2000" dirty="0"/>
              <a:t>телефон с функцией «ТИШИНА».</a:t>
            </a:r>
          </a:p>
          <a:p>
            <a:pPr algn="just">
              <a:spcBef>
                <a:spcPts val="0"/>
              </a:spcBef>
              <a:buFontTx/>
              <a:buAutoNum type="arabicParenR"/>
              <a:defRPr/>
            </a:pPr>
            <a:r>
              <a:rPr lang="ru-RU" sz="2000" dirty="0" smtClean="0"/>
              <a:t> Беспроводной </a:t>
            </a:r>
            <a:r>
              <a:rPr lang="ru-RU" sz="2000" dirty="0"/>
              <a:t>стационарный телефон с функцией «ТИШИНА</a:t>
            </a:r>
            <a:r>
              <a:rPr lang="ru-RU" sz="2000" dirty="0" smtClean="0"/>
              <a:t>».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231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72" y="188640"/>
            <a:ext cx="878497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/>
              <a:t>Мобильные телефоны, смартфоны и планшеты с функцией «ТИШИНА» также будут иметь режимы работы:</a:t>
            </a:r>
          </a:p>
          <a:p>
            <a:pPr marL="342900" indent="-342900" algn="just">
              <a:buFontTx/>
              <a:buAutoNum type="arabicParenR"/>
              <a:defRPr/>
            </a:pPr>
            <a:r>
              <a:rPr lang="ru-RU" sz="2000" dirty="0"/>
              <a:t>«ДАЛЬНИЙ СОБЕСЕДНИК»;</a:t>
            </a:r>
          </a:p>
          <a:p>
            <a:pPr marL="342900" indent="-342900" algn="just">
              <a:buFontTx/>
              <a:buAutoNum type="arabicParenR"/>
              <a:defRPr/>
            </a:pPr>
            <a:r>
              <a:rPr lang="ru-RU" sz="2000" dirty="0"/>
              <a:t>«БЛИЖНИЙ СОБЕСЕДНИК» (бесплатный разговор, например, по радиоканалу </a:t>
            </a:r>
            <a:r>
              <a:rPr lang="en-US" sz="2000" dirty="0"/>
              <a:t>BLUETOOTH</a:t>
            </a:r>
            <a:r>
              <a:rPr lang="ru-RU" sz="2000" dirty="0"/>
              <a:t>, или</a:t>
            </a:r>
            <a:r>
              <a:rPr lang="en-US" sz="2000" dirty="0"/>
              <a:t> Wi-Fi</a:t>
            </a:r>
            <a:r>
              <a:rPr lang="ru-RU" sz="2000" dirty="0"/>
              <a:t>, или инфракрасному каналу связи </a:t>
            </a:r>
            <a:r>
              <a:rPr lang="en-US" sz="2000" dirty="0"/>
              <a:t>IR</a:t>
            </a:r>
            <a:r>
              <a:rPr lang="ru-RU" sz="2000" dirty="0"/>
              <a:t>);</a:t>
            </a:r>
          </a:p>
          <a:p>
            <a:pPr marL="342900" indent="-342900" algn="just">
              <a:buFontTx/>
              <a:buAutoNum type="arabicParenR"/>
              <a:defRPr/>
            </a:pPr>
            <a:r>
              <a:rPr lang="ru-RU" sz="2000" dirty="0"/>
              <a:t>«БЕЗ СОБЕСЕДНИКА» (бесплатный режим</a:t>
            </a:r>
            <a:r>
              <a:rPr lang="ru-RU" sz="2000" dirty="0" smtClean="0"/>
              <a:t>).</a:t>
            </a:r>
            <a:endParaRPr lang="ru-RU" sz="2000" dirty="0"/>
          </a:p>
          <a:p>
            <a:pPr algn="just"/>
            <a:r>
              <a:rPr lang="ru-RU" sz="2000" dirty="0" smtClean="0"/>
              <a:t>Мобильные </a:t>
            </a:r>
            <a:r>
              <a:rPr lang="ru-RU" sz="2000" dirty="0"/>
              <a:t>телефоны, смартфоны, планшеты, гарнитуры, </a:t>
            </a:r>
            <a:r>
              <a:rPr lang="en-US" sz="2000" dirty="0"/>
              <a:t>BLUETOOTH</a:t>
            </a:r>
            <a:r>
              <a:rPr lang="ru-RU" sz="2000" dirty="0"/>
              <a:t>-гарнитуры, стационарные проводные и беспроводные телефоны с функцией «ТИШИНА» будут создаваться путём доработки существующих моделей по возможности совместно с разработчиками этих существующих моделей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/>
              <a:t>В отношении каждого создаваемого </a:t>
            </a:r>
            <a:r>
              <a:rPr lang="ru-RU" sz="2000" dirty="0" smtClean="0"/>
              <a:t>продукта можно </a:t>
            </a:r>
            <a:r>
              <a:rPr lang="ru-RU" sz="2000" dirty="0"/>
              <a:t>выделить следующие этапы реализации проекта:</a:t>
            </a:r>
          </a:p>
          <a:p>
            <a:pPr algn="just"/>
            <a:r>
              <a:rPr lang="ru-RU" sz="2000" dirty="0" smtClean="0"/>
              <a:t>1). Разработка продукта (разработка и изготовление конструкторской документации и опытного образца продукта).</a:t>
            </a:r>
          </a:p>
          <a:p>
            <a:pPr algn="just"/>
            <a:r>
              <a:rPr lang="ru-RU" sz="2000" dirty="0" smtClean="0"/>
              <a:t>2). Сертификация разработанного продукта.</a:t>
            </a:r>
          </a:p>
          <a:p>
            <a:pPr algn="just"/>
            <a:r>
              <a:rPr lang="ru-RU" sz="2000" dirty="0" smtClean="0"/>
              <a:t>3). Презентация разработанного продукта.</a:t>
            </a:r>
          </a:p>
          <a:p>
            <a:pPr algn="just"/>
            <a:r>
              <a:rPr lang="ru-RU" sz="2000" dirty="0" smtClean="0"/>
              <a:t>4). Производство продукта в требуемом объёме на действующих заводах, способных производить этот продукт.</a:t>
            </a:r>
          </a:p>
          <a:p>
            <a:pPr algn="just"/>
            <a:r>
              <a:rPr lang="ru-RU" sz="2000" dirty="0" smtClean="0"/>
              <a:t>5). Реклама продукта.</a:t>
            </a:r>
          </a:p>
          <a:p>
            <a:pPr algn="just"/>
            <a:r>
              <a:rPr lang="ru-RU" sz="2000" dirty="0" smtClean="0"/>
              <a:t>6). Продажа продуктов преимущественно через действующие торговые сети и экспортирующие организации.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71894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052736"/>
            <a:ext cx="80648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/>
              <a:t>Благодаря </a:t>
            </a:r>
            <a:r>
              <a:rPr lang="ru-RU" sz="3600" b="1" dirty="0"/>
              <a:t>владению исключительным правом на изобретение в России будет продаваться, а также экспортироваться за рубеж, только принадлежащая нам продукция, в которой будет использоваться это </a:t>
            </a:r>
            <a:r>
              <a:rPr lang="ru-RU" sz="3600" b="1" dirty="0" smtClean="0"/>
              <a:t>изобретение!</a:t>
            </a:r>
          </a:p>
        </p:txBody>
      </p:sp>
    </p:spTree>
    <p:extLst>
      <p:ext uri="{BB962C8B-B14F-4D97-AF65-F5344CB8AC3E}">
        <p14:creationId xmlns:p14="http://schemas.microsoft.com/office/powerpoint/2010/main" val="278556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Цель проекта.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064896" cy="5832648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Целью проекта является коммерциализация уникальной технологии бесшумного разговора и пения (технологии БШРП), при использовании которой обеспечиваются:</a:t>
            </a:r>
          </a:p>
          <a:p>
            <a:pPr lvl="0" algn="just"/>
            <a:r>
              <a:rPr lang="ru-RU" dirty="0"/>
              <a:t>Сохранение тишины во время разговора и пения.</a:t>
            </a:r>
          </a:p>
          <a:p>
            <a:pPr lvl="0" algn="just"/>
            <a:r>
              <a:rPr lang="ru-RU" dirty="0"/>
              <a:t>Отсутствие беспокойства окружающих людей разговором и пением.</a:t>
            </a:r>
          </a:p>
          <a:p>
            <a:pPr lvl="0" algn="just"/>
            <a:r>
              <a:rPr lang="ru-RU" dirty="0"/>
              <a:t>Отсутствие помех работе </a:t>
            </a:r>
            <a:r>
              <a:rPr lang="ru-RU" dirty="0" err="1"/>
              <a:t>звукочувствительных</a:t>
            </a:r>
            <a:r>
              <a:rPr lang="ru-RU" dirty="0"/>
              <a:t> устройств (например, звукозаписывающих) разговором и пением.</a:t>
            </a:r>
          </a:p>
          <a:p>
            <a:pPr lvl="0" algn="just"/>
            <a:r>
              <a:rPr lang="ru-RU" dirty="0"/>
              <a:t>Конфиденциальность разговора.</a:t>
            </a:r>
          </a:p>
          <a:p>
            <a:pPr lvl="0" algn="just"/>
            <a:r>
              <a:rPr lang="ru-RU" dirty="0"/>
              <a:t>Возможность говорить голосовой речью и даже петь людям, которым трудно или невозможно использовать голосовые связки (например, человек охрип, или у него болит горло, или человек </a:t>
            </a:r>
            <a:r>
              <a:rPr lang="ru-RU" dirty="0" err="1"/>
              <a:t>ларингоэктомирован</a:t>
            </a:r>
            <a:r>
              <a:rPr lang="ru-RU" dirty="0"/>
              <a:t>).</a:t>
            </a:r>
          </a:p>
          <a:p>
            <a:pPr lvl="0" algn="just"/>
            <a:r>
              <a:rPr lang="ru-RU" dirty="0"/>
              <a:t>Другие возможности. Например, возможность бесшумного речевого управления.</a:t>
            </a:r>
          </a:p>
          <a:p>
            <a:pPr marL="0" indent="0" algn="just">
              <a:buNone/>
            </a:pPr>
            <a:r>
              <a:rPr lang="ru-RU" dirty="0"/>
              <a:t>Огромный интерес представляет использование технологии БШРП в мобильной связи и при разговоре с близко находящимся собеседником. </a:t>
            </a:r>
          </a:p>
        </p:txBody>
      </p:sp>
    </p:spTree>
    <p:extLst>
      <p:ext uri="{BB962C8B-B14F-4D97-AF65-F5344CB8AC3E}">
        <p14:creationId xmlns:p14="http://schemas.microsoft.com/office/powerpoint/2010/main" val="78116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Команда.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61662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/>
              <a:t>Сидоров </a:t>
            </a:r>
            <a:r>
              <a:rPr lang="ru-RU" sz="2000" dirty="0"/>
              <a:t>Сергей Николаевич </a:t>
            </a:r>
            <a:r>
              <a:rPr lang="ru-RU" sz="2000" dirty="0" smtClean="0"/>
              <a:t>– руководитель проекта и главный разработчик.</a:t>
            </a:r>
          </a:p>
          <a:p>
            <a:pPr marL="0" indent="0" algn="just">
              <a:buNone/>
            </a:pPr>
            <a:r>
              <a:rPr lang="ru-RU" sz="2000" dirty="0" smtClean="0"/>
              <a:t>Он будет руководить разработкой и реализацией проекта в целом, а также </a:t>
            </a:r>
            <a:r>
              <a:rPr lang="ru-RU" sz="2000" dirty="0"/>
              <a:t>выполнять главную работу по </a:t>
            </a:r>
            <a:r>
              <a:rPr lang="ru-RU" sz="2000" dirty="0" smtClean="0"/>
              <a:t>разработке и реализации </a:t>
            </a:r>
            <a:r>
              <a:rPr lang="ru-RU" sz="2000" dirty="0"/>
              <a:t>этого </a:t>
            </a:r>
            <a:r>
              <a:rPr lang="ru-RU" sz="2000" dirty="0" smtClean="0"/>
              <a:t>проекта. Он является автором изобретения по патенту РФ №2260252 и Технологии бесшумного разговора и пения, основанной на этом изобретении, владельцем этого патента (патент действует), создателем четырёх устройств </a:t>
            </a:r>
            <a:r>
              <a:rPr lang="ru-RU" sz="2000" dirty="0"/>
              <a:t>с функцией «ТИШИНА», которые являются прототипами </a:t>
            </a:r>
            <a:r>
              <a:rPr lang="ru-RU" sz="2000" dirty="0" smtClean="0"/>
              <a:t>новых </a:t>
            </a:r>
            <a:r>
              <a:rPr lang="ru-RU" sz="2000" dirty="0"/>
              <a:t>продуктов, </a:t>
            </a:r>
            <a:r>
              <a:rPr lang="ru-RU" sz="2000" dirty="0" smtClean="0"/>
              <a:t>которые нужно будет создать. Он опытный </a:t>
            </a:r>
            <a:r>
              <a:rPr lang="ru-RU" sz="2000" dirty="0"/>
              <a:t>разработчик, радиоинженер (в 1984 году окончил Рязанский радиотехнический институт по специальности «Радиотехника»), автор 8 изобретений (все изобретения без соавторов, патенты №№2374693, 2262203, 2260252, 2210794, 2058664, 2010453, 1711322, авт. </a:t>
            </a:r>
            <a:r>
              <a:rPr lang="ru-RU" sz="2000" dirty="0" err="1"/>
              <a:t>свид</a:t>
            </a:r>
            <a:r>
              <a:rPr lang="ru-RU" sz="2000" dirty="0"/>
              <a:t>. №1601748), призёр Конкурса изобретений Министерства Обороны (3 место), </a:t>
            </a:r>
            <a:r>
              <a:rPr lang="ru-RU" sz="2000" dirty="0" smtClean="0"/>
              <a:t>многие его разработки демонстрировались на различных выставках. </a:t>
            </a:r>
          </a:p>
          <a:p>
            <a:pPr marL="0" indent="0" algn="just">
              <a:buNone/>
            </a:pPr>
            <a:r>
              <a:rPr lang="ru-RU" sz="2000" dirty="0" smtClean="0"/>
              <a:t>В команде 5 человек. </a:t>
            </a:r>
            <a:r>
              <a:rPr lang="ru-RU" sz="2000" dirty="0"/>
              <a:t>Все члены команды имеют высшее профильное образование и большой опыт работы в своей области, достаточный для качественного выполнения своей части работы по реализации проекта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6621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3489" y="116632"/>
            <a:ext cx="8856984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Ссылки на видео:</a:t>
            </a:r>
            <a:endParaRPr lang="en-US" sz="4000" b="1" dirty="0" smtClean="0"/>
          </a:p>
          <a:p>
            <a:pPr algn="ctr"/>
            <a:r>
              <a:rPr lang="ru-RU" sz="2400" b="1" dirty="0" smtClean="0"/>
              <a:t>Видео на русском:</a:t>
            </a:r>
            <a:endParaRPr lang="en-US" sz="2400" b="1" dirty="0"/>
          </a:p>
          <a:p>
            <a:pPr algn="just"/>
            <a:r>
              <a:rPr lang="ru-RU" dirty="0" smtClean="0"/>
              <a:t>1</a:t>
            </a:r>
            <a:r>
              <a:rPr lang="ru-RU" dirty="0"/>
              <a:t>). </a:t>
            </a:r>
            <a:r>
              <a:rPr lang="ru-RU" dirty="0" err="1"/>
              <a:t>Плейлист</a:t>
            </a:r>
            <a:r>
              <a:rPr lang="ru-RU" dirty="0"/>
              <a:t> «Устройства с уникальной функцией "</a:t>
            </a:r>
            <a:r>
              <a:rPr lang="ru-RU" dirty="0" smtClean="0"/>
              <a:t>ТИШИНА"…».</a:t>
            </a:r>
          </a:p>
          <a:p>
            <a:r>
              <a:rPr lang="ru-RU" u="sng" dirty="0" smtClean="0">
                <a:hlinkClick r:id="rId2"/>
              </a:rPr>
              <a:t>https</a:t>
            </a:r>
            <a:r>
              <a:rPr lang="ru-RU" u="sng" dirty="0">
                <a:hlinkClick r:id="rId2"/>
              </a:rPr>
              <a:t>://youtu.be/dQxmdgGsyWw?list=PLNCVk5tZIfbuYkzHxrtr_5-q7xdtyR2T0</a:t>
            </a:r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>2). «Технология </a:t>
            </a:r>
            <a:r>
              <a:rPr lang="ru-RU" dirty="0"/>
              <a:t>и устройства с функцией бесшумного разговора и пения. Видео-питч»:</a:t>
            </a:r>
          </a:p>
          <a:p>
            <a:r>
              <a:rPr lang="ru-RU" u="sng" dirty="0">
                <a:hlinkClick r:id="rId3"/>
              </a:rPr>
              <a:t>https://youtu.be/U4gsnuh6g6c</a:t>
            </a:r>
            <a:r>
              <a:rPr lang="ru-RU" u="sng" dirty="0"/>
              <a:t> </a:t>
            </a:r>
            <a:endParaRPr lang="ru-RU" dirty="0"/>
          </a:p>
          <a:p>
            <a:pPr algn="just"/>
            <a:r>
              <a:rPr lang="ru-RU" dirty="0" smtClean="0"/>
              <a:t>3). </a:t>
            </a:r>
            <a:r>
              <a:rPr lang="ru-RU" dirty="0"/>
              <a:t>«Телефон с функцией ТИШИНА». 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 err="1">
                <a:hlinkClick r:id="rId4"/>
              </a:rPr>
              <a:t>youtu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be</a:t>
            </a:r>
            <a:r>
              <a:rPr lang="ru-RU" u="sng" dirty="0">
                <a:hlinkClick r:id="rId4"/>
              </a:rPr>
              <a:t>/</a:t>
            </a:r>
            <a:r>
              <a:rPr lang="en-US" u="sng" dirty="0" err="1">
                <a:hlinkClick r:id="rId4"/>
              </a:rPr>
              <a:t>dQxmdgGsyWw</a:t>
            </a: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4). </a:t>
            </a:r>
            <a:r>
              <a:rPr lang="ru-RU" dirty="0"/>
              <a:t>«Гарнитура с функцией ТИШИНА». </a:t>
            </a:r>
            <a:br>
              <a:rPr lang="ru-RU" dirty="0"/>
            </a:br>
            <a:r>
              <a:rPr lang="en-US" u="sng" dirty="0">
                <a:hlinkClick r:id="rId5"/>
              </a:rPr>
              <a:t>https</a:t>
            </a:r>
            <a:r>
              <a:rPr lang="ru-RU" u="sng" dirty="0">
                <a:hlinkClick r:id="rId5"/>
              </a:rPr>
              <a:t>://</a:t>
            </a:r>
            <a:r>
              <a:rPr lang="en-US" u="sng" dirty="0" err="1">
                <a:hlinkClick r:id="rId5"/>
              </a:rPr>
              <a:t>youtu</a:t>
            </a:r>
            <a:r>
              <a:rPr lang="ru-RU" u="sng" dirty="0">
                <a:hlinkClick r:id="rId5"/>
              </a:rPr>
              <a:t>.</a:t>
            </a:r>
            <a:r>
              <a:rPr lang="en-US" u="sng" dirty="0">
                <a:hlinkClick r:id="rId5"/>
              </a:rPr>
              <a:t>be</a:t>
            </a:r>
            <a:r>
              <a:rPr lang="ru-RU" u="sng" dirty="0">
                <a:hlinkClick r:id="rId5"/>
              </a:rPr>
              <a:t>/</a:t>
            </a:r>
            <a:r>
              <a:rPr lang="en-US" u="sng" dirty="0" err="1">
                <a:hlinkClick r:id="rId5"/>
              </a:rPr>
              <a:t>iYfsrLkE</a:t>
            </a:r>
            <a:r>
              <a:rPr lang="ru-RU" u="sng" dirty="0">
                <a:hlinkClick r:id="rId5"/>
              </a:rPr>
              <a:t>6</a:t>
            </a:r>
            <a:r>
              <a:rPr lang="en-US" u="sng" dirty="0" err="1">
                <a:hlinkClick r:id="rId5"/>
              </a:rPr>
              <a:t>Yg</a:t>
            </a: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5). </a:t>
            </a:r>
            <a:r>
              <a:rPr lang="ru-RU" dirty="0"/>
              <a:t>«Уникальная технология </a:t>
            </a:r>
            <a:r>
              <a:rPr lang="ru-RU" dirty="0" err="1"/>
              <a:t>сверхтихого</a:t>
            </a:r>
            <a:r>
              <a:rPr lang="ru-RU" dirty="0"/>
              <a:t> разговора и </a:t>
            </a:r>
            <a:r>
              <a:rPr lang="ru-RU" dirty="0" err="1"/>
              <a:t>сверхтихого</a:t>
            </a:r>
            <a:r>
              <a:rPr lang="ru-RU" dirty="0"/>
              <a:t> пения». </a:t>
            </a:r>
            <a:br>
              <a:rPr lang="ru-RU" dirty="0"/>
            </a:br>
            <a:r>
              <a:rPr lang="en-US" u="sng" dirty="0">
                <a:hlinkClick r:id="rId6"/>
              </a:rPr>
              <a:t>http</a:t>
            </a:r>
            <a:r>
              <a:rPr lang="ru-RU" u="sng" dirty="0">
                <a:hlinkClick r:id="rId6"/>
              </a:rPr>
              <a:t>://</a:t>
            </a:r>
            <a:r>
              <a:rPr lang="en-US" u="sng" dirty="0" err="1">
                <a:hlinkClick r:id="rId6"/>
              </a:rPr>
              <a:t>youtu</a:t>
            </a:r>
            <a:r>
              <a:rPr lang="ru-RU" u="sng" dirty="0">
                <a:hlinkClick r:id="rId6"/>
              </a:rPr>
              <a:t>.</a:t>
            </a:r>
            <a:r>
              <a:rPr lang="en-US" u="sng" dirty="0">
                <a:hlinkClick r:id="rId6"/>
              </a:rPr>
              <a:t>be</a:t>
            </a:r>
            <a:r>
              <a:rPr lang="ru-RU" u="sng" dirty="0">
                <a:hlinkClick r:id="rId6"/>
              </a:rPr>
              <a:t>/</a:t>
            </a:r>
            <a:r>
              <a:rPr lang="en-US" u="sng" dirty="0">
                <a:hlinkClick r:id="rId6"/>
              </a:rPr>
              <a:t>u</a:t>
            </a:r>
            <a:r>
              <a:rPr lang="ru-RU" u="sng" dirty="0">
                <a:hlinkClick r:id="rId6"/>
              </a:rPr>
              <a:t>6</a:t>
            </a:r>
            <a:r>
              <a:rPr lang="en-US" u="sng" dirty="0" err="1">
                <a:hlinkClick r:id="rId6"/>
              </a:rPr>
              <a:t>zcw</a:t>
            </a:r>
            <a:r>
              <a:rPr lang="ru-RU" u="sng" dirty="0">
                <a:hlinkClick r:id="rId6"/>
              </a:rPr>
              <a:t>5</a:t>
            </a:r>
            <a:r>
              <a:rPr lang="en-US" u="sng" dirty="0" err="1">
                <a:hlinkClick r:id="rId6"/>
              </a:rPr>
              <a:t>eLyBA</a:t>
            </a:r>
            <a:r>
              <a:rPr lang="en-US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6). </a:t>
            </a:r>
            <a:r>
              <a:rPr lang="ru-RU" dirty="0"/>
              <a:t>«Интересное изобретение Саратовца»  (телевизионный сюжет). </a:t>
            </a:r>
            <a:br>
              <a:rPr lang="ru-RU" dirty="0"/>
            </a:br>
            <a:r>
              <a:rPr lang="en-US" u="sng" dirty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en-US" u="sng" dirty="0" err="1">
                <a:hlinkClick r:id="rId7"/>
              </a:rPr>
              <a:t>youtu</a:t>
            </a:r>
            <a:r>
              <a:rPr lang="ru-RU" u="sng" dirty="0">
                <a:hlinkClick r:id="rId7"/>
              </a:rPr>
              <a:t>.</a:t>
            </a:r>
            <a:r>
              <a:rPr lang="en-US" u="sng" dirty="0">
                <a:hlinkClick r:id="rId7"/>
              </a:rPr>
              <a:t>be</a:t>
            </a:r>
            <a:r>
              <a:rPr lang="ru-RU" u="sng" dirty="0">
                <a:hlinkClick r:id="rId7"/>
              </a:rPr>
              <a:t>/</a:t>
            </a:r>
            <a:r>
              <a:rPr lang="en-US" u="sng" dirty="0" err="1">
                <a:hlinkClick r:id="rId7"/>
              </a:rPr>
              <a:t>LeJYh</a:t>
            </a:r>
            <a:r>
              <a:rPr lang="ru-RU" u="sng" dirty="0">
                <a:hlinkClick r:id="rId7"/>
              </a:rPr>
              <a:t>2</a:t>
            </a:r>
            <a:r>
              <a:rPr lang="en-US" u="sng" dirty="0" err="1">
                <a:hlinkClick r:id="rId7"/>
              </a:rPr>
              <a:t>mZ</a:t>
            </a:r>
            <a:r>
              <a:rPr lang="ru-RU" u="sng" dirty="0">
                <a:hlinkClick r:id="rId7"/>
              </a:rPr>
              <a:t>864</a:t>
            </a:r>
            <a:r>
              <a:rPr lang="en-US" dirty="0"/>
              <a:t> </a:t>
            </a:r>
            <a:endParaRPr lang="en-US" dirty="0" smtClean="0"/>
          </a:p>
          <a:p>
            <a:endParaRPr lang="ru-RU" dirty="0" smtClean="0"/>
          </a:p>
          <a:p>
            <a:pPr algn="ctr"/>
            <a:r>
              <a:rPr lang="ru-RU" sz="2400" b="1" dirty="0"/>
              <a:t>Видео на </a:t>
            </a:r>
            <a:r>
              <a:rPr lang="ru-RU" sz="2400" b="1" dirty="0" smtClean="0"/>
              <a:t>английском:</a:t>
            </a:r>
            <a:endParaRPr lang="en-US" sz="2400" b="1" dirty="0"/>
          </a:p>
          <a:p>
            <a:r>
              <a:rPr lang="en-US" dirty="0"/>
              <a:t>1). </a:t>
            </a:r>
            <a:r>
              <a:rPr lang="ru-RU" dirty="0"/>
              <a:t>«</a:t>
            </a:r>
            <a:r>
              <a:rPr lang="en-US" dirty="0"/>
              <a:t>Technology and devices with function of silent talk and singing. Video pitch</a:t>
            </a:r>
            <a:r>
              <a:rPr lang="ru-RU" dirty="0"/>
              <a:t>»:</a:t>
            </a:r>
          </a:p>
          <a:p>
            <a:r>
              <a:rPr lang="en-US" u="sng" dirty="0">
                <a:hlinkClick r:id="rId8"/>
              </a:rPr>
              <a:t>https://youtu.be/ig5Jrf5LA6E</a:t>
            </a:r>
            <a:endParaRPr lang="en-US" dirty="0"/>
          </a:p>
          <a:p>
            <a:r>
              <a:rPr lang="en-US" dirty="0"/>
              <a:t>2). «Unique technology of </a:t>
            </a:r>
            <a:r>
              <a:rPr lang="en-US" dirty="0" err="1"/>
              <a:t>supersilent</a:t>
            </a:r>
            <a:r>
              <a:rPr lang="en-US" dirty="0"/>
              <a:t> conversation and </a:t>
            </a:r>
            <a:r>
              <a:rPr lang="en-US" dirty="0" err="1"/>
              <a:t>supersilent</a:t>
            </a:r>
            <a:r>
              <a:rPr lang="en-US" dirty="0"/>
              <a:t> singing»:</a:t>
            </a:r>
            <a:endParaRPr lang="ru-RU" dirty="0"/>
          </a:p>
          <a:p>
            <a:r>
              <a:rPr lang="en-US" u="sng" dirty="0">
                <a:hlinkClick r:id="rId9"/>
              </a:rPr>
              <a:t>http://youtu.be/JA7eeDx1Cd8</a:t>
            </a:r>
            <a:r>
              <a:rPr lang="en-US" u="sng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522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008" y="260648"/>
            <a:ext cx="8928992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Ссылки на дополнительные материалы.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54461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/>
              <a:t>Сокращённую версию слайд-презентации "Технология </a:t>
            </a:r>
            <a:r>
              <a:rPr lang="ru-RU" sz="1800" dirty="0" err="1"/>
              <a:t>сверхтихого</a:t>
            </a:r>
            <a:r>
              <a:rPr lang="ru-RU" sz="1800" dirty="0"/>
              <a:t> разговора и </a:t>
            </a:r>
            <a:r>
              <a:rPr lang="ru-RU" sz="1800" dirty="0" err="1"/>
              <a:t>сверхтихого</a:t>
            </a:r>
            <a:r>
              <a:rPr lang="ru-RU" sz="1800" dirty="0"/>
              <a:t> пения" </a:t>
            </a:r>
            <a:r>
              <a:rPr lang="ru-RU" sz="1800" dirty="0" smtClean="0"/>
              <a:t>(презентацию именно технологии, а не проекта) можно </a:t>
            </a:r>
            <a:r>
              <a:rPr lang="ru-RU" sz="1800" dirty="0"/>
              <a:t>посмотреть по ссылке: </a:t>
            </a:r>
            <a:endParaRPr lang="ru-RU" sz="1800" dirty="0" smtClean="0"/>
          </a:p>
          <a:p>
            <a:pPr marL="0" indent="0" algn="just">
              <a:buNone/>
            </a:pPr>
            <a:r>
              <a:rPr lang="en-US" sz="1800" u="sng" dirty="0" smtClean="0">
                <a:hlinkClick r:id="rId2"/>
              </a:rPr>
              <a:t>http</a:t>
            </a:r>
            <a:r>
              <a:rPr lang="ru-RU" sz="1800" u="sng" dirty="0">
                <a:hlinkClick r:id="rId2"/>
              </a:rPr>
              <a:t>://</a:t>
            </a:r>
            <a:r>
              <a:rPr lang="en-US" sz="1800" u="sng" dirty="0">
                <a:hlinkClick r:id="rId2"/>
              </a:rPr>
              <a:t>www</a:t>
            </a:r>
            <a:r>
              <a:rPr lang="ru-RU" sz="1800" u="sng" dirty="0">
                <a:hlinkClick r:id="rId2"/>
              </a:rPr>
              <a:t>.</a:t>
            </a:r>
            <a:r>
              <a:rPr lang="en-US" sz="1800" u="sng" dirty="0" err="1">
                <a:hlinkClick r:id="rId2"/>
              </a:rPr>
              <a:t>slideshare</a:t>
            </a:r>
            <a:r>
              <a:rPr lang="ru-RU" sz="1800" u="sng" dirty="0">
                <a:hlinkClick r:id="rId2"/>
              </a:rPr>
              <a:t>.</a:t>
            </a:r>
            <a:r>
              <a:rPr lang="en-US" sz="1800" u="sng" dirty="0">
                <a:hlinkClick r:id="rId2"/>
              </a:rPr>
              <a:t>net</a:t>
            </a:r>
            <a:r>
              <a:rPr lang="ru-RU" sz="1800" u="sng" dirty="0">
                <a:hlinkClick r:id="rId2"/>
              </a:rPr>
              <a:t>/</a:t>
            </a:r>
            <a:r>
              <a:rPr lang="en-US" sz="1800" u="sng" dirty="0">
                <a:hlinkClick r:id="rId2"/>
              </a:rPr>
              <a:t>slideshow</a:t>
            </a:r>
            <a:r>
              <a:rPr lang="ru-RU" sz="1800" u="sng" dirty="0">
                <a:hlinkClick r:id="rId2"/>
              </a:rPr>
              <a:t>/</a:t>
            </a:r>
            <a:r>
              <a:rPr lang="en-US" sz="1800" u="sng" dirty="0">
                <a:hlinkClick r:id="rId2"/>
              </a:rPr>
              <a:t>embed</a:t>
            </a:r>
            <a:r>
              <a:rPr lang="ru-RU" sz="1800" u="sng" dirty="0">
                <a:hlinkClick r:id="rId2"/>
              </a:rPr>
              <a:t>_</a:t>
            </a:r>
            <a:r>
              <a:rPr lang="en-US" sz="1800" u="sng" dirty="0">
                <a:hlinkClick r:id="rId2"/>
              </a:rPr>
              <a:t>code</a:t>
            </a:r>
            <a:r>
              <a:rPr lang="ru-RU" sz="1800" u="sng" dirty="0" smtClean="0">
                <a:hlinkClick r:id="rId2"/>
              </a:rPr>
              <a:t>/31017574</a:t>
            </a:r>
            <a:r>
              <a:rPr lang="ru-RU" sz="1800" dirty="0"/>
              <a:t> 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/>
              <a:t>Материалы об этом изобретении также можно посмотреть по ссылкам: </a:t>
            </a:r>
            <a:br>
              <a:rPr lang="ru-RU" sz="1800" dirty="0"/>
            </a:br>
            <a:r>
              <a:rPr lang="ru-RU" sz="1800" u="sng" dirty="0">
                <a:hlinkClick r:id="rId3"/>
              </a:rPr>
              <a:t>http://www.startbase.ru/projects/475/view/</a:t>
            </a:r>
            <a:r>
              <a:rPr lang="ru-RU" sz="1800" dirty="0"/>
              <a:t> 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u="sng" dirty="0" smtClean="0">
                <a:hlinkClick r:id="rId4"/>
              </a:rPr>
              <a:t>http</a:t>
            </a:r>
            <a:r>
              <a:rPr lang="ru-RU" sz="1800" u="sng" dirty="0">
                <a:hlinkClick r:id="rId4"/>
              </a:rPr>
              <a:t>://www.startbase.ru/innovations/103/</a:t>
            </a:r>
            <a:r>
              <a:rPr lang="ru-RU" sz="1800" dirty="0"/>
              <a:t>  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u="sng" dirty="0" smtClean="0">
                <a:hlinkClick r:id="rId5"/>
              </a:rPr>
              <a:t>http</a:t>
            </a:r>
            <a:r>
              <a:rPr lang="ru-RU" sz="1800" u="sng" dirty="0">
                <a:hlinkClick r:id="rId5"/>
              </a:rPr>
              <a:t>://www.startbase.ru/members/171172/documents/</a:t>
            </a:r>
            <a:r>
              <a:rPr lang="ru-RU" sz="1800" dirty="0"/>
              <a:t> </a:t>
            </a:r>
            <a:r>
              <a:rPr lang="ru-RU" sz="1800" u="sng" dirty="0" smtClean="0">
                <a:hlinkClick r:id="rId6"/>
              </a:rPr>
              <a:t>http</a:t>
            </a:r>
            <a:r>
              <a:rPr lang="ru-RU" sz="1800" u="sng" dirty="0">
                <a:hlinkClick r:id="rId6"/>
              </a:rPr>
              <a:t>://www.patentauction.com/patent.php?nb=9261</a:t>
            </a:r>
            <a:r>
              <a:rPr lang="ru-RU" sz="1800" dirty="0"/>
              <a:t>  (на английском</a:t>
            </a:r>
            <a:r>
              <a:rPr lang="ru-RU" sz="1800" dirty="0" smtClean="0"/>
              <a:t>)</a:t>
            </a:r>
          </a:p>
          <a:p>
            <a:pPr marL="0" indent="0">
              <a:buNone/>
            </a:pPr>
            <a:r>
              <a:rPr lang="ru-RU" sz="1800" u="sng" dirty="0">
                <a:hlinkClick r:id="rId7"/>
              </a:rPr>
              <a:t>http://innovationlink.com/marketplace/technology-of-super-silent-conversation-and-super-silent-singing-devices-with-silence-function.1607/</a:t>
            </a:r>
            <a:r>
              <a:rPr lang="ru-RU" sz="1800" dirty="0"/>
              <a:t>  (на английском)</a:t>
            </a:r>
          </a:p>
          <a:p>
            <a:pPr marL="0" indent="0">
              <a:buNone/>
            </a:pPr>
            <a:r>
              <a:rPr lang="ru-RU" sz="1800" u="sng" dirty="0">
                <a:hlinkClick r:id="rId8"/>
              </a:rPr>
              <a:t>http://www.brics-ttn.org/index.php/en/requests-and-offers/tekhnologicheskie-profili?rttn_action=show&amp;profile_id=12811</a:t>
            </a:r>
            <a:r>
              <a:rPr lang="ru-RU" sz="1800" dirty="0"/>
              <a:t>  (на английском)</a:t>
            </a:r>
            <a:endParaRPr lang="ru-RU" sz="1800" dirty="0" smtClean="0"/>
          </a:p>
          <a:p>
            <a:pPr marL="0" indent="0" algn="just">
              <a:buNone/>
            </a:pPr>
            <a:r>
              <a:rPr lang="ru-RU" sz="1800" dirty="0" smtClean="0"/>
              <a:t>4 телевизионные компании Саратова, Москвы и Санкт-Петербурга снимали и показывали свои сюжеты об этом изобретении по телевидению. </a:t>
            </a:r>
            <a:r>
              <a:rPr lang="ru-RU" sz="1800" dirty="0"/>
              <a:t>Телевизионный сюжет «Интересное изобретение Саратовца»  </a:t>
            </a:r>
            <a:r>
              <a:rPr lang="ru-RU" sz="1800" dirty="0" smtClean="0"/>
              <a:t>телевизионной компании </a:t>
            </a:r>
            <a:r>
              <a:rPr lang="ru-RU" sz="1800" dirty="0"/>
              <a:t>  «ТНТ-Саратов</a:t>
            </a:r>
            <a:r>
              <a:rPr lang="ru-RU" sz="1800" dirty="0" smtClean="0"/>
              <a:t>» можно посмотреть по ссылкам:</a:t>
            </a:r>
            <a:endParaRPr lang="ru-RU" sz="1800" dirty="0"/>
          </a:p>
          <a:p>
            <a:pPr marL="0" indent="0">
              <a:buNone/>
            </a:pPr>
            <a:r>
              <a:rPr lang="en-US" sz="1800" u="sng" dirty="0" smtClean="0">
                <a:hlinkClick r:id="rId9"/>
              </a:rPr>
              <a:t>http</a:t>
            </a:r>
            <a:r>
              <a:rPr lang="ru-RU" sz="1800" u="sng" dirty="0">
                <a:hlinkClick r:id="rId9"/>
              </a:rPr>
              <a:t>://</a:t>
            </a:r>
            <a:r>
              <a:rPr lang="en-US" sz="1800" u="sng" dirty="0" err="1">
                <a:hlinkClick r:id="rId9"/>
              </a:rPr>
              <a:t>youtu</a:t>
            </a:r>
            <a:r>
              <a:rPr lang="ru-RU" sz="1800" u="sng" dirty="0">
                <a:hlinkClick r:id="rId9"/>
              </a:rPr>
              <a:t>.</a:t>
            </a:r>
            <a:r>
              <a:rPr lang="en-US" sz="1800" u="sng" dirty="0">
                <a:hlinkClick r:id="rId9"/>
              </a:rPr>
              <a:t>be</a:t>
            </a:r>
            <a:r>
              <a:rPr lang="ru-RU" sz="1800" u="sng" dirty="0">
                <a:hlinkClick r:id="rId9"/>
              </a:rPr>
              <a:t>/</a:t>
            </a:r>
            <a:r>
              <a:rPr lang="en-US" sz="1800" u="sng" dirty="0" err="1">
                <a:hlinkClick r:id="rId9"/>
              </a:rPr>
              <a:t>LeJYh</a:t>
            </a:r>
            <a:r>
              <a:rPr lang="ru-RU" sz="1800" u="sng" dirty="0">
                <a:hlinkClick r:id="rId9"/>
              </a:rPr>
              <a:t>2</a:t>
            </a:r>
            <a:r>
              <a:rPr lang="en-US" sz="1800" u="sng" dirty="0" err="1">
                <a:hlinkClick r:id="rId9"/>
              </a:rPr>
              <a:t>mZ</a:t>
            </a:r>
            <a:r>
              <a:rPr lang="ru-RU" sz="1800" u="sng" dirty="0">
                <a:hlinkClick r:id="rId9"/>
              </a:rPr>
              <a:t>864</a:t>
            </a:r>
            <a:r>
              <a:rPr lang="en-US" sz="1800" dirty="0"/>
              <a:t> 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en-US" sz="1800" u="sng" dirty="0">
                <a:hlinkClick r:id="rId10"/>
              </a:rPr>
              <a:t>http</a:t>
            </a:r>
            <a:r>
              <a:rPr lang="ru-RU" sz="1800" u="sng" dirty="0">
                <a:hlinkClick r:id="rId10"/>
              </a:rPr>
              <a:t>://</a:t>
            </a:r>
            <a:r>
              <a:rPr lang="en-US" sz="1800" u="sng" dirty="0" err="1">
                <a:hlinkClick r:id="rId10"/>
              </a:rPr>
              <a:t>youtu</a:t>
            </a:r>
            <a:r>
              <a:rPr lang="ru-RU" sz="1800" u="sng" dirty="0">
                <a:hlinkClick r:id="rId10"/>
              </a:rPr>
              <a:t>.</a:t>
            </a:r>
            <a:r>
              <a:rPr lang="en-US" sz="1800" u="sng" dirty="0">
                <a:hlinkClick r:id="rId10"/>
              </a:rPr>
              <a:t>be</a:t>
            </a:r>
            <a:r>
              <a:rPr lang="ru-RU" sz="1800" u="sng" dirty="0">
                <a:hlinkClick r:id="rId10"/>
              </a:rPr>
              <a:t>/1</a:t>
            </a:r>
            <a:r>
              <a:rPr lang="en-US" sz="1800" u="sng" dirty="0">
                <a:hlinkClick r:id="rId10"/>
              </a:rPr>
              <a:t>t</a:t>
            </a:r>
            <a:r>
              <a:rPr lang="ru-RU" sz="1800" u="sng" dirty="0">
                <a:hlinkClick r:id="rId10"/>
              </a:rPr>
              <a:t>6</a:t>
            </a:r>
            <a:r>
              <a:rPr lang="en-US" sz="1800" u="sng" dirty="0" err="1" smtClean="0">
                <a:hlinkClick r:id="rId10"/>
              </a:rPr>
              <a:t>lLFrxCKY</a:t>
            </a:r>
            <a:r>
              <a:rPr lang="ru-RU" sz="1800" dirty="0"/>
              <a:t> 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3872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Бизнес-модель.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8170798"/>
              </p:ext>
            </p:extLst>
          </p:nvPr>
        </p:nvGraphicFramePr>
        <p:xfrm>
          <a:off x="179548" y="1196752"/>
          <a:ext cx="8791878" cy="511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Документ" r:id="rId3" imgW="10170948" imgH="5914719" progId="Word.Document.12">
                  <p:embed/>
                </p:oleObj>
              </mc:Choice>
              <mc:Fallback>
                <p:oleObj name="Документ" r:id="rId3" imgW="10170948" imgH="59147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548" y="1196752"/>
                        <a:ext cx="8791878" cy="511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540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706090"/>
          </a:xfrm>
        </p:spPr>
        <p:txBody>
          <a:bodyPr>
            <a:noAutofit/>
          </a:bodyPr>
          <a:lstStyle/>
          <a:p>
            <a:r>
              <a:rPr lang="ru-RU" sz="4800" dirty="0" smtClean="0"/>
              <a:t>Контакты.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988840"/>
            <a:ext cx="7272808" cy="298092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Сидоров Сергей </a:t>
            </a:r>
            <a:r>
              <a:rPr lang="ru-RU" dirty="0" smtClean="0"/>
              <a:t>Николаевич</a:t>
            </a:r>
          </a:p>
          <a:p>
            <a:pPr marL="0" indent="0" algn="ctr">
              <a:buNone/>
            </a:pPr>
            <a:r>
              <a:rPr lang="en-US" dirty="0" smtClean="0"/>
              <a:t>E-mail: </a:t>
            </a:r>
            <a:r>
              <a:rPr lang="en-US" dirty="0" smtClean="0">
                <a:hlinkClick r:id="rId2"/>
              </a:rPr>
              <a:t>sidorov.sergei@mail.ru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493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2687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Короткое видео-питч (44 секунды):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100" b="1" u="sng" dirty="0">
                <a:hlinkClick r:id="rId4"/>
              </a:rPr>
              <a:t>https://youtu.be/U4gsnuh6g6c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Технология и устройства с функцией бесшумного разговора и пения. Видео-питч..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1340768"/>
            <a:ext cx="6955980" cy="5217443"/>
          </a:xfrm>
        </p:spPr>
      </p:pic>
    </p:spTree>
    <p:extLst>
      <p:ext uri="{BB962C8B-B14F-4D97-AF65-F5344CB8AC3E}">
        <p14:creationId xmlns:p14="http://schemas.microsoft.com/office/powerpoint/2010/main" val="370273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Короткое видео-питч на английском (59 секунд): </a:t>
            </a:r>
            <a:r>
              <a:rPr lang="en-US" sz="3100" b="1" u="sng" dirty="0" smtClean="0">
                <a:latin typeface="+mn-lt"/>
                <a:hlinkClick r:id="rId4"/>
              </a:rPr>
              <a:t>https</a:t>
            </a:r>
            <a:r>
              <a:rPr lang="en-US" sz="3100" b="1" u="sng" dirty="0">
                <a:latin typeface="+mn-lt"/>
                <a:hlinkClick r:id="rId4"/>
              </a:rPr>
              <a:t>://</a:t>
            </a:r>
            <a:r>
              <a:rPr lang="en-US" sz="3100" b="1" u="sng" dirty="0" smtClean="0">
                <a:latin typeface="+mn-lt"/>
                <a:hlinkClick r:id="rId4"/>
              </a:rPr>
              <a:t>youtu.be/ig5Jrf5LA6E</a:t>
            </a:r>
            <a:endParaRPr lang="ru-RU" sz="3100" dirty="0">
              <a:latin typeface="+mn-lt"/>
            </a:endParaRPr>
          </a:p>
        </p:txBody>
      </p:sp>
      <p:pic>
        <p:nvPicPr>
          <p:cNvPr id="5" name="Technology and devices with function of silent talk and singing.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3608" y="1412776"/>
            <a:ext cx="7009785" cy="5257800"/>
          </a:xfrm>
        </p:spPr>
      </p:pic>
    </p:spTree>
    <p:extLst>
      <p:ext uri="{BB962C8B-B14F-4D97-AF65-F5344CB8AC3E}">
        <p14:creationId xmlns:p14="http://schemas.microsoft.com/office/powerpoint/2010/main" val="372325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Правовая защита.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9766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Технология запатентована (патент РФ №2260252 на изобретение). Это изобретение не </a:t>
            </a:r>
            <a:r>
              <a:rPr lang="ru-RU" sz="2000" dirty="0"/>
              <a:t>имеет аналогов (т.е. </a:t>
            </a:r>
            <a:r>
              <a:rPr lang="ru-RU" sz="2000" dirty="0" smtClean="0"/>
              <a:t>уникальное), </a:t>
            </a:r>
            <a:r>
              <a:rPr lang="ru-RU" sz="2000" dirty="0"/>
              <a:t>не является секретным, имеет большое техническое и социальное значение, потенциал массового применения и очень высокий коммерческий потенциал. </a:t>
            </a:r>
            <a:r>
              <a:rPr lang="ru-RU" sz="2000" b="1" dirty="0"/>
              <a:t>Это изобретение относится к классу изобретений, изменяющих нашу жизнь!</a:t>
            </a:r>
          </a:p>
          <a:p>
            <a:pPr marL="0" indent="0" algn="just">
              <a:buNone/>
            </a:pPr>
            <a:endParaRPr lang="ru-RU" sz="1800" dirty="0" smtClean="0"/>
          </a:p>
          <a:p>
            <a:pPr marL="0" indent="0" algn="ctr">
              <a:buNone/>
            </a:pPr>
            <a:endParaRPr lang="ru-RU" sz="1800" dirty="0"/>
          </a:p>
        </p:txBody>
      </p:sp>
      <p:pic>
        <p:nvPicPr>
          <p:cNvPr id="1026" name="Picture 2" descr="C:\Documents and Settings\АТТО\Мои документы\Мои патенты\Патент 2260252 (545 КВ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113" y="2348880"/>
            <a:ext cx="3039337" cy="4280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783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Технология</a:t>
            </a:r>
            <a:br>
              <a:rPr lang="ru-RU" dirty="0" smtClean="0"/>
            </a:br>
            <a:r>
              <a:rPr lang="ru-RU" sz="4000" dirty="0" smtClean="0"/>
              <a:t>(общий принцип).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Человек говорит или поёт без использования голосовых связок, только делая артикуляционные движения. </a:t>
            </a:r>
            <a:r>
              <a:rPr lang="ru-RU" dirty="0" smtClean="0"/>
              <a:t>При этом </a:t>
            </a:r>
            <a:r>
              <a:rPr lang="ru-RU" b="1" dirty="0"/>
              <a:t>звук </a:t>
            </a:r>
            <a:r>
              <a:rPr lang="ru-RU" b="1" dirty="0" smtClean="0"/>
              <a:t>изо </a:t>
            </a:r>
            <a:r>
              <a:rPr lang="ru-RU" b="1" dirty="0"/>
              <a:t>рта человека в окружающее пространство не идет</a:t>
            </a:r>
            <a:r>
              <a:rPr lang="ru-RU" dirty="0"/>
              <a:t>, благодаря чему обеспечиваются сохранение тишины (реализуется функция "ТИШИНА") и другие указанные ниже преимущества и новые возможности</a:t>
            </a:r>
            <a:r>
              <a:rPr lang="ru-RU" dirty="0" smtClean="0"/>
              <a:t>. С помощью специального устройства артикуляционные </a:t>
            </a:r>
            <a:r>
              <a:rPr lang="ru-RU" dirty="0"/>
              <a:t>движения преобразуются в </a:t>
            </a:r>
            <a:r>
              <a:rPr lang="ru-RU" dirty="0" smtClean="0"/>
              <a:t>сигналы, несущие информацию о голосовой речи, которые затем передаются </a:t>
            </a:r>
            <a:r>
              <a:rPr lang="ru-RU" dirty="0"/>
              <a:t>по каналу связи </a:t>
            </a:r>
            <a:r>
              <a:rPr lang="ru-RU" dirty="0" smtClean="0"/>
              <a:t>собеседнику или/и передаются на какое-либо устройство.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Управление тоном голоса (голосовые интонации, пение) можно осуществлять разными способами и средствами (например, движением головы, как показано на видео </a:t>
            </a:r>
            <a:r>
              <a:rPr lang="ru-RU" dirty="0" smtClean="0"/>
              <a:t>«Гарнитура </a:t>
            </a:r>
            <a:r>
              <a:rPr lang="ru-RU" dirty="0"/>
              <a:t>с функцией </a:t>
            </a:r>
            <a:r>
              <a:rPr lang="ru-RU" dirty="0" smtClean="0"/>
              <a:t>ТИШИНА» и «</a:t>
            </a:r>
            <a:r>
              <a:rPr lang="ru-RU" dirty="0"/>
              <a:t>Технология и устройства с функцией бесшумного разговора и пения. </a:t>
            </a:r>
            <a:r>
              <a:rPr lang="ru-RU" dirty="0" smtClean="0"/>
              <a:t>Видео-питч»).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4240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Области применения.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Связь</a:t>
            </a:r>
          </a:p>
          <a:p>
            <a:pPr lvl="0"/>
            <a:r>
              <a:rPr lang="ru-RU" dirty="0"/>
              <a:t>Аудиотехника</a:t>
            </a:r>
          </a:p>
          <a:p>
            <a:pPr lvl="0"/>
            <a:r>
              <a:rPr lang="ru-RU" dirty="0"/>
              <a:t>Речевые технологии</a:t>
            </a:r>
          </a:p>
          <a:p>
            <a:pPr lvl="0"/>
            <a:r>
              <a:rPr lang="ru-RU" dirty="0"/>
              <a:t>Защита речевой информации</a:t>
            </a:r>
          </a:p>
          <a:p>
            <a:pPr lvl="0"/>
            <a:r>
              <a:rPr lang="ru-RU" dirty="0"/>
              <a:t>Медицинская реабилитационная техника</a:t>
            </a:r>
          </a:p>
          <a:p>
            <a:pPr lvl="0"/>
            <a:r>
              <a:rPr lang="ru-RU" dirty="0"/>
              <a:t>Другие области применения (игры, развлечения, спорт и др.)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4014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Виды продукции.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620688"/>
            <a:ext cx="8928992" cy="6120680"/>
          </a:xfrm>
        </p:spPr>
        <p:txBody>
          <a:bodyPr>
            <a:noAutofit/>
          </a:bodyPr>
          <a:lstStyle/>
          <a:p>
            <a:pPr lvl="0"/>
            <a:r>
              <a:rPr lang="ru-RU" sz="2000" dirty="0"/>
              <a:t>Устройства связи, например, телефоны любого типа, смартфоны, коммуникаторы, планшеты, радиостанции, различные переговорные устройства, чехлы с функцией "ТИШИНА" для различных устройств (например, для смартфонов).</a:t>
            </a:r>
          </a:p>
          <a:p>
            <a:pPr lvl="0"/>
            <a:r>
              <a:rPr lang="ru-RU" sz="2000" dirty="0"/>
              <a:t>Аудио устройства, например, гарнитуры, микрофоны, диктофоны, </a:t>
            </a:r>
            <a:r>
              <a:rPr lang="ru-RU" sz="2000" dirty="0" err="1"/>
              <a:t>голосообразующие</a:t>
            </a:r>
            <a:r>
              <a:rPr lang="ru-RU" sz="2000" dirty="0"/>
              <a:t> устройства для инвалидов и не инвалидов.</a:t>
            </a:r>
          </a:p>
          <a:p>
            <a:pPr lvl="0"/>
            <a:r>
              <a:rPr lang="ru-RU" sz="2000" dirty="0"/>
              <a:t>Новые виды продуктов, например, устройства бесшумного разговора и пения (чтобы можно было </a:t>
            </a:r>
            <a:r>
              <a:rPr lang="ru-RU" sz="2000" dirty="0" smtClean="0"/>
              <a:t>бесшумно и конфиденциально </a:t>
            </a:r>
            <a:r>
              <a:rPr lang="ru-RU" sz="2000" dirty="0"/>
              <a:t>говорить и петь любым голосом, не мешая окружающим людям и работе </a:t>
            </a:r>
            <a:r>
              <a:rPr lang="ru-RU" sz="2000" dirty="0" err="1"/>
              <a:t>звукочувствительных</a:t>
            </a:r>
            <a:r>
              <a:rPr lang="ru-RU" sz="2000" dirty="0"/>
              <a:t> </a:t>
            </a:r>
            <a:r>
              <a:rPr lang="ru-RU" sz="2000" dirty="0" smtClean="0"/>
              <a:t>устройств), новые </a:t>
            </a:r>
            <a:r>
              <a:rPr lang="ru-RU" sz="2000" dirty="0"/>
              <a:t>виды вокальных устройств, игровых устройств, устройств для развлечений и для спорта, устройства бесшумного речевого управления. </a:t>
            </a:r>
          </a:p>
          <a:p>
            <a:pPr marL="0" indent="0">
              <a:buNone/>
            </a:pPr>
            <a:r>
              <a:rPr lang="ru-RU" sz="2000" dirty="0" smtClean="0"/>
              <a:t>Мобильные </a:t>
            </a:r>
            <a:r>
              <a:rPr lang="ru-RU" sz="2000" dirty="0"/>
              <a:t>и </a:t>
            </a:r>
            <a:r>
              <a:rPr lang="ru-RU" sz="2000" dirty="0" smtClean="0"/>
              <a:t>другие телефоны, смартфоны, коммуникаторы, планшеты, радиостанции, различные переговорные устройства, диктофоны, гарнитуры, микрофоны и другие устройства </a:t>
            </a:r>
            <a:r>
              <a:rPr lang="ru-RU" sz="2000" dirty="0"/>
              <a:t>будут иметь дополнительную (или основную) функцию бесшумного разговора и пения (функцию «ТИШИНА»).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b="1" dirty="0" smtClean="0"/>
              <a:t>Будет </a:t>
            </a:r>
            <a:r>
              <a:rPr lang="ru-RU" sz="2000" b="1" dirty="0"/>
              <a:t>введен новый стандарт, предусматривающий обязательное наличие функции "ТИШИНА" в устройствах мобильной </a:t>
            </a:r>
            <a:r>
              <a:rPr lang="ru-RU" sz="2000" b="1" dirty="0" smtClean="0"/>
              <a:t>связи, чтобы их использование в общественных местах не беспокоило окружающих людей! 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89637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332656"/>
            <a:ext cx="892899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Предлагается </a:t>
            </a:r>
            <a:r>
              <a:rPr lang="ru-RU" sz="2000" dirty="0"/>
              <a:t>производить </a:t>
            </a:r>
            <a:r>
              <a:rPr lang="ru-RU" sz="2000" dirty="0" smtClean="0"/>
              <a:t>устройства мобильной связи </a:t>
            </a:r>
            <a:r>
              <a:rPr lang="ru-RU" sz="2000" dirty="0"/>
              <a:t>с функцией "ТИШИНА", которые при включенной и при выключенной функции "ТИШИНА" будут работать в трёх режимах:</a:t>
            </a:r>
          </a:p>
          <a:p>
            <a:pPr algn="just"/>
            <a:r>
              <a:rPr lang="ru-RU" sz="2000" dirty="0"/>
              <a:t>1) "ДАЛЬНИЙ СОБЕСЕДНИК" (по основному каналу связи);</a:t>
            </a:r>
          </a:p>
          <a:p>
            <a:pPr algn="just"/>
            <a:r>
              <a:rPr lang="ru-RU" sz="2000" dirty="0"/>
              <a:t>2) "БЛИЖНИЙ СОБЕСЕДНИК" (</a:t>
            </a:r>
            <a:r>
              <a:rPr lang="ru-RU" sz="2000" b="1" dirty="0"/>
              <a:t>бесплатный</a:t>
            </a:r>
            <a:r>
              <a:rPr lang="ru-RU" sz="2000" dirty="0"/>
              <a:t> разговор, например, по радиоканалу </a:t>
            </a:r>
            <a:r>
              <a:rPr lang="ru-RU" sz="2000" dirty="0" smtClean="0"/>
              <a:t>BLUETOOTH, или </a:t>
            </a:r>
            <a:r>
              <a:rPr lang="en-US" sz="2000" dirty="0" smtClean="0"/>
              <a:t>Wi-Fi</a:t>
            </a:r>
            <a:r>
              <a:rPr lang="ru-RU" sz="2000" dirty="0" smtClean="0"/>
              <a:t>, </a:t>
            </a:r>
            <a:r>
              <a:rPr lang="ru-RU" sz="2000" dirty="0"/>
              <a:t>или по инфракрасному каналу </a:t>
            </a:r>
            <a:r>
              <a:rPr lang="ru-RU" sz="2000" dirty="0" smtClean="0"/>
              <a:t>связи </a:t>
            </a:r>
            <a:r>
              <a:rPr lang="en-US" sz="2000" dirty="0" smtClean="0"/>
              <a:t>IR</a:t>
            </a:r>
            <a:r>
              <a:rPr lang="ru-RU" sz="2000" dirty="0" smtClean="0"/>
              <a:t>, </a:t>
            </a:r>
            <a:r>
              <a:rPr lang="ru-RU" sz="2000" b="1" dirty="0"/>
              <a:t>это самый интересный и востребованный режим</a:t>
            </a:r>
            <a:r>
              <a:rPr lang="ru-RU" sz="2000" dirty="0"/>
              <a:t>);</a:t>
            </a:r>
          </a:p>
          <a:p>
            <a:pPr algn="just"/>
            <a:r>
              <a:rPr lang="ru-RU" sz="2000" dirty="0"/>
              <a:t>3) "БЕЗ СОБЕСЕДНИКА" (</a:t>
            </a:r>
            <a:r>
              <a:rPr lang="ru-RU" sz="2000" b="1" dirty="0"/>
              <a:t>бесплатный</a:t>
            </a:r>
            <a:r>
              <a:rPr lang="ru-RU" sz="2000" dirty="0"/>
              <a:t> режим, например, для того, чтобы, не мешая окружающим людям и работе </a:t>
            </a:r>
            <a:r>
              <a:rPr lang="ru-RU" sz="2000" dirty="0" err="1"/>
              <a:t>звукочувствительных</a:t>
            </a:r>
            <a:r>
              <a:rPr lang="ru-RU" sz="2000" dirty="0"/>
              <a:t> </a:t>
            </a:r>
            <a:r>
              <a:rPr lang="ru-RU" sz="2000" dirty="0" smtClean="0"/>
              <a:t>устройств, </a:t>
            </a:r>
            <a:r>
              <a:rPr lang="ru-RU" sz="2000" dirty="0"/>
              <a:t>можно было бы </a:t>
            </a:r>
            <a:r>
              <a:rPr lang="ru-RU" sz="2000" dirty="0" smtClean="0"/>
              <a:t>говорить и петь, </a:t>
            </a:r>
            <a:r>
              <a:rPr lang="ru-RU" sz="2000" dirty="0"/>
              <a:t>например, для записи на диктофон).</a:t>
            </a:r>
          </a:p>
          <a:p>
            <a:pPr algn="just"/>
            <a:r>
              <a:rPr lang="ru-RU" sz="2000" dirty="0"/>
              <a:t>Причём использование второго и третьего режимов будет </a:t>
            </a:r>
            <a:r>
              <a:rPr lang="ru-RU" sz="2000" b="1" dirty="0"/>
              <a:t>абсолютно бесплатно</a:t>
            </a:r>
            <a:r>
              <a:rPr lang="ru-RU" sz="2000" dirty="0"/>
              <a:t>, так как подключения к основному каналу связи не будет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/>
              <a:t>Особенно популярным будет режим </a:t>
            </a:r>
            <a:r>
              <a:rPr lang="ru-RU" sz="2000" b="1" dirty="0"/>
              <a:t>"БЛИЖНИЙ СОБЕСЕДНИК"</a:t>
            </a:r>
            <a:r>
              <a:rPr lang="ru-RU" sz="2000" dirty="0"/>
              <a:t>, в котором можно будет </a:t>
            </a:r>
            <a:r>
              <a:rPr lang="ru-RU" sz="2000" b="1" dirty="0"/>
              <a:t>бесплатно </a:t>
            </a:r>
            <a:r>
              <a:rPr lang="ru-RU" sz="2000" dirty="0" smtClean="0"/>
              <a:t>разговаривать </a:t>
            </a:r>
            <a:r>
              <a:rPr lang="ru-RU" sz="2000" dirty="0"/>
              <a:t>и петь с близко находящимися людьми и при этом будут обеспечены все преимущества использования функции "ТИШИНА" (сохранение тишины, отсутствие беспокойства окружающих людей, отсутствие помехи работе </a:t>
            </a:r>
            <a:r>
              <a:rPr lang="ru-RU" sz="2000" dirty="0" err="1"/>
              <a:t>звукочувствительных</a:t>
            </a:r>
            <a:r>
              <a:rPr lang="ru-RU" sz="2000" dirty="0"/>
              <a:t> устройств, конфиденциальность разговора, возможность говорить голосом и даже петь </a:t>
            </a:r>
            <a:r>
              <a:rPr lang="ru-RU" sz="2000" dirty="0" smtClean="0"/>
              <a:t>в случаях, когда </a:t>
            </a:r>
            <a:r>
              <a:rPr lang="ru-RU" sz="2000" dirty="0"/>
              <a:t>трудно или невозможно использовать голосовые </a:t>
            </a:r>
            <a:r>
              <a:rPr lang="ru-RU" sz="2000" dirty="0" smtClean="0"/>
              <a:t>связки, например, когда человек охрип, или у него болит горло, или человек </a:t>
            </a:r>
            <a:r>
              <a:rPr lang="ru-RU" sz="2000" dirty="0" err="1" smtClean="0"/>
              <a:t>ларингоэктомирован</a:t>
            </a:r>
            <a:r>
              <a:rPr lang="ru-RU" sz="2000" dirty="0" smtClean="0"/>
              <a:t>).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16745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5520</TotalTime>
  <Words>1670</Words>
  <Application>Microsoft Office PowerPoint</Application>
  <PresentationFormat>Экран (4:3)</PresentationFormat>
  <Paragraphs>121</Paragraphs>
  <Slides>24</Slides>
  <Notes>1</Notes>
  <HiddenSlides>0</HiddenSlides>
  <MMClips>3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Документ</vt:lpstr>
      <vt:lpstr>ПРЕЗЕНТАЦИЯ ИННОВАЦИОННОГО ПРОЕКТА.  Патент РФ №2260252.                           Автор: Сидоров С.Н.    Технология бесшумного разговора и пения. Устройства с функцией бесшумного разговора и пения (устройства связи, аудио устройства, новые виды устройств).</vt:lpstr>
      <vt:lpstr>Цель проекта.</vt:lpstr>
      <vt:lpstr>Короткое видео-питч (44 секунды): https://youtu.be/U4gsnuh6g6c </vt:lpstr>
      <vt:lpstr>Короткое видео-питч на английском (59 секунд): https://youtu.be/ig5Jrf5LA6E</vt:lpstr>
      <vt:lpstr>Правовая защита.</vt:lpstr>
      <vt:lpstr>Технология (общий принцип).</vt:lpstr>
      <vt:lpstr>Области применения.</vt:lpstr>
      <vt:lpstr>Виды продукции.</vt:lpstr>
      <vt:lpstr>Презентация PowerPoint</vt:lpstr>
      <vt:lpstr>Прототипы.</vt:lpstr>
      <vt:lpstr>       Приставка «ТИШИНА».              Приставка «ТИШИНА»           с подключенной гарнитурой.</vt:lpstr>
      <vt:lpstr> </vt:lpstr>
      <vt:lpstr>Первые 3 прототипа демонстрировались на выставке Startup Bazaar 2017 на конференции Startup Village 2017 в Сколково.  </vt:lpstr>
      <vt:lpstr>Короткое видео (46 секунд) демонстрации работы телефона с функцией «ТИШИНА» и гарнитуры с функцией «ТИШИНА»:</vt:lpstr>
      <vt:lpstr>Коммерческий потенциал.</vt:lpstr>
      <vt:lpstr>Презентация PowerPoint</vt:lpstr>
      <vt:lpstr>Бизнес-план.</vt:lpstr>
      <vt:lpstr>Презентация PowerPoint</vt:lpstr>
      <vt:lpstr>Презентация PowerPoint</vt:lpstr>
      <vt:lpstr>Команда.</vt:lpstr>
      <vt:lpstr>Презентация PowerPoint</vt:lpstr>
      <vt:lpstr>Ссылки на дополнительные материалы.</vt:lpstr>
      <vt:lpstr>Бизнес-модель.</vt:lpstr>
      <vt:lpstr>Контакты.</vt:lpstr>
    </vt:vector>
  </TitlesOfParts>
  <Company>мы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сверхтихого разговора и сверхтихого пения. Устройства с функцией «ТИШИНА» (устройства связи, аудио устройства и др.). </dc:title>
  <dc:creator>Сергей Сидоров</dc:creator>
  <cp:lastModifiedBy>Ровер</cp:lastModifiedBy>
  <cp:revision>336</cp:revision>
  <dcterms:created xsi:type="dcterms:W3CDTF">2017-02-23T16:09:41Z</dcterms:created>
  <dcterms:modified xsi:type="dcterms:W3CDTF">2018-12-20T16:59:35Z</dcterms:modified>
</cp:coreProperties>
</file>