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69" d="100"/>
          <a:sy n="69" d="100"/>
        </p:scale>
        <p:origin x="1224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 descr="Dibujo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>
            <a:lvl1pPr>
              <a:defRPr b="1" cap="none" spc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191DB-B68C-41B6-9163-97A209410745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C6D3F-8E10-4520-B561-457D2BC240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02981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191DB-B68C-41B6-9163-97A209410745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C6D3F-8E10-4520-B561-457D2BC240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4115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191DB-B68C-41B6-9163-97A209410745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C6D3F-8E10-4520-B561-457D2BC240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5224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cap="none" spc="0">
                <a:ln w="18415" cmpd="sng">
                  <a:solidFill>
                    <a:srgbClr val="0066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ln>
                  <a:noFill/>
                </a:ln>
                <a:solidFill>
                  <a:srgbClr val="0000CC"/>
                </a:solidFill>
              </a:defRPr>
            </a:lvl1pPr>
            <a:lvl2pPr>
              <a:defRPr>
                <a:ln>
                  <a:noFill/>
                </a:ln>
                <a:solidFill>
                  <a:srgbClr val="0000CC"/>
                </a:solidFill>
              </a:defRPr>
            </a:lvl2pPr>
            <a:lvl3pPr>
              <a:defRPr>
                <a:ln>
                  <a:noFill/>
                </a:ln>
                <a:solidFill>
                  <a:srgbClr val="0000CC"/>
                </a:solidFill>
              </a:defRPr>
            </a:lvl3pPr>
            <a:lvl4pPr>
              <a:defRPr>
                <a:ln>
                  <a:noFill/>
                </a:ln>
                <a:solidFill>
                  <a:srgbClr val="0000CC"/>
                </a:solidFill>
              </a:defRPr>
            </a:lvl4pPr>
            <a:lvl5pPr>
              <a:defRPr>
                <a:ln>
                  <a:noFill/>
                </a:ln>
                <a:solidFill>
                  <a:srgbClr val="0000CC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191DB-B68C-41B6-9163-97A209410745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C6D3F-8E10-4520-B561-457D2BC240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1127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191DB-B68C-41B6-9163-97A209410745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C6D3F-8E10-4520-B561-457D2BC240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90990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191DB-B68C-41B6-9163-97A209410745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C6D3F-8E10-4520-B561-457D2BC240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9949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191DB-B68C-41B6-9163-97A209410745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C6D3F-8E10-4520-B561-457D2BC240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8607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191DB-B68C-41B6-9163-97A209410745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C6D3F-8E10-4520-B561-457D2BC240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5893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191DB-B68C-41B6-9163-97A209410745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C6D3F-8E10-4520-B561-457D2BC240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37898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191DB-B68C-41B6-9163-97A209410745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C6D3F-8E10-4520-B561-457D2BC240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49753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191DB-B68C-41B6-9163-97A209410745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C6D3F-8E10-4520-B561-457D2BC240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8297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F191DB-B68C-41B6-9163-97A209410745}" type="datetimeFigureOut">
              <a:rPr lang="ru-RU" smtClean="0"/>
              <a:t>29.01.2019</a:t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8C6D3F-8E10-4520-B561-457D2BC2405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6 Imagen" descr="Dibujo.bmp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0" y="0"/>
            <a:ext cx="9144000" cy="7010400"/>
          </a:xfrm>
          <a:prstGeom prst="rect">
            <a:avLst/>
          </a:prstGeom>
          <a:gradFill flip="none" rotWithShape="1">
            <a:gsLst>
              <a:gs pos="100000">
                <a:srgbClr val="03D4A8">
                  <a:alpha val="18000"/>
                </a:srgbClr>
              </a:gs>
              <a:gs pos="25000">
                <a:srgbClr val="21D6E0">
                  <a:alpha val="23000"/>
                </a:srgbClr>
              </a:gs>
              <a:gs pos="75000">
                <a:srgbClr val="0087E6">
                  <a:alpha val="25000"/>
                </a:srgbClr>
              </a:gs>
              <a:gs pos="100000">
                <a:srgbClr val="005CBF">
                  <a:alpha val="25999"/>
                </a:srgbClr>
              </a:gs>
            </a:gsLst>
            <a:lin ang="27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s-ES" sz="1800"/>
          </a:p>
        </p:txBody>
      </p:sp>
    </p:spTree>
    <p:extLst>
      <p:ext uri="{BB962C8B-B14F-4D97-AF65-F5344CB8AC3E}">
        <p14:creationId xmlns:p14="http://schemas.microsoft.com/office/powerpoint/2010/main" val="583043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2923" y="371917"/>
            <a:ext cx="67227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smtClean="0">
                <a:ln w="22225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</a:rPr>
              <a:t>Вуздечки губ </a:t>
            </a:r>
            <a:r>
              <a:rPr lang="uk-UA" sz="5400" b="1" dirty="0" smtClean="0">
                <a:ln w="22225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</a:rPr>
              <a:t>та язика</a:t>
            </a:r>
            <a:endParaRPr lang="ru-RU" sz="5400" b="1" cap="none" spc="0" dirty="0">
              <a:ln w="22225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195" y="1754909"/>
            <a:ext cx="6265123" cy="3565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52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6258" y="120363"/>
            <a:ext cx="855287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Під’язикову вуздечку краще підрізати в ранньому віці до 1 року, але і в 1.5 роки це зробити ще не пізно, але потрібно.</a:t>
            </a:r>
          </a:p>
          <a:p>
            <a:r>
              <a:rPr lang="uk-UA" sz="3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6259" y="3811012"/>
            <a:ext cx="855287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Якщо через вкорочену вуздечку у дитини зміщується зубний ряд і формується неправильний прикус, що впливає на формування зубного ряду і </a:t>
            </a:r>
            <a:r>
              <a:rPr lang="uk-UA" sz="32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звуковимову</a:t>
            </a:r>
            <a:r>
              <a:rPr lang="uk-UA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дитини, то у більш старшому віці – це є показанням для операції.</a:t>
            </a:r>
            <a:endParaRPr lang="ru-RU" sz="3200" b="1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8864" y="1667335"/>
            <a:ext cx="4274991" cy="2298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2141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6715" y="3553693"/>
            <a:ext cx="4194157" cy="309648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0149" y="877745"/>
            <a:ext cx="855287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Якщо вже було діагностовано вкорочення вуздечки язика, раннє втручання є оптимальною формою лікування й успіху мовленнєвої корекції.</a:t>
            </a:r>
          </a:p>
          <a:p>
            <a:r>
              <a:rPr lang="uk-UA" sz="3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74155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5949" y="0"/>
            <a:ext cx="875669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22225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</a:rPr>
              <a:t>Вуздечка – це тонка складка</a:t>
            </a:r>
          </a:p>
          <a:p>
            <a:pPr algn="ctr"/>
            <a:r>
              <a:rPr lang="uk-UA" sz="5400" b="1" dirty="0" smtClean="0">
                <a:ln w="22225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</a:rPr>
              <a:t> слизової оболонки.</a:t>
            </a:r>
            <a:endParaRPr lang="ru-RU" sz="5400" b="1" cap="none" spc="0" dirty="0">
              <a:ln w="22225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5949" y="1754326"/>
            <a:ext cx="905194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У людини всього три вуздечки:</a:t>
            </a:r>
          </a:p>
          <a:p>
            <a:pPr marL="285750" indent="-285750">
              <a:buFontTx/>
              <a:buChar char="-"/>
            </a:pPr>
            <a:r>
              <a:rPr lang="uk-UA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вуздечка верхньої губи;</a:t>
            </a:r>
          </a:p>
          <a:p>
            <a:pPr marL="285750" indent="-285750">
              <a:buFontTx/>
              <a:buChar char="-"/>
            </a:pPr>
            <a:r>
              <a:rPr lang="uk-UA" sz="3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uk-UA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уздечка нижньої губи;</a:t>
            </a:r>
          </a:p>
          <a:p>
            <a:pPr marL="285750" indent="-285750">
              <a:buFontTx/>
              <a:buChar char="-"/>
            </a:pPr>
            <a:r>
              <a:rPr lang="uk-UA" sz="3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uk-UA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ід’язикова вуздечка.</a:t>
            </a:r>
          </a:p>
          <a:p>
            <a:r>
              <a:rPr lang="uk-UA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Приросла вуздечка губ та язика може створювати умови нечіткої вимови звукових поєднань, до спотворення конкретних звуків. Це відбувається через порушення рухливості певних м’язів губ та язика, що беруть участь у звукоутворенні. </a:t>
            </a:r>
            <a:endParaRPr lang="ru-RU" sz="3200" b="1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466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32923" y="0"/>
            <a:ext cx="72227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22225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</a:rPr>
              <a:t>Вуздечка верхньої губи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5185" y="1061599"/>
            <a:ext cx="9051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Активну участь у звукоутворенні бере круговий м’яз верхньої губи. Від того, наскільки розвинена вуздечка і залежить якість вимови.</a:t>
            </a:r>
            <a:endParaRPr lang="ru-RU" sz="3200" b="1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921" y="2882900"/>
            <a:ext cx="3381375" cy="1905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2471" y="4203700"/>
            <a:ext cx="3221020" cy="2381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005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5949" y="2299272"/>
            <a:ext cx="905194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У стадії молочних зубів подібну операцію не проводять. Доведеться чекати, поки </a:t>
            </a:r>
            <a:r>
              <a:rPr lang="uk-UA" sz="32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проріжуться</a:t>
            </a:r>
            <a:r>
              <a:rPr lang="uk-UA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постійні верхні різці. Але й тоді спочатку доцільно зробити знімок верхньої щелепи із зачатками постійних зубів, а вже потім спільно з лікарем-ортодонтом з’ясувати, чи варто робити хірургічне втручання.</a:t>
            </a:r>
            <a:endParaRPr lang="ru-RU" sz="3200" b="1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62951" y="0"/>
            <a:ext cx="796269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22225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</a:rPr>
              <a:t>Коли необхідно підсікати </a:t>
            </a:r>
          </a:p>
          <a:p>
            <a:pPr algn="ctr"/>
            <a:r>
              <a:rPr lang="uk-UA" sz="5400" b="1" dirty="0">
                <a:ln w="22225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</a:rPr>
              <a:t>в</a:t>
            </a:r>
            <a:r>
              <a:rPr lang="uk-UA" sz="5400" b="1" dirty="0" smtClean="0">
                <a:ln w="22225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</a:rPr>
              <a:t>уздечку верхньої губи?</a:t>
            </a:r>
          </a:p>
        </p:txBody>
      </p:sp>
    </p:spTree>
    <p:extLst>
      <p:ext uri="{BB962C8B-B14F-4D97-AF65-F5344CB8AC3E}">
        <p14:creationId xmlns:p14="http://schemas.microsoft.com/office/powerpoint/2010/main" val="13998093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82552" y="0"/>
            <a:ext cx="71234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22225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</a:rPr>
              <a:t>Вуздечка нижньої губи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03200" y="1190909"/>
            <a:ext cx="85528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Щільно прикріплена вуздечка, обмежує рухливість нижньої губи дитини, через що звуки вимовляються неправильно! </a:t>
            </a:r>
            <a:endParaRPr lang="ru-RU" sz="3200" b="1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9084" y="3251200"/>
            <a:ext cx="5541819" cy="2909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2270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3963" y="91782"/>
            <a:ext cx="8552873" cy="7048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Перевірити, чи все в порядку з вуздечками губ у дитини, можна, виконавши </a:t>
            </a:r>
            <a:r>
              <a:rPr lang="uk-UA" sz="28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слідуючі</a:t>
            </a:r>
            <a:r>
              <a:rPr lang="uk-UA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вправи:</a:t>
            </a:r>
          </a:p>
          <a:p>
            <a:pPr marL="457200" indent="-457200">
              <a:buFontTx/>
              <a:buChar char="-"/>
            </a:pPr>
            <a:r>
              <a:rPr lang="uk-UA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«Усмішка»: без напруження посміхнутися оголюючи верхні та нижні зуби.</a:t>
            </a:r>
          </a:p>
          <a:p>
            <a:pPr marL="457200" indent="-457200">
              <a:buFontTx/>
              <a:buChar char="-"/>
            </a:pPr>
            <a:r>
              <a:rPr lang="uk-UA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«Хоботок»: зуби щільно стиснути, а губи максимально витягнути вперед «трубочкою».</a:t>
            </a:r>
          </a:p>
          <a:p>
            <a:pPr marL="457200" indent="-457200">
              <a:buFontTx/>
              <a:buChar char="-"/>
            </a:pPr>
            <a:r>
              <a:rPr lang="uk-UA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«Хованки»: заховати верхню губу, накривши її нижньою і навпаки заховати нижню під верхню.</a:t>
            </a:r>
          </a:p>
          <a:p>
            <a:pPr marL="457200" indent="-457200">
              <a:buFontTx/>
              <a:buChar char="-"/>
            </a:pPr>
            <a:r>
              <a:rPr lang="uk-UA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«Ниточка»: стиснути, «сховати» обидві губи, прикусивши їх зубами.</a:t>
            </a:r>
          </a:p>
          <a:p>
            <a:pPr marL="457200" indent="-457200">
              <a:buFontTx/>
              <a:buChar char="-"/>
            </a:pPr>
            <a:r>
              <a:rPr lang="uk-UA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«Пелюсток»: нижня губа вивертається назовні.</a:t>
            </a:r>
          </a:p>
          <a:p>
            <a:r>
              <a:rPr lang="uk-UA" sz="28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Якщо дитина легко виконала усі вправи, то турбуватися нема про що. Якщо ж ні, слід протягом місяця виконувати артикуляційні вправи для губ.</a:t>
            </a:r>
          </a:p>
          <a:p>
            <a:pPr marL="457200" indent="-457200">
              <a:buFontTx/>
              <a:buChar char="-"/>
            </a:pPr>
            <a:endParaRPr lang="ru-RU" sz="2800" b="1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68135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5562" y="285745"/>
            <a:ext cx="855287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Слід пам’ятати:</a:t>
            </a:r>
          </a:p>
          <a:p>
            <a:r>
              <a:rPr lang="uk-UA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вуздечці верхньої губи операція проводиться тільки після зміни верхніх різців, а ось підрізати вуздечку нижньої губи можна з 3 років.</a:t>
            </a:r>
          </a:p>
          <a:p>
            <a:endParaRPr lang="uk-UA" sz="3200" b="1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До підрізання             Після</a:t>
            </a:r>
            <a:endParaRPr lang="ru-RU" sz="3200" b="1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935" y="3945081"/>
            <a:ext cx="6334125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193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5039" y="314037"/>
            <a:ext cx="68137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22225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</a:rPr>
              <a:t>Під’язикова вуздечка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95" b="22551"/>
          <a:stretch/>
        </p:blipFill>
        <p:spPr>
          <a:xfrm>
            <a:off x="967220" y="4264712"/>
            <a:ext cx="6745143" cy="230234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3200" y="1190909"/>
            <a:ext cx="8552873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нормі кінчик язика при підйомі може вільно дістати кут верхньої губи, а вся поверхня язика повинна вільно присмоктуватися до твердого піднебіння, не порушуючи носового дихання. Якщо рухи язика обмежені – вуздечка вкорочена.</a:t>
            </a:r>
          </a:p>
          <a:p>
            <a:endParaRPr lang="uk-UA" sz="2800" b="1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3 </a:t>
            </a:r>
            <a:r>
              <a:rPr lang="uk-UA" sz="28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ступіня</a:t>
            </a:r>
            <a:r>
              <a:rPr lang="uk-UA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аномалії вуздечки</a:t>
            </a:r>
          </a:p>
          <a:p>
            <a:endParaRPr lang="uk-UA" sz="2800" b="1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2800" b="1" i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2800" b="1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2800" b="1" i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2800" b="1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легка                   середня              важка</a:t>
            </a:r>
          </a:p>
        </p:txBody>
      </p:sp>
    </p:spTree>
    <p:extLst>
      <p:ext uri="{BB962C8B-B14F-4D97-AF65-F5344CB8AC3E}">
        <p14:creationId xmlns:p14="http://schemas.microsoft.com/office/powerpoint/2010/main" val="28001127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5495" y="1348800"/>
            <a:ext cx="8552873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Tx/>
              <a:buChar char="-"/>
            </a:pPr>
            <a:r>
              <a:rPr lang="uk-UA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спричиняє утруднення рухів язика;</a:t>
            </a:r>
          </a:p>
          <a:p>
            <a:pPr marL="457200" indent="-457200">
              <a:buFontTx/>
              <a:buChar char="-"/>
            </a:pPr>
            <a:r>
              <a:rPr lang="uk-UA" sz="3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порушується вимова шиплячих та сонорних </a:t>
            </a:r>
            <a:r>
              <a:rPr lang="uk-UA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звуків;</a:t>
            </a:r>
            <a:endParaRPr lang="uk-UA" sz="3200" b="1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r>
              <a:rPr lang="uk-UA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призводить до зміщення центру язика, його несиметричного розвитку і малої рухливості;</a:t>
            </a:r>
          </a:p>
          <a:p>
            <a:pPr marL="457200" indent="-457200">
              <a:buFontTx/>
              <a:buChar char="-"/>
            </a:pPr>
            <a:r>
              <a:rPr lang="uk-UA" sz="3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uk-UA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ожуть виникнути проблеми з формуванням нижньої щелепи;</a:t>
            </a:r>
          </a:p>
          <a:p>
            <a:pPr marL="457200" indent="-457200">
              <a:buFontTx/>
              <a:buChar char="-"/>
            </a:pPr>
            <a:r>
              <a:rPr lang="uk-UA" sz="3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uk-UA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орушується функція ковтання;</a:t>
            </a:r>
          </a:p>
          <a:p>
            <a:pPr marL="457200" indent="-457200">
              <a:buFontTx/>
              <a:buChar char="-"/>
            </a:pPr>
            <a:r>
              <a:rPr lang="uk-UA" sz="3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uk-UA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итині важко пережовувати тверду їжу.</a:t>
            </a:r>
          </a:p>
          <a:p>
            <a:r>
              <a:rPr lang="uk-UA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86500" y="314037"/>
            <a:ext cx="57308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22225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</a:rPr>
              <a:t>Чим це загрожує? </a:t>
            </a:r>
          </a:p>
        </p:txBody>
      </p:sp>
    </p:spTree>
    <p:extLst>
      <p:ext uri="{BB962C8B-B14F-4D97-AF65-F5344CB8AC3E}">
        <p14:creationId xmlns:p14="http://schemas.microsoft.com/office/powerpoint/2010/main" val="864556109"/>
      </p:ext>
    </p:extLst>
  </p:cSld>
  <p:clrMapOvr>
    <a:masterClrMapping/>
  </p:clrMapOvr>
</p:sld>
</file>

<file path=ppt/theme/theme1.xml><?xml version="1.0" encoding="utf-8"?>
<a:theme xmlns:a="http://schemas.openxmlformats.org/drawingml/2006/main" name="La ment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TM02474572[[fn=Медицинский шаблон оформления]]</Template>
  <TotalTime>138</TotalTime>
  <Words>76</Words>
  <Application>Microsoft Office PowerPoint</Application>
  <PresentationFormat>Экран (4:3)</PresentationFormat>
  <Paragraphs>49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La mente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18</cp:revision>
  <dcterms:created xsi:type="dcterms:W3CDTF">2019-01-28T09:34:28Z</dcterms:created>
  <dcterms:modified xsi:type="dcterms:W3CDTF">2019-01-29T10:32:28Z</dcterms:modified>
</cp:coreProperties>
</file>