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58" r:id="rId3"/>
    <p:sldId id="259" r:id="rId4"/>
    <p:sldId id="260" r:id="rId5"/>
    <p:sldId id="261" r:id="rId6"/>
    <p:sldId id="262" r:id="rId7"/>
    <p:sldId id="263" r:id="rId8"/>
    <p:sldId id="264" r:id="rId9"/>
    <p:sldId id="265" r:id="rId10"/>
    <p:sldId id="266" r:id="rId1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F55A52EB-D152-4C13-A30A-582F5E039D7B}" type="datetimeFigureOut">
              <a:rPr lang="ru-RU" smtClean="0"/>
              <a:t>20.12.2016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9255346" y="2750337"/>
            <a:ext cx="1171888" cy="1356442"/>
          </a:xfrm>
        </p:spPr>
        <p:txBody>
          <a:bodyPr/>
          <a:lstStyle/>
          <a:p>
            <a:fld id="{2CEA60D3-505C-4005-9DE5-07D66F1C3654}" type="slidenum">
              <a:rPr lang="ru-RU" smtClean="0"/>
              <a:t>‹#›</a:t>
            </a:fld>
            <a:endParaRPr lang="ru-RU"/>
          </a:p>
        </p:txBody>
      </p:sp>
    </p:spTree>
    <p:extLst>
      <p:ext uri="{BB962C8B-B14F-4D97-AF65-F5344CB8AC3E}">
        <p14:creationId xmlns:p14="http://schemas.microsoft.com/office/powerpoint/2010/main" val="15765700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F55A52EB-D152-4C13-A30A-582F5E039D7B}" type="datetimeFigureOut">
              <a:rPr lang="ru-RU" smtClean="0"/>
              <a:t>20.12.2016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10729455" y="4711309"/>
            <a:ext cx="1154151" cy="1090789"/>
          </a:xfrm>
        </p:spPr>
        <p:txBody>
          <a:bodyPr/>
          <a:lstStyle/>
          <a:p>
            <a:fld id="{2CEA60D3-505C-4005-9DE5-07D66F1C3654}" type="slidenum">
              <a:rPr lang="ru-RU" smtClean="0"/>
              <a:t>‹#›</a:t>
            </a:fld>
            <a:endParaRPr lang="ru-RU"/>
          </a:p>
        </p:txBody>
      </p:sp>
    </p:spTree>
    <p:extLst>
      <p:ext uri="{BB962C8B-B14F-4D97-AF65-F5344CB8AC3E}">
        <p14:creationId xmlns:p14="http://schemas.microsoft.com/office/powerpoint/2010/main" val="3552530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F55A52EB-D152-4C13-A30A-582F5E039D7B}" type="datetimeFigureOut">
              <a:rPr lang="ru-RU" smtClean="0"/>
              <a:t>20.12.2016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10729455" y="4711615"/>
            <a:ext cx="1154151" cy="1090789"/>
          </a:xfrm>
        </p:spPr>
        <p:txBody>
          <a:bodyPr/>
          <a:lstStyle/>
          <a:p>
            <a:fld id="{2CEA60D3-505C-4005-9DE5-07D66F1C3654}" type="slidenum">
              <a:rPr lang="ru-RU" smtClean="0"/>
              <a:t>‹#›</a:t>
            </a:fld>
            <a:endParaRPr lang="ru-RU"/>
          </a:p>
        </p:txBody>
      </p:sp>
    </p:spTree>
    <p:extLst>
      <p:ext uri="{BB962C8B-B14F-4D97-AF65-F5344CB8AC3E}">
        <p14:creationId xmlns:p14="http://schemas.microsoft.com/office/powerpoint/2010/main" val="29592539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ru-RU" smtClean="0"/>
              <a:t>Образец заголовка</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F55A52EB-D152-4C13-A30A-582F5E039D7B}" type="datetimeFigureOut">
              <a:rPr lang="ru-RU" smtClean="0"/>
              <a:t>20.12.2016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10729455" y="4709925"/>
            <a:ext cx="1154151" cy="1090789"/>
          </a:xfrm>
        </p:spPr>
        <p:txBody>
          <a:bodyPr/>
          <a:lstStyle/>
          <a:p>
            <a:fld id="{2CEA60D3-505C-4005-9DE5-07D66F1C3654}" type="slidenum">
              <a:rPr lang="ru-RU" smtClean="0"/>
              <a:t>‹#›</a:t>
            </a:fld>
            <a:endParaRPr lang="ru-RU"/>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41800594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F55A52EB-D152-4C13-A30A-582F5E039D7B}" type="datetimeFigureOut">
              <a:rPr lang="ru-RU" smtClean="0"/>
              <a:t>20.12.2016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10729455" y="4709925"/>
            <a:ext cx="1154151" cy="1090789"/>
          </a:xfrm>
        </p:spPr>
        <p:txBody>
          <a:bodyPr/>
          <a:lstStyle/>
          <a:p>
            <a:fld id="{2CEA60D3-505C-4005-9DE5-07D66F1C3654}" type="slidenum">
              <a:rPr lang="ru-RU" smtClean="0"/>
              <a:t>‹#›</a:t>
            </a:fld>
            <a:endParaRPr lang="ru-RU"/>
          </a:p>
        </p:txBody>
      </p:sp>
    </p:spTree>
    <p:extLst>
      <p:ext uri="{BB962C8B-B14F-4D97-AF65-F5344CB8AC3E}">
        <p14:creationId xmlns:p14="http://schemas.microsoft.com/office/powerpoint/2010/main" val="19564565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ru-RU" smtClean="0"/>
              <a:t>Образец заголовка</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F55A52EB-D152-4C13-A30A-582F5E039D7B}" type="datetimeFigureOut">
              <a:rPr lang="ru-RU" smtClean="0"/>
              <a:t>20.12.2016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2CEA60D3-505C-4005-9DE5-07D66F1C3654}" type="slidenum">
              <a:rPr lang="ru-RU" smtClean="0"/>
              <a:t>‹#›</a:t>
            </a:fld>
            <a:endParaRPr lang="ru-RU"/>
          </a:p>
        </p:txBody>
      </p:sp>
    </p:spTree>
    <p:extLst>
      <p:ext uri="{BB962C8B-B14F-4D97-AF65-F5344CB8AC3E}">
        <p14:creationId xmlns:p14="http://schemas.microsoft.com/office/powerpoint/2010/main" val="40535065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ru-RU" smtClean="0"/>
              <a:t>Образец заголовка</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F55A52EB-D152-4C13-A30A-582F5E039D7B}" type="datetimeFigureOut">
              <a:rPr lang="ru-RU" smtClean="0"/>
              <a:t>20.12.2016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2CEA60D3-505C-4005-9DE5-07D66F1C3654}" type="slidenum">
              <a:rPr lang="ru-RU" smtClean="0"/>
              <a:t>‹#›</a:t>
            </a:fld>
            <a:endParaRPr lang="ru-RU"/>
          </a:p>
        </p:txBody>
      </p:sp>
    </p:spTree>
    <p:extLst>
      <p:ext uri="{BB962C8B-B14F-4D97-AF65-F5344CB8AC3E}">
        <p14:creationId xmlns:p14="http://schemas.microsoft.com/office/powerpoint/2010/main" val="41409927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55A52EB-D152-4C13-A30A-582F5E039D7B}" type="datetimeFigureOut">
              <a:rPr lang="ru-RU" smtClean="0"/>
              <a:t>20.12.2016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CEA60D3-505C-4005-9DE5-07D66F1C3654}" type="slidenum">
              <a:rPr lang="ru-RU" smtClean="0"/>
              <a:t>‹#›</a:t>
            </a:fld>
            <a:endParaRPr lang="ru-RU"/>
          </a:p>
        </p:txBody>
      </p:sp>
    </p:spTree>
    <p:extLst>
      <p:ext uri="{BB962C8B-B14F-4D97-AF65-F5344CB8AC3E}">
        <p14:creationId xmlns:p14="http://schemas.microsoft.com/office/powerpoint/2010/main" val="39324848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F55A52EB-D152-4C13-A30A-582F5E039D7B}" type="datetimeFigureOut">
              <a:rPr lang="ru-RU" smtClean="0"/>
              <a:t>20.12.2016</a:t>
            </a:fld>
            <a:endParaRPr lang="ru-RU"/>
          </a:p>
        </p:txBody>
      </p:sp>
      <p:sp>
        <p:nvSpPr>
          <p:cNvPr id="5" name="Footer Placeholder 4"/>
          <p:cNvSpPr>
            <a:spLocks noGrp="1"/>
          </p:cNvSpPr>
          <p:nvPr>
            <p:ph type="ftr" sz="quarter" idx="11"/>
          </p:nvPr>
        </p:nvSpPr>
        <p:spPr>
          <a:xfrm>
            <a:off x="680321" y="5936188"/>
            <a:ext cx="6126805" cy="365125"/>
          </a:xfrm>
        </p:spPr>
        <p:txBody>
          <a:bodyPr/>
          <a:lstStyle/>
          <a:p>
            <a:endParaRPr lang="ru-RU"/>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2CEA60D3-505C-4005-9DE5-07D66F1C3654}" type="slidenum">
              <a:rPr lang="ru-RU" smtClean="0"/>
              <a:t>‹#›</a:t>
            </a:fld>
            <a:endParaRPr lang="ru-RU"/>
          </a:p>
        </p:txBody>
      </p:sp>
    </p:spTree>
    <p:extLst>
      <p:ext uri="{BB962C8B-B14F-4D97-AF65-F5344CB8AC3E}">
        <p14:creationId xmlns:p14="http://schemas.microsoft.com/office/powerpoint/2010/main" val="15575559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55A52EB-D152-4C13-A30A-582F5E039D7B}" type="datetimeFigureOut">
              <a:rPr lang="ru-RU" smtClean="0"/>
              <a:t>20.12.2016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CEA60D3-505C-4005-9DE5-07D66F1C3654}" type="slidenum">
              <a:rPr lang="ru-RU" smtClean="0"/>
              <a:t>‹#›</a:t>
            </a:fld>
            <a:endParaRPr lang="ru-RU"/>
          </a:p>
        </p:txBody>
      </p:sp>
    </p:spTree>
    <p:extLst>
      <p:ext uri="{BB962C8B-B14F-4D97-AF65-F5344CB8AC3E}">
        <p14:creationId xmlns:p14="http://schemas.microsoft.com/office/powerpoint/2010/main" val="1615795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ru-RU" smtClean="0"/>
              <a:t>Образец заголовка</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55A52EB-D152-4C13-A30A-582F5E039D7B}" type="datetimeFigureOut">
              <a:rPr lang="ru-RU" smtClean="0"/>
              <a:t>20.12.2016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10729455" y="2869895"/>
            <a:ext cx="1154151" cy="1090789"/>
          </a:xfrm>
        </p:spPr>
        <p:txBody>
          <a:bodyPr/>
          <a:lstStyle/>
          <a:p>
            <a:fld id="{2CEA60D3-505C-4005-9DE5-07D66F1C3654}" type="slidenum">
              <a:rPr lang="ru-RU" smtClean="0"/>
              <a:t>‹#›</a:t>
            </a:fld>
            <a:endParaRPr lang="ru-RU"/>
          </a:p>
        </p:txBody>
      </p:sp>
    </p:spTree>
    <p:extLst>
      <p:ext uri="{BB962C8B-B14F-4D97-AF65-F5344CB8AC3E}">
        <p14:creationId xmlns:p14="http://schemas.microsoft.com/office/powerpoint/2010/main" val="1713281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F55A52EB-D152-4C13-A30A-582F5E039D7B}" type="datetimeFigureOut">
              <a:rPr lang="ru-RU" smtClean="0"/>
              <a:t>20.12.2016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CEA60D3-505C-4005-9DE5-07D66F1C3654}" type="slidenum">
              <a:rPr lang="ru-RU" smtClean="0"/>
              <a:t>‹#›</a:t>
            </a:fld>
            <a:endParaRPr lang="ru-RU"/>
          </a:p>
        </p:txBody>
      </p:sp>
    </p:spTree>
    <p:extLst>
      <p:ext uri="{BB962C8B-B14F-4D97-AF65-F5344CB8AC3E}">
        <p14:creationId xmlns:p14="http://schemas.microsoft.com/office/powerpoint/2010/main" val="4166249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0322" y="3030008"/>
            <a:ext cx="4698355" cy="290617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594123" y="3030008"/>
            <a:ext cx="4700059" cy="290617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F55A52EB-D152-4C13-A30A-582F5E039D7B}" type="datetimeFigureOut">
              <a:rPr lang="ru-RU" smtClean="0"/>
              <a:t>20.12.2016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2CEA60D3-505C-4005-9DE5-07D66F1C3654}" type="slidenum">
              <a:rPr lang="ru-RU" smtClean="0"/>
              <a:t>‹#›</a:t>
            </a:fld>
            <a:endParaRPr lang="ru-RU"/>
          </a:p>
        </p:txBody>
      </p:sp>
    </p:spTree>
    <p:extLst>
      <p:ext uri="{BB962C8B-B14F-4D97-AF65-F5344CB8AC3E}">
        <p14:creationId xmlns:p14="http://schemas.microsoft.com/office/powerpoint/2010/main" val="4194785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F55A52EB-D152-4C13-A30A-582F5E039D7B}" type="datetimeFigureOut">
              <a:rPr lang="ru-RU" smtClean="0"/>
              <a:t>20.12.2016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2CEA60D3-505C-4005-9DE5-07D66F1C3654}" type="slidenum">
              <a:rPr lang="ru-RU" smtClean="0"/>
              <a:t>‹#›</a:t>
            </a:fld>
            <a:endParaRPr lang="ru-RU"/>
          </a:p>
        </p:txBody>
      </p:sp>
    </p:spTree>
    <p:extLst>
      <p:ext uri="{BB962C8B-B14F-4D97-AF65-F5344CB8AC3E}">
        <p14:creationId xmlns:p14="http://schemas.microsoft.com/office/powerpoint/2010/main" val="5055402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F55A52EB-D152-4C13-A30A-582F5E039D7B}" type="datetimeFigureOut">
              <a:rPr lang="ru-RU" smtClean="0"/>
              <a:t>20.12.2016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2CEA60D3-505C-4005-9DE5-07D66F1C3654}" type="slidenum">
              <a:rPr lang="ru-RU" smtClean="0"/>
              <a:t>‹#›</a:t>
            </a:fld>
            <a:endParaRPr lang="ru-RU"/>
          </a:p>
        </p:txBody>
      </p:sp>
    </p:spTree>
    <p:extLst>
      <p:ext uri="{BB962C8B-B14F-4D97-AF65-F5344CB8AC3E}">
        <p14:creationId xmlns:p14="http://schemas.microsoft.com/office/powerpoint/2010/main" val="523635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F55A52EB-D152-4C13-A30A-582F5E039D7B}" type="datetimeFigureOut">
              <a:rPr lang="ru-RU" smtClean="0"/>
              <a:t>20.12.2016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CEA60D3-505C-4005-9DE5-07D66F1C3654}" type="slidenum">
              <a:rPr lang="ru-RU" smtClean="0"/>
              <a:t>‹#›</a:t>
            </a:fld>
            <a:endParaRPr lang="ru-RU"/>
          </a:p>
        </p:txBody>
      </p:sp>
    </p:spTree>
    <p:extLst>
      <p:ext uri="{BB962C8B-B14F-4D97-AF65-F5344CB8AC3E}">
        <p14:creationId xmlns:p14="http://schemas.microsoft.com/office/powerpoint/2010/main" val="15043571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F55A52EB-D152-4C13-A30A-582F5E039D7B}" type="datetimeFigureOut">
              <a:rPr lang="ru-RU" smtClean="0"/>
              <a:t>20.12.2016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CEA60D3-505C-4005-9DE5-07D66F1C3654}" type="slidenum">
              <a:rPr lang="ru-RU" smtClean="0"/>
              <a:t>‹#›</a:t>
            </a:fld>
            <a:endParaRPr lang="ru-RU"/>
          </a:p>
        </p:txBody>
      </p:sp>
    </p:spTree>
    <p:extLst>
      <p:ext uri="{BB962C8B-B14F-4D97-AF65-F5344CB8AC3E}">
        <p14:creationId xmlns:p14="http://schemas.microsoft.com/office/powerpoint/2010/main" val="19300411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F55A52EB-D152-4C13-A30A-582F5E039D7B}" type="datetimeFigureOut">
              <a:rPr lang="ru-RU" smtClean="0"/>
              <a:t>20.12.2016</a:t>
            </a:fld>
            <a:endParaRPr lang="ru-RU"/>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2CEA60D3-505C-4005-9DE5-07D66F1C3654}" type="slidenum">
              <a:rPr lang="ru-RU" smtClean="0"/>
              <a:t>‹#›</a:t>
            </a:fld>
            <a:endParaRPr lang="ru-RU"/>
          </a:p>
        </p:txBody>
      </p:sp>
    </p:spTree>
    <p:extLst>
      <p:ext uri="{BB962C8B-B14F-4D97-AF65-F5344CB8AC3E}">
        <p14:creationId xmlns:p14="http://schemas.microsoft.com/office/powerpoint/2010/main" val="2499133868"/>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78518" y="1214651"/>
            <a:ext cx="9487260" cy="2892128"/>
          </a:xfrm>
        </p:spPr>
        <p:txBody>
          <a:bodyPr/>
          <a:lstStyle/>
          <a:p>
            <a:r>
              <a:rPr lang="ru-RU" sz="8800" b="1" dirty="0" smtClean="0"/>
              <a:t>ГЕМОФИЛИЯ</a:t>
            </a:r>
            <a:endParaRPr lang="ru-RU" sz="8800" b="1" dirty="0"/>
          </a:p>
        </p:txBody>
      </p:sp>
    </p:spTree>
    <p:extLst>
      <p:ext uri="{BB962C8B-B14F-4D97-AF65-F5344CB8AC3E}">
        <p14:creationId xmlns:p14="http://schemas.microsoft.com/office/powerpoint/2010/main" val="25022894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4800" dirty="0" smtClean="0"/>
              <a:t>ОСЛОЖНЕНИЯ И ПОСЛЕДСТВИЯ</a:t>
            </a:r>
            <a:endParaRPr lang="ru-RU" sz="4800" dirty="0"/>
          </a:p>
        </p:txBody>
      </p:sp>
      <p:sp>
        <p:nvSpPr>
          <p:cNvPr id="3" name="Объект 2"/>
          <p:cNvSpPr>
            <a:spLocks noGrp="1"/>
          </p:cNvSpPr>
          <p:nvPr>
            <p:ph idx="1"/>
          </p:nvPr>
        </p:nvSpPr>
        <p:spPr>
          <a:xfrm>
            <a:off x="0" y="2009326"/>
            <a:ext cx="12078269" cy="4746315"/>
          </a:xfrm>
        </p:spPr>
        <p:txBody>
          <a:bodyPr/>
          <a:lstStyle/>
          <a:p>
            <a:r>
              <a:rPr lang="ru-RU" dirty="0"/>
              <a:t>Летальный исход из-за кровоизлияний в головной мозг и другие жизненно важные органы. Кровотечение может развиться на фоне любых медицинских манипуляций, даже внутримышечных инъекций, и любых травм и ушибов, даже </a:t>
            </a:r>
            <a:r>
              <a:rPr lang="ru-RU" dirty="0" smtClean="0"/>
              <a:t>легких.</a:t>
            </a:r>
          </a:p>
          <a:p>
            <a:r>
              <a:rPr lang="ru-RU" dirty="0" err="1"/>
              <a:t>Инвалидизация</a:t>
            </a:r>
            <a:r>
              <a:rPr lang="ru-RU" dirty="0"/>
              <a:t> на фоне гемартрозов (кровоизлияние в суставы) с развитием дальнейшей неподвижности суставов</a:t>
            </a:r>
            <a:r>
              <a:rPr lang="ru-RU" dirty="0" smtClean="0"/>
              <a:t>.</a:t>
            </a:r>
          </a:p>
          <a:p>
            <a:r>
              <a:rPr lang="ru-RU" dirty="0"/>
              <a:t>Обширные кровоизлияния в мягкие ткани подчелюстной области, шеи, зева и глотки могут вызывать </a:t>
            </a:r>
            <a:r>
              <a:rPr lang="ru-RU" dirty="0" err="1"/>
              <a:t>стенозирование</a:t>
            </a:r>
            <a:r>
              <a:rPr lang="ru-RU" dirty="0"/>
              <a:t> (сужение просвета) верхних дыхательных путей и асфиксию (кислородное голодание</a:t>
            </a:r>
            <a:r>
              <a:rPr lang="ru-RU" dirty="0" smtClean="0"/>
              <a:t>).</a:t>
            </a:r>
          </a:p>
          <a:p>
            <a:r>
              <a:rPr lang="ru-RU" dirty="0"/>
              <a:t>Высокий риск заражения вирусными гепатитами</a:t>
            </a:r>
            <a:r>
              <a:rPr lang="ru-RU" dirty="0" smtClean="0"/>
              <a:t>.</a:t>
            </a:r>
          </a:p>
          <a:p>
            <a:r>
              <a:rPr lang="ru-RU" dirty="0"/>
              <a:t>Периоды особого риска – это период родов и ранний послеродовый периоды, так как в это время возможна значительная кровопотеря.</a:t>
            </a:r>
          </a:p>
        </p:txBody>
      </p:sp>
    </p:spTree>
    <p:extLst>
      <p:ext uri="{BB962C8B-B14F-4D97-AF65-F5344CB8AC3E}">
        <p14:creationId xmlns:p14="http://schemas.microsoft.com/office/powerpoint/2010/main" val="21448578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6912" y="2425331"/>
            <a:ext cx="10947207" cy="39481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extBox 6"/>
          <p:cNvSpPr txBox="1"/>
          <p:nvPr/>
        </p:nvSpPr>
        <p:spPr>
          <a:xfrm>
            <a:off x="177420" y="614148"/>
            <a:ext cx="9867331" cy="1384995"/>
          </a:xfrm>
          <a:prstGeom prst="rect">
            <a:avLst/>
          </a:prstGeom>
          <a:noFill/>
        </p:spPr>
        <p:txBody>
          <a:bodyPr wrap="square" rtlCol="0">
            <a:spAutoFit/>
          </a:bodyPr>
          <a:lstStyle/>
          <a:p>
            <a:r>
              <a:rPr lang="ru-RU" sz="2800" dirty="0" smtClean="0"/>
              <a:t>Гемофилия — это наследственное заболевание, связанное с нарушением функции свертывания крови в результате генетических нарушений.</a:t>
            </a:r>
            <a:endParaRPr lang="ru-RU" sz="2800" dirty="0"/>
          </a:p>
        </p:txBody>
      </p:sp>
    </p:spTree>
    <p:extLst>
      <p:ext uri="{BB962C8B-B14F-4D97-AF65-F5344CB8AC3E}">
        <p14:creationId xmlns:p14="http://schemas.microsoft.com/office/powerpoint/2010/main" val="2768050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04717" y="665832"/>
            <a:ext cx="10276764" cy="1255728"/>
          </a:xfrm>
          <a:prstGeom prst="rect">
            <a:avLst/>
          </a:prstGeom>
        </p:spPr>
        <p:txBody>
          <a:bodyPr wrap="square">
            <a:spAutoFit/>
          </a:bodyPr>
          <a:lstStyle/>
          <a:p>
            <a:r>
              <a:rPr lang="ru-RU" sz="2800" dirty="0"/>
              <a:t>П</a:t>
            </a:r>
            <a:r>
              <a:rPr lang="ru-RU" sz="2800" dirty="0" smtClean="0"/>
              <a:t>ри этом заболевании возникают кровоизлияния в суставы, мышцы и внутренние органы, как спонтанные, так и в результате травмы или хирургического вмешательства. </a:t>
            </a:r>
            <a:endParaRPr lang="ru-RU" sz="2800" dirty="0"/>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3586" y="2564601"/>
            <a:ext cx="4429889" cy="35306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9856" y="2564601"/>
            <a:ext cx="4417307" cy="35306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972555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5660" y="259307"/>
            <a:ext cx="10672549" cy="6494085"/>
          </a:xfrm>
          <a:prstGeom prst="rect">
            <a:avLst/>
          </a:prstGeom>
          <a:noFill/>
        </p:spPr>
        <p:txBody>
          <a:bodyPr wrap="square" rtlCol="0">
            <a:spAutoFit/>
          </a:bodyPr>
          <a:lstStyle/>
          <a:p>
            <a:r>
              <a:rPr lang="ru-RU" sz="3200" dirty="0" smtClean="0"/>
              <a:t>Ген, являющийся носителем гемофилии – рецессивный. Передается он только с X хромосомой.  Значит, у ребенка женского пола для того, чтобы возникло это заболевание, необходимо наличие в обеих Х хромосомах рецессивных генов. Если такое происходит, то ребенок погибает после формирования собственной кроветворной системы. Происходит это на 4 неделе беременности. Если признак гемофилии находится только в одной Х хромосоме, а вторая несет здоровый ген, то заболевание не проявится, так как доминантный здоровый ген подавит рецессивный. Поэтому женщина может являться носителем заболевания, но не болеет им.</a:t>
            </a:r>
            <a:endParaRPr lang="ru-RU" sz="3200" dirty="0"/>
          </a:p>
        </p:txBody>
      </p:sp>
    </p:spTree>
    <p:extLst>
      <p:ext uri="{BB962C8B-B14F-4D97-AF65-F5344CB8AC3E}">
        <p14:creationId xmlns:p14="http://schemas.microsoft.com/office/powerpoint/2010/main" val="9774056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8047" y="309374"/>
            <a:ext cx="9007523" cy="61207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3054058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2830" y="2080049"/>
            <a:ext cx="11900848" cy="4900781"/>
          </a:xfrm>
        </p:spPr>
        <p:txBody>
          <a:bodyPr>
            <a:noAutofit/>
          </a:bodyPr>
          <a:lstStyle/>
          <a:p>
            <a:r>
              <a:rPr lang="ru-RU" sz="2400" u="sng" dirty="0"/>
              <a:t>Гемофилия типа A </a:t>
            </a:r>
            <a:r>
              <a:rPr lang="ru-RU" sz="2400" dirty="0"/>
              <a:t>возникает в результате недостаточности фактора свертывания VIII (антигемофильный глобулин- белковая молекула, один из компонентов системы свертывания крови), это наиболее часто встречающаяся форма гемофилии.</a:t>
            </a:r>
            <a:br>
              <a:rPr lang="ru-RU" sz="2400" dirty="0"/>
            </a:br>
            <a:r>
              <a:rPr lang="ru-RU" sz="2400" u="sng" dirty="0"/>
              <a:t>Гемофилия типа B </a:t>
            </a:r>
            <a:r>
              <a:rPr lang="ru-RU" sz="2400" dirty="0"/>
              <a:t>или болезнь </a:t>
            </a:r>
            <a:r>
              <a:rPr lang="ru-RU" sz="2400" dirty="0" err="1"/>
              <a:t>Кристмаса</a:t>
            </a:r>
            <a:r>
              <a:rPr lang="ru-RU" sz="2400" dirty="0"/>
              <a:t> обусловлена недостаточностью фактора свертывания IX (фактор </a:t>
            </a:r>
            <a:r>
              <a:rPr lang="ru-RU" sz="2400" dirty="0" err="1"/>
              <a:t>Кристмаса</a:t>
            </a:r>
            <a:r>
              <a:rPr lang="ru-RU" sz="2400" dirty="0"/>
              <a:t> — белковая молекула, один из компонентов системы свертывания крови). По своим клиническим проявлениям данная форма не отличается от гемофилии типа А.</a:t>
            </a:r>
            <a:br>
              <a:rPr lang="ru-RU" sz="2400" dirty="0"/>
            </a:br>
            <a:r>
              <a:rPr lang="ru-RU" sz="2400" u="sng" dirty="0"/>
              <a:t>Гемофилия типа С </a:t>
            </a:r>
            <a:r>
              <a:rPr lang="ru-RU" sz="2400" dirty="0"/>
              <a:t>или болезнь Розенталя возникает по причине недостаточности фактора свертываемости XI (плазменный предшественник </a:t>
            </a:r>
            <a:r>
              <a:rPr lang="ru-RU" sz="2400" dirty="0" err="1"/>
              <a:t>тромбопластина</a:t>
            </a:r>
            <a:r>
              <a:rPr lang="ru-RU" sz="2400" dirty="0"/>
              <a:t>, одного из важнейших компонентов системы механизма внутреннего свертывания крови). Данная форма гемофилии является относительно редкой, спонтанные кровотечения  для нее не характерны. Травмы и операции могут осложняться кровотечениями, но это случается редко.</a:t>
            </a:r>
            <a:br>
              <a:rPr lang="ru-RU" sz="2400" dirty="0"/>
            </a:br>
            <a:r>
              <a:rPr lang="ru-RU" sz="2400" dirty="0"/>
              <a:t> </a:t>
            </a:r>
          </a:p>
        </p:txBody>
      </p:sp>
      <p:sp>
        <p:nvSpPr>
          <p:cNvPr id="4" name="TextBox 3"/>
          <p:cNvSpPr txBox="1"/>
          <p:nvPr/>
        </p:nvSpPr>
        <p:spPr>
          <a:xfrm>
            <a:off x="354842" y="818866"/>
            <a:ext cx="9403307" cy="954107"/>
          </a:xfrm>
          <a:prstGeom prst="rect">
            <a:avLst/>
          </a:prstGeom>
          <a:noFill/>
        </p:spPr>
        <p:txBody>
          <a:bodyPr wrap="square" rtlCol="0">
            <a:spAutoFit/>
          </a:bodyPr>
          <a:lstStyle/>
          <a:p>
            <a:r>
              <a:rPr lang="ru-RU" sz="2800" dirty="0" smtClean="0"/>
              <a:t>Гемофилия появляется из-за изменения одного гена в хромосоме X. Различают три типа гемофилии (A, B, C).</a:t>
            </a:r>
            <a:endParaRPr lang="ru-RU" sz="2800" dirty="0"/>
          </a:p>
        </p:txBody>
      </p:sp>
    </p:spTree>
    <p:extLst>
      <p:ext uri="{BB962C8B-B14F-4D97-AF65-F5344CB8AC3E}">
        <p14:creationId xmlns:p14="http://schemas.microsoft.com/office/powerpoint/2010/main" val="21831957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4800" dirty="0" smtClean="0"/>
              <a:t>СИМПТОМЫ ГЕМОФИЛИИ</a:t>
            </a:r>
            <a:endParaRPr lang="ru-RU" sz="4800" dirty="0"/>
          </a:p>
        </p:txBody>
      </p:sp>
      <p:sp>
        <p:nvSpPr>
          <p:cNvPr id="3" name="Объект 2"/>
          <p:cNvSpPr>
            <a:spLocks noGrp="1"/>
          </p:cNvSpPr>
          <p:nvPr>
            <p:ph idx="1"/>
          </p:nvPr>
        </p:nvSpPr>
        <p:spPr>
          <a:xfrm>
            <a:off x="95534" y="1965278"/>
            <a:ext cx="12201099" cy="5363570"/>
          </a:xfrm>
        </p:spPr>
        <p:txBody>
          <a:bodyPr>
            <a:noAutofit/>
          </a:bodyPr>
          <a:lstStyle/>
          <a:p>
            <a:r>
              <a:rPr lang="ru-RU" sz="1900" dirty="0"/>
              <a:t>Повышенная кровоточивость:</a:t>
            </a:r>
          </a:p>
          <a:p>
            <a:pPr>
              <a:buFont typeface="Wingdings" panose="05000000000000000000" pitchFamily="2" charset="2"/>
              <a:buChar char="ü"/>
            </a:pPr>
            <a:r>
              <a:rPr lang="ru-RU" sz="1900" dirty="0" smtClean="0"/>
              <a:t>первый </a:t>
            </a:r>
            <a:r>
              <a:rPr lang="ru-RU" sz="1900" dirty="0"/>
              <a:t>вариант: проявляется длительными и обильными кровотечениями даже при небольших порезах и других повреждениях кожного покрова;</a:t>
            </a:r>
          </a:p>
          <a:p>
            <a:pPr>
              <a:buFont typeface="Wingdings" panose="05000000000000000000" pitchFamily="2" charset="2"/>
              <a:buChar char="ü"/>
            </a:pPr>
            <a:r>
              <a:rPr lang="ru-RU" sz="1900" dirty="0"/>
              <a:t>второй вариант: вначале кровотечение останавливается как у здорового человека, затем открывается вновь (через 2-5 часов).</a:t>
            </a:r>
          </a:p>
          <a:p>
            <a:r>
              <a:rPr lang="ru-RU" sz="1900" dirty="0"/>
              <a:t>Гематомы и кровоизлияния на фоне незначительных ушибов и других травм. Например, внутрисуставное кровоизлияние (гемартроз): при его частых эпизодах развивается хроническое воспаление в суставах, последствием которого может стать нарушение их подвижности.</a:t>
            </a:r>
          </a:p>
          <a:p>
            <a:r>
              <a:rPr lang="ru-RU" sz="1900" dirty="0"/>
              <a:t>Подкожные, межмышечные, забрюшинные гематомы в результате различных хирургических вмешательств.</a:t>
            </a:r>
          </a:p>
          <a:p>
            <a:r>
              <a:rPr lang="ru-RU" sz="1900" dirty="0"/>
              <a:t>Желудочно-кишечные кровотечения (при гемофилии могут быть спонтанными, но часто обусловлены приемом препаратов, вызывающих появление эрозий (поверхностных повреждений) на поверхности слизистой оболочки желудка).</a:t>
            </a:r>
          </a:p>
          <a:p>
            <a:r>
              <a:rPr lang="ru-RU" sz="1900" dirty="0"/>
              <a:t>Гематурия (выделение крови с мочой).</a:t>
            </a:r>
          </a:p>
          <a:p>
            <a:r>
              <a:rPr lang="ru-RU" sz="1900" dirty="0"/>
              <a:t>Обильные кровотечения в результате стоматологических процедур (например, удаление зубов).</a:t>
            </a:r>
          </a:p>
        </p:txBody>
      </p:sp>
    </p:spTree>
    <p:extLst>
      <p:ext uri="{BB962C8B-B14F-4D97-AF65-F5344CB8AC3E}">
        <p14:creationId xmlns:p14="http://schemas.microsoft.com/office/powerpoint/2010/main" val="1948893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066" y="232011"/>
            <a:ext cx="5058771" cy="37940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Рисунок 4"/>
          <p:cNvPicPr>
            <a:picLocks noChangeAspect="1"/>
          </p:cNvPicPr>
          <p:nvPr/>
        </p:nvPicPr>
        <p:blipFill rotWithShape="1">
          <a:blip r:embed="rId3">
            <a:extLst>
              <a:ext uri="{28A0092B-C50C-407E-A947-70E740481C1C}">
                <a14:useLocalDpi xmlns:a14="http://schemas.microsoft.com/office/drawing/2010/main" val="0"/>
              </a:ext>
            </a:extLst>
          </a:blip>
          <a:srcRect l="7974" r="5694"/>
          <a:stretch/>
        </p:blipFill>
        <p:spPr>
          <a:xfrm>
            <a:off x="6318913" y="2906972"/>
            <a:ext cx="5172502" cy="37125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0904882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4800" dirty="0" smtClean="0"/>
              <a:t>ЛЕЧЕНИЕ ГЕМОФИЛИИ</a:t>
            </a:r>
            <a:endParaRPr lang="ru-RU" sz="4800" dirty="0"/>
          </a:p>
        </p:txBody>
      </p:sp>
      <p:sp>
        <p:nvSpPr>
          <p:cNvPr id="3" name="Объект 2"/>
          <p:cNvSpPr>
            <a:spLocks noGrp="1"/>
          </p:cNvSpPr>
          <p:nvPr>
            <p:ph idx="1"/>
          </p:nvPr>
        </p:nvSpPr>
        <p:spPr>
          <a:xfrm>
            <a:off x="177421" y="2142699"/>
            <a:ext cx="11805313" cy="4517408"/>
          </a:xfrm>
        </p:spPr>
        <p:txBody>
          <a:bodyPr>
            <a:normAutofit fontScale="92500" lnSpcReduction="10000"/>
          </a:bodyPr>
          <a:lstStyle/>
          <a:p>
            <a:pPr marL="0" indent="0">
              <a:buNone/>
            </a:pPr>
            <a:r>
              <a:rPr lang="ru-RU" dirty="0"/>
              <a:t>Болезнь является неизлечимой, но с целью стабилизации состояния больного возможны следующие мероприятия:</a:t>
            </a:r>
          </a:p>
          <a:p>
            <a:r>
              <a:rPr lang="ru-RU" dirty="0"/>
              <a:t>введение факторов свертывания, синтезируемые дрожжевыми грибками, которым внедрен человеческий ген, отвечающий за синтез того или иного фактора свертывания;</a:t>
            </a:r>
          </a:p>
          <a:p>
            <a:r>
              <a:rPr lang="ru-RU" dirty="0"/>
              <a:t>введение   в кровь </a:t>
            </a:r>
            <a:r>
              <a:rPr lang="ru-RU" dirty="0" err="1"/>
              <a:t>криопреципитата</a:t>
            </a:r>
            <a:r>
              <a:rPr lang="ru-RU" dirty="0"/>
              <a:t> (концентрированная смесь плазменных факторов свертывания);</a:t>
            </a:r>
          </a:p>
          <a:p>
            <a:r>
              <a:rPr lang="ru-RU" dirty="0"/>
              <a:t>введение в кровь свежезамороженной плазмы;</a:t>
            </a:r>
          </a:p>
          <a:p>
            <a:r>
              <a:rPr lang="ru-RU" dirty="0"/>
              <a:t>при тяжелом течении гемофилии у женщин с наступлением половой зрелости возникают серьезные проблемы во время менструаций. В этом случае, как правило, приходится прибегать к методу хирургической стерилизации (метод хирургической контрацепции, суть которого заключается в создании непроходимости маточных труб хирургическим путем. В результате данного вмешательства женщина навсегда остается бесплодной). </a:t>
            </a:r>
          </a:p>
        </p:txBody>
      </p:sp>
    </p:spTree>
    <p:extLst>
      <p:ext uri="{BB962C8B-B14F-4D97-AF65-F5344CB8AC3E}">
        <p14:creationId xmlns:p14="http://schemas.microsoft.com/office/powerpoint/2010/main" val="1654412904"/>
      </p:ext>
    </p:extLst>
  </p:cSld>
  <p:clrMapOvr>
    <a:masterClrMapping/>
  </p:clrMapOvr>
</p:sld>
</file>

<file path=ppt/theme/theme1.xml><?xml version="1.0" encoding="utf-8"?>
<a:theme xmlns:a="http://schemas.openxmlformats.org/drawingml/2006/main" name="Берлин">
  <a:themeElements>
    <a:clrScheme name="Красный">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Берлин">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Берлин">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docProps/app.xml><?xml version="1.0" encoding="utf-8"?>
<Properties xmlns="http://schemas.openxmlformats.org/officeDocument/2006/extended-properties" xmlns:vt="http://schemas.openxmlformats.org/officeDocument/2006/docPropsVTypes">
  <Template>TM04033917[[fn=Берлин]]</Template>
  <TotalTime>89</TotalTime>
  <Words>549</Words>
  <Application>Microsoft Office PowerPoint</Application>
  <PresentationFormat>Широкоэкранный</PresentationFormat>
  <Paragraphs>27</Paragraphs>
  <Slides>10</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10</vt:i4>
      </vt:variant>
    </vt:vector>
  </HeadingPairs>
  <TitlesOfParts>
    <vt:vector size="14" baseType="lpstr">
      <vt:lpstr>Arial</vt:lpstr>
      <vt:lpstr>Trebuchet MS</vt:lpstr>
      <vt:lpstr>Wingdings</vt:lpstr>
      <vt:lpstr>Берлин</vt:lpstr>
      <vt:lpstr>ГЕМОФИЛИЯ</vt:lpstr>
      <vt:lpstr>Презентация PowerPoint</vt:lpstr>
      <vt:lpstr>При этом заболевании возникают кровоизлияния в суставы, мышцы и внутренние органы, как спонтанные, так и в результате травмы или хирургического вмешательства. </vt:lpstr>
      <vt:lpstr>Презентация PowerPoint</vt:lpstr>
      <vt:lpstr>Презентация PowerPoint</vt:lpstr>
      <vt:lpstr>Гемофилия типа A возникает в результате недостаточности фактора свертывания VIII (антигемофильный глобулин- белковая молекула, один из компонентов системы свертывания крови), это наиболее часто встречающаяся форма гемофилии. Гемофилия типа B или болезнь Кристмаса обусловлена недостаточностью фактора свертывания IX (фактор Кристмаса — белковая молекула, один из компонентов системы свертывания крови). По своим клиническим проявлениям данная форма не отличается от гемофилии типа А. Гемофилия типа С или болезнь Розенталя возникает по причине недостаточности фактора свертываемости XI (плазменный предшественник тромбопластина, одного из важнейших компонентов системы механизма внутреннего свертывания крови). Данная форма гемофилии является относительно редкой, спонтанные кровотечения  для нее не характерны. Травмы и операции могут осложняться кровотечениями, но это случается редко.  </vt:lpstr>
      <vt:lpstr>СИМПТОМЫ ГЕМОФИЛИИ</vt:lpstr>
      <vt:lpstr>Презентация PowerPoint</vt:lpstr>
      <vt:lpstr>ЛЕЧЕНИЕ ГЕМОФИЛИИ</vt:lpstr>
      <vt:lpstr>ОСЛОЖНЕНИЯ И ПОСЛЕДСТВИЯ</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ГЕМОФИЛИЯ</dc:title>
  <dc:creator>Yulia Skultan</dc:creator>
  <cp:lastModifiedBy>Yulia Skultan</cp:lastModifiedBy>
  <cp:revision>8</cp:revision>
  <dcterms:created xsi:type="dcterms:W3CDTF">2016-12-20T15:02:38Z</dcterms:created>
  <dcterms:modified xsi:type="dcterms:W3CDTF">2016-12-20T16:32:21Z</dcterms:modified>
</cp:coreProperties>
</file>