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62" r:id="rId5"/>
    <p:sldId id="283" r:id="rId6"/>
    <p:sldId id="284" r:id="rId7"/>
    <p:sldId id="269" r:id="rId8"/>
    <p:sldId id="260" r:id="rId9"/>
    <p:sldId id="263" r:id="rId10"/>
    <p:sldId id="264" r:id="rId11"/>
    <p:sldId id="270" r:id="rId12"/>
    <p:sldId id="271" r:id="rId13"/>
    <p:sldId id="272" r:id="rId14"/>
    <p:sldId id="273" r:id="rId15"/>
    <p:sldId id="265" r:id="rId16"/>
    <p:sldId id="266" r:id="rId17"/>
    <p:sldId id="285" r:id="rId18"/>
    <p:sldId id="267" r:id="rId19"/>
    <p:sldId id="268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84" y="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9EEDD-20CD-492E-A403-BFDB90F0F459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224AB-5C09-44FE-98DF-B7CF61D962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01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EA5C11-FBA7-4A2F-9ABC-463320DFCC17}" type="datetime1">
              <a:rPr lang="ru-RU" smtClean="0"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3562C7-6FE1-4236-A5D6-7FA5AC9F8732}" type="datetime1">
              <a:rPr lang="ru-RU" smtClean="0"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C1BC80-5893-430A-AEAF-CD7EE42915AF}" type="datetime1">
              <a:rPr lang="ru-RU" smtClean="0"/>
              <a:t>19.03.2019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5855E2-55CA-40ED-BCC8-A4D2BCC41BB3}" type="datetime1">
              <a:rPr lang="ru-RU" smtClean="0"/>
              <a:t>19.03.2019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FD2CB0-1F0F-4656-AAF3-5658D37500D2}" type="datetime1">
              <a:rPr lang="ru-RU" smtClean="0"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F9FD32-6223-4714-9AF2-FD25648A0A1E}" type="datetime1">
              <a:rPr lang="ru-RU" smtClean="0"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priozernyschool.3dn.ru/2015/PROGRAMMA_OT_ROGDENIYA_DO_SHKO" TargetMode="External"/><Relationship Id="rId3" Type="http://schemas.openxmlformats.org/officeDocument/2006/relationships/hyperlink" Target="http://legalacts.ru/doc/prikaz-minobrnauki-rossii-ot-17102013-n-1155/" TargetMode="External"/><Relationship Id="rId7" Type="http://schemas.openxmlformats.org/officeDocument/2006/relationships/hyperlink" Target="http://www.consultant.ru/document/cons_doc_LAW_9959/" TargetMode="External"/><Relationship Id="rId2" Type="http://schemas.openxmlformats.org/officeDocument/2006/relationships/hyperlink" Target="http://zakon-ob-obrazovanii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osmetod.ru/files/&#1045;&#1076;&#1080;&#1085;&#1099;&#1081;_&#1082;&#1074;&#1072;&#1083;&#1080;&#1092;&#1080;&#1082;&#1072;&#1094;&#1080;&#1086;&#1085;&#1085;&#1099;&#1081;_&#1089;&#1087;&#1088;&#1072;&#1074;&#1086;&#1095;&#1085;&#1080;&#1082;_&#1076;&#1086;&#1083;&#1078;&#1085;&#1086;&#1089;&#1090;&#1077;&#1081;.pdf" TargetMode="External"/><Relationship Id="rId5" Type="http://schemas.openxmlformats.org/officeDocument/2006/relationships/hyperlink" Target="http://legalacts.ru/doc/prikaz-minobrnauki-rf-ot-20072011-n-2151/" TargetMode="External"/><Relationship Id="rId4" Type="http://schemas.openxmlformats.org/officeDocument/2006/relationships/hyperlink" Target="http://legalacts.ru/doc/prikaz-minobrnauki-rossii-ot-30082013-n-1014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12694" y="293454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ОСНОВНАЯ </a:t>
            </a:r>
            <a:br>
              <a:rPr lang="ru-RU" dirty="0" smtClean="0"/>
            </a:br>
            <a:r>
              <a:rPr lang="ru-RU" dirty="0" smtClean="0"/>
              <a:t>ОБЩЕОБРАЗОВАТЕЛЬНАЯ ПРОГРАММА</a:t>
            </a:r>
            <a:br>
              <a:rPr lang="ru-RU" dirty="0" smtClean="0"/>
            </a:br>
            <a:r>
              <a:rPr lang="ru-RU" dirty="0" smtClean="0"/>
              <a:t>ДОШКОЛЬНОГО ОБРАЗОВАНИЯ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МУНИЦИПАЛЬНОГО АВТОНОМНОГО ОБЩЕОБРАЗОВАТЕЛЬНОГО УЧРЕЖДЕНИЯ АРМИЗОНСКАЯ СРЕДНЯЯ ОБЩЕОБРАЗОВАТЕЛЬНАЯ ШКОЛА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26211"/>
            <a:ext cx="8936966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Организация работы по направлению </a:t>
            </a:r>
            <a:br>
              <a:rPr lang="ru-RU" sz="3200" dirty="0" smtClean="0"/>
            </a:br>
            <a:r>
              <a:rPr lang="ru-RU" sz="3200" dirty="0" smtClean="0"/>
              <a:t>«Социально – коммуникативное развитие»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10552" y="1733910"/>
            <a:ext cx="8531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Формирование межнациональной толерантности, развитие  социального и эмоционального интеллекта с учётом особенностей национального состава ОДО</a:t>
            </a:r>
          </a:p>
          <a:p>
            <a:endParaRPr lang="ru-RU" dirty="0"/>
          </a:p>
        </p:txBody>
      </p:sp>
      <p:pic>
        <p:nvPicPr>
          <p:cNvPr id="20482" name="Picture 2" descr="C:\Users\User\Desktop\РАБОТА\с фотоаппарата\IMG_45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863" y="2512946"/>
            <a:ext cx="4283016" cy="2855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C:\Users\User\Desktop\РАБОТА\с фотоаппарата\IMG_45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2067" y="2474457"/>
            <a:ext cx="4328635" cy="2885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2143"/>
            <a:ext cx="8936966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Организация работы по направлению </a:t>
            </a:r>
            <a:br>
              <a:rPr lang="ru-RU" sz="3200" dirty="0" smtClean="0"/>
            </a:br>
            <a:r>
              <a:rPr lang="ru-RU" sz="3200" dirty="0" smtClean="0"/>
              <a:t>«Познавательное развитие»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84672" y="1319843"/>
            <a:ext cx="8531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Формирование у ребенка общего представления об истории края, жизни народов, культуре родного народа и культуре народов, живущих в Тюменской области.</a:t>
            </a:r>
          </a:p>
        </p:txBody>
      </p:sp>
      <p:pic>
        <p:nvPicPr>
          <p:cNvPr id="5" name="Рисунок 4" descr="IMG_006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96" y="2484408"/>
            <a:ext cx="6333944" cy="4222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006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60269" y="2417259"/>
            <a:ext cx="4268071" cy="2568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006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79034" y="4335627"/>
            <a:ext cx="4045789" cy="2522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20769"/>
            <a:ext cx="8936966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Организация работы по направлению </a:t>
            </a:r>
            <a:br>
              <a:rPr lang="ru-RU" sz="3200" dirty="0" smtClean="0"/>
            </a:br>
            <a:r>
              <a:rPr lang="ru-RU" sz="3200" dirty="0" smtClean="0"/>
              <a:t>«Речевое развитие»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0167" y="1313861"/>
            <a:ext cx="8082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Развитие свободного общения с взрослыми и детьми, овладение конструктивными способами и средствами взаимодействия с окружающими.</a:t>
            </a:r>
          </a:p>
          <a:p>
            <a:pPr algn="just"/>
            <a:endParaRPr lang="ru-RU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IMG_006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00" y="2044460"/>
            <a:ext cx="4889021" cy="3259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006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76778" y="2613802"/>
            <a:ext cx="5055078" cy="4130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20769"/>
            <a:ext cx="8936966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Организация работы по направлению </a:t>
            </a:r>
            <a:br>
              <a:rPr lang="ru-RU" sz="3200" dirty="0" smtClean="0"/>
            </a:br>
            <a:r>
              <a:rPr lang="ru-RU" sz="3200" dirty="0" smtClean="0"/>
              <a:t>«Художественно- эстетическое развитие» 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0166" y="1313861"/>
            <a:ext cx="87644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Цель: Обогащение представлений  детей о различных видах искусства ближайшего национального окружения. Приобщение детей к культуре и искусству своего народа и народов ближайшего национального окружения, к художественной литературе и народному фольклору.</a:t>
            </a:r>
          </a:p>
          <a:p>
            <a:pPr fontAlgn="base"/>
            <a:r>
              <a:rPr lang="ru-RU" sz="16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pic>
        <p:nvPicPr>
          <p:cNvPr id="17412" name="Picture 4" descr="E:\фото дс\DSCN00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1835" y="2493414"/>
            <a:ext cx="4822166" cy="3617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09" name="Picture 1" descr="C:\Users\User\Desktop\фотодетсад\DSC063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84406"/>
            <a:ext cx="4842066" cy="3631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20769"/>
            <a:ext cx="8936966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Организация работы по направлению </a:t>
            </a:r>
            <a:br>
              <a:rPr lang="ru-RU" sz="3200" dirty="0" smtClean="0"/>
            </a:br>
            <a:r>
              <a:rPr lang="ru-RU" sz="3200" dirty="0" smtClean="0"/>
              <a:t>«Физическое развитие» 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4612" y="1186962"/>
            <a:ext cx="876443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Цель: Сохранение, укрепление и охрана здоровья детей; повышение умственной и физической работоспособности, предупреждение утомления.</a:t>
            </a:r>
          </a:p>
          <a:p>
            <a:pPr algn="just"/>
            <a:endParaRPr lang="ru-RU" sz="1600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/>
            <a:r>
              <a:rPr lang="ru-RU" sz="16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Формы реализации образовательной области «Физическое развитие»:</a:t>
            </a:r>
          </a:p>
          <a:p>
            <a:endParaRPr lang="ru-RU" sz="1600" b="1" dirty="0" smtClean="0"/>
          </a:p>
          <a:p>
            <a:endParaRPr lang="ru-RU" sz="1600" dirty="0" smtClean="0"/>
          </a:p>
          <a:p>
            <a:pPr fontAlgn="base"/>
            <a:endParaRPr lang="ru-RU" sz="16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63768" y="2689138"/>
          <a:ext cx="8168055" cy="3532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0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Формы педагогической работы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Объем образовательного процесса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Физкультурные занятия в зале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 раза в неделю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Физкультурные занятия на воздухе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 раз в неделю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7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Утренняя гимнастика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ежедневно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Подвижные и спортивные игры и упражнения на прогулке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ежедневно 2 раза (утром и вечером)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Физкультминутки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 – 5 ежедневно в зависимости от вида и содержания занятия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Физкультурные досуги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 раз  в месяц. Проведение в зале и на воздухе чередуется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Физкультурный праздник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 раза в 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01925" y="235797"/>
            <a:ext cx="85142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Виды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здоровьесберегающих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технологий,  применяемых в работе с детьми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1337095"/>
            <a:ext cx="3036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Технологии сохранения и стимулирования здоровья</a:t>
            </a:r>
            <a:endParaRPr lang="ru-RU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60785" y="1302590"/>
            <a:ext cx="24412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Технологии обучения здоровому образу жизни</a:t>
            </a:r>
            <a:endParaRPr lang="ru-RU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003986" y="1397479"/>
            <a:ext cx="30526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Коррекционные технологии</a:t>
            </a:r>
            <a:endParaRPr lang="ru-RU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15361" name="Picture 1" descr="C:\Users\User\Desktop\фотодетсад\DSC063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8076" y="2194649"/>
            <a:ext cx="4631682" cy="3473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007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22" y="3105509"/>
            <a:ext cx="2375522" cy="3613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006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6647" y="3124200"/>
            <a:ext cx="2357353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419" y="112143"/>
            <a:ext cx="85401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взаимодействия педагогического коллектива с семьями воспитанников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1958196"/>
            <a:ext cx="5124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74453" y="1777370"/>
            <a:ext cx="83589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Возрождение традиций семейного воспитания и вовлечение семьи в воспитательно-образовательный процесс. </a:t>
            </a:r>
            <a:endParaRPr kumimoji="0" lang="ru-RU" sz="80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E:\фото дс\фото дс\DSC082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6463" y="2514048"/>
            <a:ext cx="4630028" cy="3472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7" name="Picture 1" descr="E:\фото дс\фото дс\DSC082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771" y="2493033"/>
            <a:ext cx="4508530" cy="3381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3683" y="0"/>
            <a:ext cx="82037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Характеристика взаимодействия </a:t>
            </a:r>
          </a:p>
          <a:p>
            <a:pPr algn="ctr"/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педагогического коллектива с родителями </a:t>
            </a:r>
            <a:endParaRPr lang="ru-RU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9019" y="28898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19176" y="1443690"/>
            <a:ext cx="8617790" cy="5178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основу взаимодействия  семьи и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педагогического коллектива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заложены  принципы: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единый подход к процессу воспитания ребёнка;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открытость ОДО для родителей;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взаимное доверие во взаимоотношениях педагогов и родителей;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уважение и доброжелательность друг к другу;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дифференцированный подход к каждой семье;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равно ответственность родителей и педагогов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6649" y="277000"/>
            <a:ext cx="881619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 работы с родителями  включает:</a:t>
            </a:r>
            <a:endParaRPr kumimoji="0" lang="ru-RU" sz="1200" b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Ознакомление родителей с результатами работы ОДО на общих родительских собраниях, анализом участия родительской общественности в жизни ОДО;</a:t>
            </a: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ознакомление родителей с содержанием работы  ОДО, направленной на физическое, психическое и социально-эмоциональное развитие ребенка;</a:t>
            </a: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участие в составлении планов: спортивных и культурно-массовых мероприятий, работы родительского комитета;</a:t>
            </a: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целенаправленную работу, пропагандирующую общественное дошкольное воспитание в его разных формах;</a:t>
            </a: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обучение конкретным приемам и методам воспитания и развития ребенка в разных видах детской деятельности на семинарах-практикумах, мастер-классов, открытых занятиях и другое.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6756"/>
            <a:ext cx="87040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Организация работы с детьми, посещающими ОДО в режиме КМП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331" y="1572020"/>
            <a:ext cx="8540151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 деятельности КМП — оказание всесторонней помощи родителям (законным представителям) по различным вопросам воспитания, обучения и развития детей дошкольного возраста.</a:t>
            </a:r>
            <a:endParaRPr kumimoji="0" lang="ru-RU" sz="90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Основные задачи КМП:</a:t>
            </a:r>
            <a:endParaRPr kumimoji="0" lang="ru-RU" sz="90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Оказание помощи родителям (законным представителям) и детям, не посещающим дошкольное образовательное учреждение, для обеспечения равных стартовых возможностей при поступлении в общеобразовательное учреждение;</a:t>
            </a:r>
            <a:endParaRPr kumimoji="0" lang="ru-RU" sz="90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Оказание консультативной помощи родителям (законным представителям) по различным вопросам воспитания, обучения и развития детей дошкольного возраста;</a:t>
            </a:r>
            <a:endParaRPr kumimoji="0" lang="ru-RU" sz="90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Оказание содействия в социализации детей дошкольного возраста, не посещающих дошкольные образовательные учреждения;</a:t>
            </a:r>
            <a:endParaRPr kumimoji="0" lang="ru-RU" sz="90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Своевременное диагностирование проблем в развитии у детей раннего и дошкольного возраста;</a:t>
            </a:r>
            <a:endParaRPr kumimoji="0" lang="ru-RU" sz="90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О программе </a:t>
            </a:r>
            <a:endParaRPr lang="ru-RU" sz="60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1689" y="1712584"/>
            <a:ext cx="8229600" cy="4525963"/>
          </a:xfrm>
        </p:spPr>
        <p:txBody>
          <a:bodyPr>
            <a:normAutofit fontScale="400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4500" i="1" dirty="0" smtClean="0"/>
              <a:t>Программа разработана в соответствии с Федеральным  государственным  образовательным  стандартом  дошкольного образования (Приказ Министерства образования и науки РФ от 17 октября 2013 г. №1155)</a:t>
            </a:r>
          </a:p>
          <a:p>
            <a:pPr algn="just">
              <a:buNone/>
            </a:pPr>
            <a:endParaRPr lang="ru-RU" sz="4500" i="1" dirty="0" smtClean="0"/>
          </a:p>
          <a:p>
            <a:pPr algn="just">
              <a:buFont typeface="Wingdings" pitchFamily="2" charset="2"/>
              <a:buChar char="v"/>
            </a:pPr>
            <a:r>
              <a:rPr lang="ru-RU" sz="4500" i="1" dirty="0" smtClean="0"/>
              <a:t>Содержание образовательного процесса построено в соответствии с примерной основной общеобразовательной программой дошкольного образования «От рождения до школы» под редакцией Н.Е </a:t>
            </a:r>
            <a:r>
              <a:rPr lang="ru-RU" sz="4500" i="1" dirty="0" err="1" smtClean="0"/>
              <a:t>Вераксы</a:t>
            </a:r>
            <a:r>
              <a:rPr lang="ru-RU" sz="4500" i="1" dirty="0" smtClean="0"/>
              <a:t>, Т.С.Комаровой, М.А.Васильевой, 2014г.</a:t>
            </a:r>
          </a:p>
          <a:p>
            <a:pPr algn="just">
              <a:buNone/>
            </a:pPr>
            <a:endParaRPr lang="ru-RU" sz="4500" i="1" dirty="0" smtClean="0"/>
          </a:p>
          <a:p>
            <a:pPr algn="just">
              <a:buFont typeface="Wingdings" pitchFamily="2" charset="2"/>
              <a:buChar char="v"/>
            </a:pPr>
            <a:r>
              <a:rPr lang="ru-RU" sz="4500" i="1" dirty="0" smtClean="0"/>
              <a:t>Данная программа обеспечивает разностороннее развитие детей в возрасте от 2 до 7 лет с учетом их возрастных и индивидуальных особенностей по основным направлениям – социально-коммуникативное развитие, познавательное развитие, речевое развитие, художественно-эстетическое развитие, физическое развитие, учитывая особенности дошкольного учреждения.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287" y="215660"/>
            <a:ext cx="8497019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работы КМП: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информирование о деятельности КМП, о способах получения помощи, на официальном сайте учреждения, в информационно-телекоммуникационной сети «Интернет», на информационных стендах;</a:t>
            </a:r>
            <a:endParaRPr lang="ru-RU" sz="16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запроса семей по вопросам дошкольного образования;</a:t>
            </a:r>
            <a:endParaRPr lang="ru-RU" sz="16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психолого-педагогической диагностики с целью своевременного выявления недостатков для последующего построения индивидуального образовательного маршрута;</a:t>
            </a:r>
            <a:endParaRPr lang="ru-RU" sz="16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по результатам диагностики рекомендаций по оказанию детям психолого-педагогической помощи и содействие в организации их обучения и воспитания;</a:t>
            </a:r>
            <a:endParaRPr lang="ru-RU" sz="16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индивидуальные и групповые консультации для родителей (законных представителей);</a:t>
            </a:r>
            <a:endParaRPr lang="ru-RU" sz="16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совместные занятия с родителями и их детьми с целью обучения способам взаимодействия с ребенком;</a:t>
            </a:r>
            <a:endParaRPr lang="ru-RU" sz="16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тренинги, практические семинары для родителей (законных представителей);</a:t>
            </a:r>
            <a:endParaRPr lang="ru-RU" sz="9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дистанционное консультирование</a:t>
            </a:r>
            <a:r>
              <a:rPr lang="ru-RU" sz="9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668526" y="336756"/>
            <a:ext cx="58932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нклюзивное образование </a:t>
            </a:r>
            <a:endParaRPr kumimoji="0" lang="ru-RU" sz="4400" b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86696" y="889185"/>
            <a:ext cx="8515764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Задачами деятельности ОДО  в группах </a:t>
            </a:r>
            <a:r>
              <a:rPr lang="ru-RU" sz="2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общеразвивающей</a:t>
            </a:r>
            <a:r>
              <a:rPr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направленности являются:</a:t>
            </a:r>
          </a:p>
          <a:p>
            <a:pPr algn="just"/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развитие физических, интеллектуальных, нравственных, эстетических и личностных качеств;</a:t>
            </a:r>
          </a:p>
          <a:p>
            <a:pPr algn="just"/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формирование предпосылок учебной деятельности;</a:t>
            </a:r>
          </a:p>
          <a:p>
            <a:pPr algn="just"/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сохранение и укрепление здоровья;</a:t>
            </a:r>
          </a:p>
          <a:p>
            <a:pPr algn="just"/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коррекция недостатков в физическом и (или) психическом развитии детей;</a:t>
            </a:r>
          </a:p>
          <a:p>
            <a:pPr algn="just"/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создание современной развивающей предметно-пространственной среды, комфортной как для детей с ОВЗ, так и для нормально развивающихся детей, их родителей (законных представителей) и педагогического коллектива;</a:t>
            </a:r>
          </a:p>
          <a:p>
            <a:pPr algn="just"/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формирование у детей общей культуры.</a:t>
            </a:r>
          </a:p>
          <a:p>
            <a:pPr algn="just"/>
            <a:endParaRPr lang="ru-RU" sz="20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Коррекционно-развивающая работа строится с учетом особых образовательных потребностей детей с ОВЗ и заключений </a:t>
            </a:r>
            <a:r>
              <a:rPr lang="ru-RU" sz="2000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комиссии.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98408" y="539619"/>
            <a:ext cx="8721305" cy="543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работе 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спользуются  следующие программы коррекционной направленности: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Воспитание и обучение умственно-отсталых детей дошкольного возраста»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О.П.Гаврилушкиной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, Н.Б.Соколовой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«Программа дошкольных образовательных учреждений компенсирующего вида для детей с нарушением интеллекта (Коррекционно-развивающее обучение и воспитание)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Е.А.Екжановой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Е.А.Стребелевой</a:t>
            </a: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«Готовимся к школе» (Программно-методическое оснащение коррекционно-развивающего воспитания и обучения дошкольников с ЗПР)  С.Г.Шевченко.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649" y="138348"/>
            <a:ext cx="87816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Психолого-педагогические условия , обеспечивающие развитие ребенка</a:t>
            </a:r>
            <a:endParaRPr lang="ru-RU" sz="32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9833" y="1213836"/>
            <a:ext cx="8574990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5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Личностно-порождающее взаимодействие взрослых с детьми, предполагающее создание таких ситуаций, в которых каждому ребенку предоставляется возможность выбора деятельности, партнера, средств и пр.; обеспечивается опора на его личный опыт при освоении новых знаний и жизненных навыков. </a:t>
            </a:r>
            <a:endParaRPr lang="ru-RU" sz="15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5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Ориентированность педагогической оценки на относительные показатели детской успешности, то есть сравнение нынешних и предыдущих достижений ребенка, стимулирование самооценки.</a:t>
            </a:r>
          </a:p>
          <a:p>
            <a:pPr algn="just"/>
            <a:r>
              <a:rPr lang="ru-RU" sz="15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3. Формирование игры как важнейшего фактора развития ребенка.</a:t>
            </a:r>
          </a:p>
          <a:p>
            <a:pPr algn="just"/>
            <a:r>
              <a:rPr lang="ru-RU" sz="15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Создание развивающей образовательной среды, способствующей физическому, </a:t>
            </a:r>
            <a:r>
              <a:rPr lang="ru-RU" sz="1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608" y="117120"/>
            <a:ext cx="793630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развивающей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предметно пространственной среды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4294" y="1509622"/>
            <a:ext cx="4675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12143" y="1053593"/>
            <a:ext cx="903185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со Стандартом РППС ОДО  обеспечивает и гарантирует: </a:t>
            </a:r>
            <a:endParaRPr kumimoji="0" lang="ru-RU" sz="10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охрану и укрепление физического и психического здоровья и эмоционального благополучия детей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D:\DCIM\100CANON\IMG_776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321" y="3252159"/>
            <a:ext cx="8111304" cy="3459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79560" y="707368"/>
          <a:ext cx="8307239" cy="5932320"/>
        </p:xfrm>
        <a:graphic>
          <a:graphicData uri="http://schemas.openxmlformats.org/drawingml/2006/table">
            <a:tbl>
              <a:tblPr/>
              <a:tblGrid>
                <a:gridCol w="985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316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0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5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err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200" b="1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200" b="1" i="1" dirty="0" err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время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Приём детей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(общение с родителями, игры малой подвижности, настольно-печатные развивающие игры, хозяйственно-бытовой труд)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8.00 –8.30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Утренняя разминка</a:t>
                      </a: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(гимнастика)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8.30 –8.40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Завтрак 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(формирование культурно-гигиенических навыков)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8.40 –9.00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Организация игровой, познавательной, продуктивной, творческой деятельности с детьми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9.00 –11.00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2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Прогулка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(подвижные и спортивные игры, трудовая деятельность, экспериментирование и игры с природным материалом)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11.00 –12.00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Возвращение с прогулки</a:t>
                      </a: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(формирование навыков самообслуживания)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12.00 – 12.10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2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Обед 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(формирование культурно-гигиенических навыков, культуры приёма пищи)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12.10 – 12.30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ко сну, сон (дневной отдых)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(перед сном: чтение, слушание аудиозаписей)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12.30 – 15.00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Пробуждение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(закаливающие процедуры, разминка, спокойные игры)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15.00 – 15.10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Полдник (облегченный ужин)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(формирование культурно-гигиенических навыков)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15.10 – 15.30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12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Прогулка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(подвижные и спортивные игры, трудовая деятельность, продуктивная деятельность с природным материалом)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15.30 – 16.45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12.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Уход домой</a:t>
                      </a:r>
                      <a:endParaRPr lang="ru-RU" sz="110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16.45 – 17.00</a:t>
                      </a:r>
                      <a:endParaRPr lang="ru-RU" sz="110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58" marR="447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036250" y="0"/>
            <a:ext cx="538205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Режим дня воспитанников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18999" y="174025"/>
            <a:ext cx="80887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Модель организации образовательного процесса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7969" y="1233098"/>
          <a:ext cx="8195095" cy="5224184"/>
        </p:xfrm>
        <a:graphic>
          <a:graphicData uri="http://schemas.openxmlformats.org/drawingml/2006/table">
            <a:tbl>
              <a:tblPr/>
              <a:tblGrid>
                <a:gridCol w="1861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2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17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6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 область</a:t>
                      </a:r>
                      <a:endParaRPr lang="ru-RU" sz="900" b="1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Первая половина дня</a:t>
                      </a:r>
                      <a:endParaRPr lang="ru-RU" sz="900" b="1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Вторая половина дня</a:t>
                      </a:r>
                      <a:endParaRPr lang="ru-RU" sz="900" b="1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8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Социально – коммуникативное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Утренний прием детей, индивидуальные и подгрупповые беседы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 эмоционального настроение группы с последующей коррекцией плана работы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навыков культуры еды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Этика быта, трудовые поручения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навыков культуры общения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Театрализованные игры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Сюжетно-ролевые игры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Эстетика быта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Трудовые поручения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 с </a:t>
                      </a:r>
                      <a:r>
                        <a:rPr lang="ru-RU" sz="900" b="0" i="1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ряжением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в книжном уголке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Общение младших и старших детей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Сюжетно – ролевые игры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84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Познавательное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Игры-занятия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Наблюдения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Беседы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Экскурсии по участку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Исследовательская работа, опыты и экспериментирование.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Досуги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Речевое развитие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Игры- занятия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Беседы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Ситуации общения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Беседы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Инсценирование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3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 развитие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ООД по музыкальному воспитанию и изобразительной деятельности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Эстетика быта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Экскурсии в природу (на участке)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Музыкально-художественные досуги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252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Физическое развитие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Прием детей в детский сад на воздухе в теплое время года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Утренняя гимнастика (подвижные игры, игровые сюжеты)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Гигиенические процедуры (обширное умывание, полоскание рта)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Закаливание в повседневной жизни (облегченная одежда в группе, одежда по сезону на прогулке, обширное умывание, воздушные ванны)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Физкультминутки на занятиях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ООД по физкультуре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Прогулка в двигательной активности</a:t>
                      </a:r>
                      <a:endParaRPr lang="ru-RU" sz="900" b="0" i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Гимнастика после сна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Закаливание (воздушные ванны, ходьба босиком в спальне)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Физкультурные досуги, игры и развлечения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Самостоятельная двигательная деятельность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Ритмическая гимнастика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Хореография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i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Прогулка (индивидуальная работа по развитию движений)</a:t>
                      </a:r>
                      <a:endParaRPr lang="ru-RU" sz="900" b="0" i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682815" y="792252"/>
            <a:ext cx="39322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Младший дошкольный возраст</a:t>
            </a:r>
            <a:endParaRPr lang="ru-RU" sz="900" i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9782" y="543463"/>
          <a:ext cx="8453885" cy="5836158"/>
        </p:xfrm>
        <a:graphic>
          <a:graphicData uri="http://schemas.openxmlformats.org/drawingml/2006/table">
            <a:tbl>
              <a:tblPr/>
              <a:tblGrid>
                <a:gridCol w="1587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4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2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6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 область</a:t>
                      </a:r>
                      <a:endParaRPr lang="ru-RU" sz="9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Первая половина дня</a:t>
                      </a:r>
                      <a:endParaRPr lang="ru-RU" sz="900" b="1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Вторая половина дня</a:t>
                      </a:r>
                      <a:endParaRPr lang="ru-RU" sz="9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41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Социально –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коммуникативное  развитие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Утренний прием детей, индивидуальные и подгрупповые беседы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 эмоционального настроения группы 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навыков культуры еды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Этика быта, трудовые поручения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Дежурства в столовой, в природном уголке, помощь в подготовке к занятиям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навыков культуры общения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Театрализованные игры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Сюжетно-ролевые игры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Воспитание в процессе хозяйственно-бытового труда в природе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Эстетика быта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Тематические досуги в игровой форме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в книжном уголке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Общение младших и старших детей (совместные игры, спектакли, дни дарения)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Сюжетно – ролевые игры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Познавательное развитие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ООД по познавательному развитию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Развивающие и дидактические игры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Наблюдения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Беседы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Экскурсии по участку и за пределы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Исследовательская работа, опыты и экспериментирование.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Проектная деятельность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Развивающие игры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Интеллектуальные досуги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7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Речевое развитие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ООД по развитию речи, обучение грамоте.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Проектная деятельность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Заучивание наизусть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Театрализованные игры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Развивающие игры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Словесные игры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Инсценирование</a:t>
                      </a: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художественных произведений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 развитие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ООД художественно-эстетического цикла, ознакомление с искусством.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Эстетика быта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Экскурсии в природу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Посещение театра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Проектная деятельность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Музыкально-театрализованные представления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Выставки детских работ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30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Физическое развитие 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Прием детей в детский сад на воздухе в теплое время года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Утренняя гимнастика (подвижные игры, игровые сюжеты)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Гигиенические процедуры (обширное умывание, полоскание рта)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Закаливание в повседневной жизни (облегченная одежда в группе, одежда по сезону на прогулке, обширное умывание, воздушные ванны)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Специальные виды закаливания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Физкультминутки 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ООД по физическому развитию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Прогулка в двигательной активности</a:t>
                      </a:r>
                      <a:endParaRPr lang="ru-RU" sz="90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Гимнастика после сна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Закаливание (воздушные ванны, ходьба босиком в спальне)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Физкультурные досуги, игры и развлечения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Самостоятельная двигательная деятельность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Ритмическая гимнастика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Хореография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Прогулка (индивидуальная работа по развитию движений)</a:t>
                      </a:r>
                      <a:endParaRPr lang="ru-RU" sz="90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95" marR="24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688343" y="105707"/>
            <a:ext cx="376731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Старший дошкольный возраст</a:t>
            </a:r>
            <a:endParaRPr kumimoji="0" lang="ru-RU" sz="9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3518" y="181154"/>
            <a:ext cx="8432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Перечень нормативных  документов</a:t>
            </a:r>
            <a:endParaRPr lang="ru-RU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3683" y="896815"/>
            <a:ext cx="855740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1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«Закон об образовании Р.Ф. 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400" b="1" u="sng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ru-RU" sz="1400" b="1" u="sng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zakon-ob-obrazovanii.ru</a:t>
            </a: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endParaRPr lang="ru-RU" sz="1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Приказ от 17 октября 2013 года № 1155 « Об утверждении Федерального государственного образовательного стандарта дошкольного образования» </a:t>
            </a:r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http://legalacts.ru/doc/prikaz-minobrnauki-rossii-ot-17102013-n-1155/</a:t>
            </a:r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1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Приказ от 30 августа 2013 года № 1014 «Об утверждении порядка организации и осуществления образовательной деятельности по основным общеобразовательным программам – образовательным программам дошкольного образования»</a:t>
            </a:r>
          </a:p>
          <a:p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http://legalacts.ru/doc/prikaz-minobrnauki-rossii-ot-30082013-n-1014/</a:t>
            </a:r>
            <a:endParaRPr lang="ru-RU" sz="1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.Приказ от 20 июля 2011 г № 2151  «Об утверждении Федеральных государственных требований к условиям реализации основной общеобразовательной программы дошкольного образования».</a:t>
            </a:r>
          </a:p>
          <a:p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http://legalacts.ru/doc/prikaz-minobrnauki-rf-ot-20072011-n-2151/</a:t>
            </a:r>
            <a:endParaRPr lang="ru-RU" sz="1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5. Приказ </a:t>
            </a:r>
            <a:r>
              <a:rPr lang="ru-RU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Минздравсоцразвития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РФ от 26.08.2010 N 761н (ред. от 31.05.2011) "Об утверждении Единого квалификационного справочника должностей руководителей, специалистов и служащих, раздел "Квалификационные характеристики должностей работников образования" (Зарегистрировано в Минюсте РФ 06.10.2010 N 18638)</a:t>
            </a:r>
          </a:p>
          <a:p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http://mosmetod.ru/files/Единый_квалификационный_справочник_должностей.pdf</a:t>
            </a:r>
            <a:endParaRPr lang="ru-RU" sz="1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x-none" sz="1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6. "Конвенция о правах ребенка" (одобрена Генеральной Ассамблеей ООН 20.11.1989) </a:t>
            </a:r>
            <a:endParaRPr lang="ru-RU" sz="1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http://www.consultant.ru/document/cons_doc_LAW_9959/</a:t>
            </a:r>
            <a:endParaRPr lang="ru-RU" sz="1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7. Примерная общеобразовательная программа дошкольного образования</a:t>
            </a:r>
          </a:p>
          <a:p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«От рождения до школы» под </a:t>
            </a:r>
            <a:r>
              <a:rPr lang="ru-RU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ред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Н.Е.Вераксы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Т.С.Комаровой, М.А.Васильевой</a:t>
            </a:r>
          </a:p>
          <a:p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http://priozernyschool.3dn.ru/2015/PROGRAMMA_OT_ROGDENIYA_DO_SHKO</a:t>
            </a:r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LI.pdf.</a:t>
            </a:r>
            <a:endParaRPr lang="ru-RU" sz="1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53684" y="138021"/>
            <a:ext cx="8229600" cy="961845"/>
          </a:xfrm>
        </p:spPr>
        <p:txBody>
          <a:bodyPr/>
          <a:lstStyle/>
          <a:p>
            <a:r>
              <a:rPr lang="ru-RU" dirty="0" smtClean="0">
                <a:ea typeface="Calibri" pitchFamily="34" charset="0"/>
              </a:rPr>
              <a:t>Цель программы: 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93299" y="1490631"/>
            <a:ext cx="8600535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 благоприятных условий для полноценного проживания ребенком дошкольного детства, 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особенностями, подготовка к жизни в современном обществе, к обучению в школе, обеспечение безопасности жизнедеятельности дошкольника </a:t>
            </a:r>
            <a:endParaRPr kumimoji="0" lang="ru-RU" sz="660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53684" y="138021"/>
            <a:ext cx="8229600" cy="961845"/>
          </a:xfrm>
        </p:spPr>
        <p:txBody>
          <a:bodyPr/>
          <a:lstStyle/>
          <a:p>
            <a:r>
              <a:rPr lang="ru-RU" dirty="0" smtClean="0">
                <a:ea typeface="Calibri" pitchFamily="34" charset="0"/>
              </a:rPr>
              <a:t>Задачи: 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93299" y="3445012"/>
            <a:ext cx="860053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60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8792" y="1163886"/>
            <a:ext cx="8712679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Охрана и укрепление физического и психического здоровья детей, в том числе их эмоционального благополучия.</a:t>
            </a:r>
            <a:endParaRPr lang="ru-RU" sz="20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Обеспечение равных возможностей для полноценного развития каждого ребенка в период дошкольного детства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здоровья).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Обеспечение преемственности целей, задач и содержания образования, реализуемых в рамках образовательных программ дошкольного и начального общего образования.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769" y="155276"/>
            <a:ext cx="8784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Целевые ориентиры образования в раннем возрасте 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3901" y="1508461"/>
            <a:ext cx="88075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интересуется окружающими предметами, активно действует с ними, исследует их свойства, экспериментирует</a:t>
            </a: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Проявляет настойчивость в достижении результата своих действий; </a:t>
            </a:r>
            <a:endParaRPr lang="ru-RU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ладеет активной и пассивной речью:</a:t>
            </a:r>
            <a:endParaRPr lang="ru-RU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роявляет интерес к сверстникам; наблюдает за их действиями и подражает им</a:t>
            </a: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Взаимодействие с ровесниками окрашено яркими эмоциями; </a:t>
            </a:r>
            <a:endParaRPr lang="ru-RU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роявляет самостоятельность в бытовых и игровых действиях. </a:t>
            </a:r>
            <a:endParaRPr lang="ru-RU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Владеет простейшими навыками самообслуживания; </a:t>
            </a:r>
            <a:endParaRPr lang="ru-RU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юбит слушать стихи, песни, короткие сказки, рассматривать картинки, двигаться под музыку. </a:t>
            </a:r>
            <a:endParaRPr lang="ru-RU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Проявляет живой эмоциональный отклик на эстетические впечатления. </a:t>
            </a:r>
            <a:endParaRPr lang="ru-RU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Охотно включается в продуктивные виды деятельности (изобразительную деятельность, конструирование и др.);</a:t>
            </a: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удовольствием двигается – ходит, бегает в разных направлениях, стремится осваивать различные виды движения (подпрыгивание, лазанье, перешагивание и пр.).</a:t>
            </a:r>
            <a:endParaRPr lang="ru-RU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407" y="164228"/>
            <a:ext cx="85056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Целевые ориентиры  </a:t>
            </a:r>
            <a:r>
              <a:rPr lang="x-none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этапе </a:t>
            </a:r>
            <a:endParaRPr lang="ru-RU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x-none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завершения освоения Программы</a:t>
            </a:r>
            <a:endParaRPr lang="ru-RU" sz="24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1155" y="1409362"/>
            <a:ext cx="8531523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  <a:tab pos="630238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семи годам:</a:t>
            </a:r>
            <a:endParaRPr kumimoji="0" lang="ru-RU" sz="10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630238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овладевает основными культурными способами деятельности, проявляет инициативу и самостоятельность в игре, общении, конструировании и других видах детской активности. </a:t>
            </a: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630238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ребенок положительно относится к миру, другим людям и самому себе, обладает чувством собственного достоинства. Активно взаимодействует со сверстниками и взрослыми, участвует в совместных играх. </a:t>
            </a: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630238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ребенок обладает воображением, которое реализуется в разных видах деятельности и прежде всего в игре,</a:t>
            </a: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630238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ребенок достаточно хорошо владеет устной речью, может высказывать свои мысли и желания,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ребенка складываются предпосылки грамотности;</a:t>
            </a: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630238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ребенка развита крупная и мелкая моторика</a:t>
            </a: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53684" y="138021"/>
            <a:ext cx="8229600" cy="961845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 соответствии со </a:t>
            </a:r>
            <a:r>
              <a:rPr lang="ru-RU" sz="4000" i="1" dirty="0" smtClean="0"/>
              <a:t>Стандартом Программа построена на принципах: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93299" y="3445012"/>
            <a:ext cx="860053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60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625798"/>
            <a:ext cx="8712679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Поддержка разнообразия детства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Сохранение уникальности и </a:t>
            </a:r>
            <a:r>
              <a:rPr lang="ru-RU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самоценности</a:t>
            </a: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детства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Позитивная социализация ребенка 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Личностно-развивающий и гуманистический характер взаимодействия взрослых и детей 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Содействие и сотрудничество детей и взрослых, признание ребенка полноценным участником (субъектом) образовательных отношений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Сотрудничество Учреждения с семьей 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Сетевое взаимодействие с организациями социализации, образования, охраны здоровья и другими партнерами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Индивидуализация дошкольного образования 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Возрастная адекватность образования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Развивающее вариативное образование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Полнота содержания и интеграция отдельных образовательных областей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Инвариантность ценностей и целей при вариативности средств реализации и достижения целей Программы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9948" y="293300"/>
            <a:ext cx="82909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 работы описана по пяти образовательным областям развития ребенка:</a:t>
            </a:r>
          </a:p>
          <a:p>
            <a:pPr algn="just"/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2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Социально- коммуникативное развитие</a:t>
            </a:r>
          </a:p>
          <a:p>
            <a:pPr>
              <a:buFont typeface="Wingdings" pitchFamily="2" charset="2"/>
              <a:buChar char="v"/>
            </a:pPr>
            <a:r>
              <a:rPr lang="ru-RU" sz="32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>
              <a:buFont typeface="Wingdings" pitchFamily="2" charset="2"/>
              <a:buChar char="v"/>
            </a:pPr>
            <a:r>
              <a:rPr lang="ru-RU" sz="32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pPr>
              <a:buFont typeface="Wingdings" pitchFamily="2" charset="2"/>
              <a:buChar char="v"/>
            </a:pPr>
            <a:r>
              <a:rPr lang="ru-RU" sz="32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Художественно- эстетическое развитие</a:t>
            </a:r>
          </a:p>
          <a:p>
            <a:pPr>
              <a:buFont typeface="Wingdings" pitchFamily="2" charset="2"/>
              <a:buChar char="v"/>
            </a:pPr>
            <a:r>
              <a:rPr lang="ru-RU" sz="32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5057" y="207035"/>
            <a:ext cx="83329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Программа состоит из трех разделов, каждая является взаимодополняющей:</a:t>
            </a:r>
            <a:br>
              <a:rPr lang="ru-RU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333" y="2820837"/>
            <a:ext cx="85588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8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раздел «Целевой»</a:t>
            </a:r>
          </a:p>
          <a:p>
            <a:pPr>
              <a:buFont typeface="Wingdings" pitchFamily="2" charset="2"/>
              <a:buChar char="v"/>
            </a:pPr>
            <a:r>
              <a:rPr lang="ru-RU" sz="48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 раздел «Содержательный»</a:t>
            </a:r>
          </a:p>
          <a:p>
            <a:pPr>
              <a:buFont typeface="Wingdings" pitchFamily="2" charset="2"/>
              <a:buChar char="v"/>
            </a:pPr>
            <a:r>
              <a:rPr lang="ru-RU" sz="48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 раздел «Организационный»</a:t>
            </a:r>
            <a:endParaRPr lang="ru-RU" sz="48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Армизонская СОШ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2471</Words>
  <Application>Microsoft Office PowerPoint</Application>
  <PresentationFormat>Экран (4:3)</PresentationFormat>
  <Paragraphs>389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Courier New</vt:lpstr>
      <vt:lpstr>Times New Roman</vt:lpstr>
      <vt:lpstr>Wingdings</vt:lpstr>
      <vt:lpstr>Тема Office</vt:lpstr>
      <vt:lpstr>ОСНОВНАЯ  ОБЩЕОБРАЗОВАТЕЛЬНАЯ ПРОГРАММА ДОШКОЛЬНОГО ОБРАЗОВАНИЯ  МУНИЦИПАЛЬНОГО АВТОНОМНОГО ОБЩЕОБРАЗОВАТЕЛЬНОГО УЧРЕЖДЕНИЯ АРМИЗОНСКАЯ СРЕДНЯЯ ОБЩЕОБРАЗОВАТЕЛЬНАЯ ШКОЛА        </vt:lpstr>
      <vt:lpstr>О программе </vt:lpstr>
      <vt:lpstr>Цель программы: </vt:lpstr>
      <vt:lpstr>Задачи: </vt:lpstr>
      <vt:lpstr>Презентация PowerPoint</vt:lpstr>
      <vt:lpstr>Презентация PowerPoint</vt:lpstr>
      <vt:lpstr>В соответствии со Стандартом Программа построена на принципах:</vt:lpstr>
      <vt:lpstr>   </vt:lpstr>
      <vt:lpstr>Презентация PowerPoint</vt:lpstr>
      <vt:lpstr>Организация работы по направлению  «Социально – коммуникативное развитие»</vt:lpstr>
      <vt:lpstr>Организация работы по направлению  «Познавательное развитие»</vt:lpstr>
      <vt:lpstr>Организация работы по направлению  «Речевое развитие»</vt:lpstr>
      <vt:lpstr>Организация работы по направлению  «Художественно- эстетическое развитие» </vt:lpstr>
      <vt:lpstr>Организация работы по направлению  «Физическое развитие»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Galina.Rassohina</dc:creator>
  <cp:lastModifiedBy>Пользователь Windows</cp:lastModifiedBy>
  <cp:revision>52</cp:revision>
  <dcterms:created xsi:type="dcterms:W3CDTF">2014-08-01T19:25:21Z</dcterms:created>
  <dcterms:modified xsi:type="dcterms:W3CDTF">2019-03-19T07:06:04Z</dcterms:modified>
</cp:coreProperties>
</file>