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8" r:id="rId1"/>
  </p:sldMasterIdLst>
  <p:notesMasterIdLst>
    <p:notesMasterId r:id="rId17"/>
  </p:notesMasterIdLst>
  <p:handoutMasterIdLst>
    <p:handoutMasterId r:id="rId18"/>
  </p:handoutMasterIdLst>
  <p:sldIdLst>
    <p:sldId id="540" r:id="rId2"/>
    <p:sldId id="531" r:id="rId3"/>
    <p:sldId id="569" r:id="rId4"/>
    <p:sldId id="533" r:id="rId5"/>
    <p:sldId id="568" r:id="rId6"/>
    <p:sldId id="555" r:id="rId7"/>
    <p:sldId id="577" r:id="rId8"/>
    <p:sldId id="556" r:id="rId9"/>
    <p:sldId id="575" r:id="rId10"/>
    <p:sldId id="576" r:id="rId11"/>
    <p:sldId id="559" r:id="rId12"/>
    <p:sldId id="560" r:id="rId13"/>
    <p:sldId id="544" r:id="rId14"/>
    <p:sldId id="547" r:id="rId15"/>
    <p:sldId id="564" r:id="rId16"/>
  </p:sldIdLst>
  <p:sldSz cx="9144000" cy="5143500" type="screen16x9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sz="18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42900" algn="l" rtl="0" fontAlgn="base">
      <a:spcBef>
        <a:spcPct val="0"/>
      </a:spcBef>
      <a:spcAft>
        <a:spcPct val="0"/>
      </a:spcAft>
      <a:defRPr kumimoji="1" sz="18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685800" algn="l" rtl="0" fontAlgn="base">
      <a:spcBef>
        <a:spcPct val="0"/>
      </a:spcBef>
      <a:spcAft>
        <a:spcPct val="0"/>
      </a:spcAft>
      <a:defRPr kumimoji="1" sz="18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028700" algn="l" rtl="0" fontAlgn="base">
      <a:spcBef>
        <a:spcPct val="0"/>
      </a:spcBef>
      <a:spcAft>
        <a:spcPct val="0"/>
      </a:spcAft>
      <a:defRPr kumimoji="1" sz="18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371600" algn="l" rtl="0" fontAlgn="base">
      <a:spcBef>
        <a:spcPct val="0"/>
      </a:spcBef>
      <a:spcAft>
        <a:spcPct val="0"/>
      </a:spcAft>
      <a:defRPr kumimoji="1" sz="18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1714500" algn="l" defTabSz="685800" rtl="0" eaLnBrk="1" latinLnBrk="0" hangingPunct="1">
      <a:defRPr kumimoji="1" sz="18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057400" algn="l" defTabSz="685800" rtl="0" eaLnBrk="1" latinLnBrk="0" hangingPunct="1">
      <a:defRPr kumimoji="1" sz="18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2400300" algn="l" defTabSz="685800" rtl="0" eaLnBrk="1" latinLnBrk="0" hangingPunct="1">
      <a:defRPr kumimoji="1" sz="18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2743200" algn="l" defTabSz="685800" rtl="0" eaLnBrk="1" latinLnBrk="0" hangingPunct="1">
      <a:defRPr kumimoji="1" sz="18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3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оганова Екатерина Анатольевна" initials="РЕА" lastIdx="8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0000"/>
    <a:srgbClr val="006600"/>
    <a:srgbClr val="009900"/>
    <a:srgbClr val="336600"/>
    <a:srgbClr val="FF0000"/>
    <a:srgbClr val="E50000"/>
    <a:srgbClr val="C60000"/>
    <a:srgbClr val="000099"/>
    <a:srgbClr val="C8102E"/>
    <a:srgbClr val="FB29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10" autoAdjust="0"/>
    <p:restoredTop sz="87031" autoAdjust="0"/>
  </p:normalViewPr>
  <p:slideViewPr>
    <p:cSldViewPr>
      <p:cViewPr varScale="1">
        <p:scale>
          <a:sx n="135" d="100"/>
          <a:sy n="135" d="100"/>
        </p:scale>
        <p:origin x="1056" y="120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196" y="-108"/>
      </p:cViewPr>
      <p:guideLst>
        <p:guide orient="horz" pos="3132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10" y="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CF14D-42B8-4EB0-B0B3-38F68A6AEB8B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83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10" y="9444830"/>
            <a:ext cx="2930574" cy="4976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F70AB-BCC6-4CD4-A10D-D2297522EE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7042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83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10" y="0"/>
            <a:ext cx="2930574" cy="497683"/>
          </a:xfrm>
          <a:prstGeom prst="rect">
            <a:avLst/>
          </a:prstGeom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481CA0C-485A-4712-8A37-DC83DE2F17F0}" type="datetimeFigureOut">
              <a:rPr lang="ru-RU" altLang="ru-RU"/>
              <a:pPr>
                <a:defRPr/>
              </a:pPr>
              <a:t>23.01.2019</a:t>
            </a:fld>
            <a:endParaRPr lang="ru-RU" alt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5088" y="746125"/>
            <a:ext cx="6630987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04" tIns="45752" rIns="91504" bIns="45752" rtlCol="0" anchor="ctr"/>
          <a:lstStyle/>
          <a:p>
            <a:pPr lvl="0"/>
            <a:r>
              <a:rPr lang="ru-RU" noProof="0" dirty="0" smtClean="0"/>
              <a:t>м</a:t>
            </a:r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801" y="4724009"/>
            <a:ext cx="5409562" cy="4472779"/>
          </a:xfrm>
          <a:prstGeom prst="rect">
            <a:avLst/>
          </a:prstGeom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 smtClean="0"/>
              <a:t>Образец текста</a:t>
            </a:r>
          </a:p>
          <a:p>
            <a:pPr lvl="1"/>
            <a:r>
              <a:rPr lang="ru-RU" altLang="ru-RU" noProof="0" smtClean="0"/>
              <a:t>Второй уровень</a:t>
            </a:r>
          </a:p>
          <a:p>
            <a:pPr lvl="2"/>
            <a:r>
              <a:rPr lang="ru-RU" altLang="ru-RU" noProof="0" smtClean="0"/>
              <a:t>Третий уровень</a:t>
            </a:r>
          </a:p>
          <a:p>
            <a:pPr lvl="3"/>
            <a:r>
              <a:rPr lang="ru-RU" altLang="ru-RU" noProof="0" smtClean="0"/>
              <a:t>Четвертый уровень</a:t>
            </a:r>
          </a:p>
          <a:p>
            <a:pPr lvl="4"/>
            <a:r>
              <a:rPr lang="ru-RU" alt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241"/>
            <a:ext cx="2930574" cy="497682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10" y="9443241"/>
            <a:ext cx="2930574" cy="497682"/>
          </a:xfrm>
          <a:prstGeom prst="rect">
            <a:avLst/>
          </a:prstGeom>
        </p:spPr>
        <p:txBody>
          <a:bodyPr vert="horz" wrap="square" lIns="91504" tIns="45752" rIns="91504" bIns="45752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2A64C8E-8FFC-4292-B255-A8F5B007075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700678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+mn-ea"/>
        <a:cs typeface="Arial" pitchFamily="34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+mn-ea"/>
        <a:cs typeface="Arial" pitchFamily="34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+mn-ea"/>
        <a:cs typeface="Arial" pitchFamily="34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+mn-ea"/>
        <a:cs typeface="Arial" pitchFamily="34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+mn-ea"/>
        <a:cs typeface="Arial" pitchFamily="34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46125"/>
            <a:ext cx="6630987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A64C8E-8FFC-4292-B255-A8F5B007075B}" type="slidenum">
              <a:rPr lang="ru-RU" altLang="ru-RU" smtClean="0"/>
              <a:pPr>
                <a:defRPr/>
              </a:pPr>
              <a:t>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89321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5088" y="746125"/>
            <a:ext cx="6630987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2A64C8E-8FFC-4292-B255-A8F5B007075B}" type="slidenum">
              <a:rPr lang="ru-RU" altLang="ru-RU" smtClean="0"/>
              <a:pPr>
                <a:defRPr/>
              </a:pPr>
              <a:t>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09592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 Титульный слайд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250826" y="202408"/>
            <a:ext cx="4321175" cy="4745831"/>
          </a:xfrm>
          <a:prstGeom prst="rect">
            <a:avLst/>
          </a:prstGeom>
          <a:solidFill>
            <a:srgbClr val="5162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2000" y="3218400"/>
            <a:ext cx="4068000" cy="48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825" baseline="0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4752001" y="3812400"/>
            <a:ext cx="4176464" cy="1026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50" baseline="0">
                <a:latin typeface="+mj-lt"/>
                <a:ea typeface="Verdana" pitchFamily="34" charset="0"/>
                <a:cs typeface="Verdana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6" y="194929"/>
            <a:ext cx="4322763" cy="4745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95487"/>
            <a:ext cx="1911230" cy="42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076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4_ Слайд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875" y="202406"/>
            <a:ext cx="647700" cy="47386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2000" y="432000"/>
            <a:ext cx="7416000" cy="8424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1950" baseline="0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half" idx="2"/>
          </p:nvPr>
        </p:nvSpPr>
        <p:spPr>
          <a:xfrm>
            <a:off x="1151999" y="1601100"/>
            <a:ext cx="7416000" cy="27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spcBef>
                <a:spcPts val="0"/>
              </a:spcBef>
              <a:buNone/>
              <a:defRPr sz="1200" baseline="0">
                <a:latin typeface="+mj-lt"/>
                <a:ea typeface="Verdana" pitchFamily="34" charset="0"/>
                <a:cs typeface="Verdana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2987676" y="4643439"/>
            <a:ext cx="5327650" cy="27027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 sz="825">
                <a:solidFill>
                  <a:srgbClr val="898989"/>
                </a:solidFill>
                <a:latin typeface="Tahoma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altLang="ru-RU" dirty="0"/>
              <a:t>Для внутреннего пользования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388350" y="4643439"/>
            <a:ext cx="360363" cy="270272"/>
          </a:xfrm>
        </p:spPr>
        <p:txBody>
          <a:bodyPr rIns="0" bIns="0"/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6FD5317A-DBD9-4691-B2BC-116A6E9512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97" y="4645407"/>
            <a:ext cx="1331633" cy="295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448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 Слайд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875" y="202406"/>
            <a:ext cx="647700" cy="47386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2000" y="432000"/>
            <a:ext cx="7416000" cy="8424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1950" baseline="0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half" idx="2"/>
          </p:nvPr>
        </p:nvSpPr>
        <p:spPr>
          <a:xfrm>
            <a:off x="1151999" y="1601100"/>
            <a:ext cx="7416000" cy="27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spcBef>
                <a:spcPts val="0"/>
              </a:spcBef>
              <a:buNone/>
              <a:defRPr sz="1200" baseline="0">
                <a:latin typeface="+mj-lt"/>
                <a:ea typeface="Verdana" pitchFamily="34" charset="0"/>
                <a:cs typeface="Verdana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2987676" y="4643439"/>
            <a:ext cx="5327650" cy="27027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 sz="825">
                <a:solidFill>
                  <a:srgbClr val="898989"/>
                </a:solidFill>
                <a:latin typeface="Tahoma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altLang="ru-RU" dirty="0"/>
              <a:t>Для внутреннего пользования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388350" y="4643439"/>
            <a:ext cx="360363" cy="270272"/>
          </a:xfrm>
        </p:spPr>
        <p:txBody>
          <a:bodyPr rIns="0" bIns="0"/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6FD5317A-DBD9-4691-B2BC-116A6E9512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0081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5_ Слайд с текстом и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9875" y="202406"/>
            <a:ext cx="647700" cy="47386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2000" y="432000"/>
            <a:ext cx="7416000" cy="8424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1950" baseline="0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half" idx="2"/>
          </p:nvPr>
        </p:nvSpPr>
        <p:spPr>
          <a:xfrm>
            <a:off x="1151999" y="1601100"/>
            <a:ext cx="4140000" cy="27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spcBef>
                <a:spcPts val="0"/>
              </a:spcBef>
              <a:buNone/>
              <a:defRPr sz="1200" baseline="0">
                <a:latin typeface="+mj-lt"/>
                <a:ea typeface="Verdana" pitchFamily="34" charset="0"/>
                <a:cs typeface="Verdana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2"/>
          <p:cNvSpPr>
            <a:spLocks noGrp="1"/>
          </p:cNvSpPr>
          <p:nvPr>
            <p:ph type="pic" idx="1"/>
          </p:nvPr>
        </p:nvSpPr>
        <p:spPr>
          <a:xfrm>
            <a:off x="5436000" y="1620000"/>
            <a:ext cx="3240000" cy="2781000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350" baseline="0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2987676" y="4643439"/>
            <a:ext cx="5327650" cy="27027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 sz="825">
                <a:solidFill>
                  <a:srgbClr val="898989"/>
                </a:solidFill>
                <a:latin typeface="Tahoma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altLang="ru-RU" dirty="0"/>
              <a:t>Для внутреннего пользования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388350" y="4643439"/>
            <a:ext cx="360363" cy="270272"/>
          </a:xfrm>
        </p:spPr>
        <p:txBody>
          <a:bodyPr rIns="0" bIns="0"/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9E1106A5-2C7B-4573-BA2A-D58D98AB84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97" y="4645407"/>
            <a:ext cx="1331633" cy="295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47371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6_ Слайд с буллетированным текстом и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9875" y="202406"/>
            <a:ext cx="647700" cy="47386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pic>
        <p:nvPicPr>
          <p:cNvPr id="7" name="Picture 4" descr="H:\Moscow Exchange (ex-Micex-RTS) brandbook\MSCW_XCHNG_Master_Logo_Folder\PNG\RUSSIAN\MSCW_XCHNG_RGB_RU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6" y="4643439"/>
            <a:ext cx="1663700" cy="29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2000" y="432000"/>
            <a:ext cx="7416000" cy="8424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1950" baseline="0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2" name="Содержимое 3"/>
          <p:cNvSpPr>
            <a:spLocks noGrp="1"/>
          </p:cNvSpPr>
          <p:nvPr>
            <p:ph sz="half" idx="14"/>
          </p:nvPr>
        </p:nvSpPr>
        <p:spPr>
          <a:xfrm>
            <a:off x="4572000" y="1620000"/>
            <a:ext cx="4104000" cy="2087100"/>
          </a:xfrm>
          <a:prstGeom prst="rect">
            <a:avLst/>
          </a:prstGeom>
        </p:spPr>
        <p:txBody>
          <a:bodyPr>
            <a:noAutofit/>
          </a:bodyPr>
          <a:lstStyle>
            <a:lvl1pPr marL="257175" marR="0" indent="-257175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350" baseline="0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defRPr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Текст 3"/>
          <p:cNvSpPr>
            <a:spLocks noGrp="1"/>
          </p:cNvSpPr>
          <p:nvPr>
            <p:ph type="body" sz="half" idx="13"/>
          </p:nvPr>
        </p:nvSpPr>
        <p:spPr>
          <a:xfrm>
            <a:off x="4572000" y="3834000"/>
            <a:ext cx="4176000" cy="43204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25" baseline="0">
                <a:latin typeface="+mj-lt"/>
                <a:ea typeface="Verdana" pitchFamily="34" charset="0"/>
                <a:cs typeface="Verdana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2000" y="1601100"/>
            <a:ext cx="3276000" cy="2700000"/>
          </a:xfrm>
          <a:prstGeom prst="rect">
            <a:avLst/>
          </a:prstGeom>
        </p:spPr>
        <p:txBody>
          <a:bodyPr>
            <a:noAutofit/>
          </a:bodyPr>
          <a:lstStyle>
            <a:lvl1pPr marL="130969" indent="-130969" defTabSz="1482329">
              <a:spcBef>
                <a:spcPts val="1350"/>
              </a:spcBef>
              <a:buFont typeface="Wingdings" pitchFamily="2" charset="2"/>
              <a:buChar char="§"/>
              <a:defRPr sz="1200" baseline="0">
                <a:latin typeface="+mj-lt"/>
                <a:ea typeface="Verdana" pitchFamily="34" charset="0"/>
                <a:cs typeface="Verdana" pitchFamily="34" charset="0"/>
              </a:defRPr>
            </a:lvl1pPr>
            <a:lvl2pPr defTabSz="1482329">
              <a:defRPr sz="1200">
                <a:latin typeface="+mj-lt"/>
                <a:ea typeface="Verdana" pitchFamily="34" charset="0"/>
                <a:cs typeface="Verdana" pitchFamily="34" charset="0"/>
              </a:defRPr>
            </a:lvl2pPr>
            <a:lvl3pPr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 smtClean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5"/>
          </p:nvPr>
        </p:nvSpPr>
        <p:spPr>
          <a:xfrm>
            <a:off x="2987676" y="4643439"/>
            <a:ext cx="5327650" cy="27027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 sz="825">
                <a:solidFill>
                  <a:srgbClr val="898989"/>
                </a:solidFill>
                <a:latin typeface="Tahoma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altLang="ru-RU" dirty="0"/>
              <a:t>Для внутреннего пользования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6"/>
          </p:nvPr>
        </p:nvSpPr>
        <p:spPr>
          <a:xfrm>
            <a:off x="8388350" y="4643439"/>
            <a:ext cx="360363" cy="270272"/>
          </a:xfrm>
        </p:spPr>
        <p:txBody>
          <a:bodyPr rIns="0" bIns="0"/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F24B15BF-1FCF-4EC8-8EDA-CA35A3958FB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00387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7_ Слайд с текстом и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875" y="202406"/>
            <a:ext cx="647700" cy="47386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pic>
        <p:nvPicPr>
          <p:cNvPr id="5" name="Picture 4" descr="H:\Moscow Exchange (ex-Micex-RTS) brandbook\MSCW_XCHNG_Master_Logo_Folder\PNG\RUSSIAN\MSCW_XCHNG_RGB_RU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6" y="4643439"/>
            <a:ext cx="1663700" cy="29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 txBox="1">
            <a:spLocks/>
          </p:cNvSpPr>
          <p:nvPr userDrawn="1"/>
        </p:nvSpPr>
        <p:spPr>
          <a:xfrm>
            <a:off x="8388350" y="4677966"/>
            <a:ext cx="360363" cy="270272"/>
          </a:xfrm>
          <a:prstGeom prst="rect">
            <a:avLst/>
          </a:prstGeom>
        </p:spPr>
        <p:txBody>
          <a:bodyPr lIns="0" r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100" b="0" baseline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36947" indent="-336947" algn="r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fld id="{9154E3A7-3D4E-41B4-8897-B352D316D66C}" type="slidenum">
              <a:rPr kumimoji="0" lang="en-US" sz="75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marL="336947" indent="-336947" algn="r" fontAlgn="auto">
                <a:lnSpc>
                  <a:spcPct val="150000"/>
                </a:lnSpc>
                <a:spcAft>
                  <a:spcPts val="0"/>
                </a:spcAft>
                <a:buFont typeface="Arial" pitchFamily="34" charset="0"/>
                <a:buNone/>
                <a:defRPr/>
              </a:pPr>
              <a:t>‹#›</a:t>
            </a:fld>
            <a:endParaRPr kumimoji="0" lang="en-US" sz="750" dirty="0" smtClean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2000" y="432000"/>
            <a:ext cx="7416000" cy="8424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1950" baseline="0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half" idx="2"/>
          </p:nvPr>
        </p:nvSpPr>
        <p:spPr>
          <a:xfrm>
            <a:off x="1151998" y="1601100"/>
            <a:ext cx="7416000" cy="8626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spcBef>
                <a:spcPts val="0"/>
              </a:spcBef>
              <a:buNone/>
              <a:defRPr sz="1200" baseline="0">
                <a:latin typeface="+mj-lt"/>
                <a:ea typeface="Verdana" pitchFamily="34" charset="0"/>
                <a:cs typeface="Verdana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2987676" y="4643439"/>
            <a:ext cx="5327650" cy="27027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 sz="825">
                <a:solidFill>
                  <a:srgbClr val="898989"/>
                </a:solidFill>
                <a:latin typeface="Tahoma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altLang="ru-RU" dirty="0"/>
              <a:t>Для внутреннего пользования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2300302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8_ Слайд с текстом и диаграмм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9875" y="202406"/>
            <a:ext cx="647700" cy="47386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pic>
        <p:nvPicPr>
          <p:cNvPr id="8" name="Picture 4" descr="H:\Moscow Exchange (ex-Micex-RTS) brandbook\MSCW_XCHNG_Master_Logo_Folder\PNG\RUSSIAN\MSCW_XCHNG_RGB_RU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6" y="4643439"/>
            <a:ext cx="1663700" cy="29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2000" y="432000"/>
            <a:ext cx="7416000" cy="8424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1950" baseline="0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7" name="Текст 3"/>
          <p:cNvSpPr>
            <a:spLocks noGrp="1"/>
          </p:cNvSpPr>
          <p:nvPr>
            <p:ph type="body" sz="half" idx="2"/>
          </p:nvPr>
        </p:nvSpPr>
        <p:spPr>
          <a:xfrm>
            <a:off x="1151999" y="1601100"/>
            <a:ext cx="4140000" cy="270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spcBef>
                <a:spcPts val="0"/>
              </a:spcBef>
              <a:buNone/>
              <a:defRPr sz="1200" baseline="0">
                <a:latin typeface="+mj-lt"/>
                <a:ea typeface="Verdana" pitchFamily="34" charset="0"/>
                <a:cs typeface="Verdana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Содержимое 3"/>
          <p:cNvSpPr>
            <a:spLocks noGrp="1"/>
          </p:cNvSpPr>
          <p:nvPr>
            <p:ph sz="half" idx="14"/>
          </p:nvPr>
        </p:nvSpPr>
        <p:spPr>
          <a:xfrm>
            <a:off x="5436000" y="1620000"/>
            <a:ext cx="3240000" cy="2781000"/>
          </a:xfrm>
          <a:prstGeom prst="rect">
            <a:avLst/>
          </a:prstGeom>
        </p:spPr>
        <p:txBody>
          <a:bodyPr>
            <a:noAutofit/>
          </a:bodyPr>
          <a:lstStyle>
            <a:lvl1pPr marL="257175" marR="0" indent="-257175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350" baseline="0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defRPr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Текст 3"/>
          <p:cNvSpPr>
            <a:spLocks noGrp="1"/>
          </p:cNvSpPr>
          <p:nvPr>
            <p:ph type="body" sz="half" idx="13"/>
          </p:nvPr>
        </p:nvSpPr>
        <p:spPr>
          <a:xfrm>
            <a:off x="5508001" y="3867894"/>
            <a:ext cx="2054288" cy="59406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25" baseline="0">
                <a:latin typeface="+mj-lt"/>
                <a:ea typeface="Verdana" pitchFamily="34" charset="0"/>
                <a:cs typeface="Verdana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5"/>
          </p:nvPr>
        </p:nvSpPr>
        <p:spPr>
          <a:xfrm>
            <a:off x="8388350" y="4643439"/>
            <a:ext cx="360363" cy="270272"/>
          </a:xfrm>
        </p:spPr>
        <p:txBody>
          <a:bodyPr rIns="0" bIns="0"/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090EA06A-105E-40AE-9365-FC10DCBC93F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6"/>
          </p:nvPr>
        </p:nvSpPr>
        <p:spPr>
          <a:xfrm>
            <a:off x="2987676" y="4643439"/>
            <a:ext cx="5327650" cy="27027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 sz="825">
                <a:solidFill>
                  <a:srgbClr val="898989"/>
                </a:solidFill>
                <a:latin typeface="Tahoma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altLang="ru-RU" dirty="0"/>
              <a:t>Для внутреннего пользования</a:t>
            </a:r>
          </a:p>
        </p:txBody>
      </p:sp>
    </p:spTree>
    <p:extLst>
      <p:ext uri="{BB962C8B-B14F-4D97-AF65-F5344CB8AC3E}">
        <p14:creationId xmlns:p14="http://schemas.microsoft.com/office/powerpoint/2010/main" val="5273899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 Слайд с выно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\\atlas-old\Департамент_по_коммуникациям\Отдел_управления_брендом\Фирменный стиль\Шаблон презентаций\купол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9" b="343"/>
          <a:stretch>
            <a:fillRect/>
          </a:stretch>
        </p:blipFill>
        <p:spPr bwMode="auto">
          <a:xfrm>
            <a:off x="250826" y="195264"/>
            <a:ext cx="8642350" cy="477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648000" y="459000"/>
            <a:ext cx="5040000" cy="1620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1950" baseline="0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62895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 Слайд с выно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oundwalls.com/wp-content/uploads/2012/04/field-wheat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5" t="10631" r="20935" b="31241"/>
          <a:stretch>
            <a:fillRect/>
          </a:stretch>
        </p:blipFill>
        <p:spPr bwMode="auto">
          <a:xfrm>
            <a:off x="269876" y="195262"/>
            <a:ext cx="8604250" cy="473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648000" y="459000"/>
            <a:ext cx="5040000" cy="1620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1950" baseline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88406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 Слайд с выно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269876" y="195262"/>
            <a:ext cx="8604250" cy="4738688"/>
          </a:xfrm>
          <a:prstGeom prst="rect">
            <a:avLst/>
          </a:prstGeom>
          <a:solidFill>
            <a:srgbClr val="6D6F6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648000" y="459000"/>
            <a:ext cx="5040000" cy="1620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1950" baseline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1421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 Слайд с выно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269876" y="195262"/>
            <a:ext cx="8604250" cy="4738688"/>
          </a:xfrm>
          <a:prstGeom prst="rect">
            <a:avLst/>
          </a:prstGeom>
          <a:solidFill>
            <a:srgbClr val="5D4F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648000" y="459000"/>
            <a:ext cx="5040000" cy="1620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1950" baseline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3520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 Титульный слайд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250826" y="202408"/>
            <a:ext cx="4321175" cy="4745831"/>
          </a:xfrm>
          <a:prstGeom prst="rect">
            <a:avLst/>
          </a:prstGeom>
          <a:solidFill>
            <a:srgbClr val="6D6F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pic>
        <p:nvPicPr>
          <p:cNvPr id="5" name="Picture 4" descr="H:\Moscow Exchange (ex-Micex-RTS) brandbook\MSCW_XCHNG_Master_Logo_Folder\PNG\RUSSIAN\MSCW_XCHNG_RGB_RU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4" y="202408"/>
            <a:ext cx="2414587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2000" y="3218400"/>
            <a:ext cx="4068000" cy="48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825" baseline="0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4752001" y="3812400"/>
            <a:ext cx="4176464" cy="1026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50" baseline="0">
                <a:latin typeface="+mj-lt"/>
                <a:ea typeface="Verdana" pitchFamily="34" charset="0"/>
                <a:cs typeface="Verdana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182671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07_ Заключ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 bwMode="auto">
          <a:xfrm>
            <a:off x="395289" y="404814"/>
            <a:ext cx="7199312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r>
              <a:rPr lang="ru-RU" altLang="ru-RU" sz="2700" dirty="0" smtClean="0">
                <a:latin typeface="Tahoma" pitchFamily="34" charset="0"/>
                <a:cs typeface="Tahoma" pitchFamily="34" charset="0"/>
              </a:rPr>
              <a:t>СПАСИБО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ru-RU" altLang="ru-RU" sz="2700" b="1" dirty="0" smtClean="0">
                <a:latin typeface="Tahoma" pitchFamily="34" charset="0"/>
                <a:cs typeface="Tahoma" pitchFamily="34" charset="0"/>
              </a:rPr>
              <a:t>ЗА ВНИМАНИЕ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589" y="4266010"/>
            <a:ext cx="1822894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98869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15B02-3366-4E38-8639-60F37EA56DAB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6B23C-FCF1-4882-A5BA-D6F0C1263D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735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 Титульный слайд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250826" y="202408"/>
            <a:ext cx="4321175" cy="4745831"/>
          </a:xfrm>
          <a:prstGeom prst="rect">
            <a:avLst/>
          </a:prstGeom>
          <a:solidFill>
            <a:srgbClr val="5D4F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pic>
        <p:nvPicPr>
          <p:cNvPr id="5" name="Picture 4" descr="H:\Moscow Exchange (ex-Micex-RTS) brandbook\MSCW_XCHNG_Master_Logo_Folder\PNG\RUSSIAN\MSCW_XCHNG_RGB_RU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4" y="202408"/>
            <a:ext cx="2414587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2000" y="3218400"/>
            <a:ext cx="4068000" cy="48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825" baseline="0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4752001" y="3812400"/>
            <a:ext cx="4176464" cy="1026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950" baseline="0">
                <a:latin typeface="+mj-lt"/>
                <a:ea typeface="Verdana" pitchFamily="34" charset="0"/>
                <a:cs typeface="Verdana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61339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2_ 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9876" y="202406"/>
            <a:ext cx="8604250" cy="4738688"/>
          </a:xfrm>
          <a:prstGeom prst="rect">
            <a:avLst/>
          </a:prstGeom>
          <a:solidFill>
            <a:srgbClr val="5162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152526" y="621506"/>
            <a:ext cx="4064000" cy="539354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kumimoji="0" lang="ru-RU" sz="1950" dirty="0" smtClean="0">
                <a:solidFill>
                  <a:prstClr val="white"/>
                </a:solidFill>
                <a:latin typeface="Tahoma"/>
              </a:rPr>
              <a:t>СОДЕРЖАНИЕ</a:t>
            </a:r>
            <a:endParaRPr kumimoji="0" lang="ru-RU" sz="1950" b="1" dirty="0" smtClean="0">
              <a:solidFill>
                <a:prstClr val="white"/>
              </a:solidFill>
              <a:latin typeface="Tahoma"/>
            </a:endParaRPr>
          </a:p>
        </p:txBody>
      </p:sp>
      <p:sp>
        <p:nvSpPr>
          <p:cNvPr id="11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2000" y="1601100"/>
            <a:ext cx="6768000" cy="2536824"/>
          </a:xfrm>
          <a:prstGeom prst="rect">
            <a:avLst/>
          </a:prstGeom>
        </p:spPr>
        <p:txBody>
          <a:bodyPr numCol="2">
            <a:noAutofit/>
          </a:bodyPr>
          <a:lstStyle>
            <a:lvl1pPr marL="130969" indent="-130969" defTabSz="1482329">
              <a:spcBef>
                <a:spcPts val="1350"/>
              </a:spcBef>
              <a:buFont typeface="Wingdings" pitchFamily="2" charset="2"/>
              <a:buChar char="§"/>
              <a:defRPr sz="1200" baseline="0">
                <a:solidFill>
                  <a:schemeClr val="bg1">
                    <a:lumMod val="95000"/>
                  </a:schemeClr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defTabSz="1482329">
              <a:defRPr sz="1200">
                <a:solidFill>
                  <a:schemeClr val="bg1">
                    <a:lumMod val="95000"/>
                  </a:schemeClr>
                </a:solidFill>
                <a:latin typeface="+mj-lt"/>
                <a:ea typeface="Verdana" pitchFamily="34" charset="0"/>
                <a:cs typeface="Verdana" pitchFamily="34" charset="0"/>
              </a:defRPr>
            </a:lvl2pPr>
            <a:lvl3pPr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732672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3_ Начало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9875" y="202406"/>
            <a:ext cx="2160588" cy="47386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000" y="459000"/>
            <a:ext cx="5400000" cy="1674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90000"/>
              </a:lnSpc>
              <a:defRPr sz="3600" baseline="0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4356101" y="4643439"/>
            <a:ext cx="3959225" cy="270272"/>
          </a:xfrm>
        </p:spPr>
        <p:txBody>
          <a:bodyPr/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 sz="825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388350" y="4643439"/>
            <a:ext cx="360363" cy="270272"/>
          </a:xfrm>
        </p:spPr>
        <p:txBody>
          <a:bodyPr rIns="0" bIns="0"/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30B6410F-BA3C-4AFA-8AE1-CD812B2C72A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115" y="4645407"/>
            <a:ext cx="1331633" cy="295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3033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 Начало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269876" y="195262"/>
            <a:ext cx="8604250" cy="4738688"/>
          </a:xfrm>
          <a:prstGeom prst="rect">
            <a:avLst/>
          </a:prstGeom>
          <a:solidFill>
            <a:srgbClr val="61636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303498"/>
            <a:ext cx="5400000" cy="1674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90000"/>
              </a:lnSpc>
              <a:defRPr sz="3600" baseline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4356101" y="4643439"/>
            <a:ext cx="3959225" cy="270272"/>
          </a:xfrm>
        </p:spPr>
        <p:txBody>
          <a:bodyPr/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 sz="825">
                <a:solidFill>
                  <a:prstClr val="white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388350" y="4643439"/>
            <a:ext cx="360363" cy="270272"/>
          </a:xfrm>
        </p:spPr>
        <p:txBody>
          <a:bodyPr rIns="0" bIns="0"/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prstClr val="white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B50EB5FB-111B-4808-BD73-97A1990E3E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6754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 Начало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269876" y="195262"/>
            <a:ext cx="8604250" cy="4738688"/>
          </a:xfrm>
          <a:prstGeom prst="rect">
            <a:avLst/>
          </a:prstGeom>
          <a:solidFill>
            <a:srgbClr val="5162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303498"/>
            <a:ext cx="5400000" cy="1674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90000"/>
              </a:lnSpc>
              <a:defRPr sz="3600" baseline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4356101" y="4643439"/>
            <a:ext cx="3959225" cy="270272"/>
          </a:xfrm>
        </p:spPr>
        <p:txBody>
          <a:bodyPr/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 sz="825">
                <a:solidFill>
                  <a:prstClr val="white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388350" y="4643439"/>
            <a:ext cx="360363" cy="270272"/>
          </a:xfrm>
        </p:spPr>
        <p:txBody>
          <a:bodyPr rIns="0" bIns="0"/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prstClr val="white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A48102FD-8FE0-4D64-9451-AA8217A427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8115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 Начало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269876" y="195262"/>
            <a:ext cx="8604250" cy="4738688"/>
          </a:xfrm>
          <a:prstGeom prst="rect">
            <a:avLst/>
          </a:prstGeom>
          <a:solidFill>
            <a:srgbClr val="6D6F6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303498"/>
            <a:ext cx="5400000" cy="1674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90000"/>
              </a:lnSpc>
              <a:defRPr sz="3600" baseline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4356101" y="4643439"/>
            <a:ext cx="3959225" cy="270272"/>
          </a:xfrm>
        </p:spPr>
        <p:txBody>
          <a:bodyPr/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 sz="825">
                <a:solidFill>
                  <a:prstClr val="white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388350" y="4643439"/>
            <a:ext cx="360363" cy="270272"/>
          </a:xfrm>
        </p:spPr>
        <p:txBody>
          <a:bodyPr rIns="0" bIns="0"/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prstClr val="white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28F84216-6B8D-4BB8-ABB1-8AA64278A7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8752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 Начало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269876" y="195262"/>
            <a:ext cx="8604250" cy="4738688"/>
          </a:xfrm>
          <a:prstGeom prst="rect">
            <a:avLst/>
          </a:prstGeom>
          <a:solidFill>
            <a:srgbClr val="5D4F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1350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95536" y="303498"/>
            <a:ext cx="5400000" cy="1674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90000"/>
              </a:lnSpc>
              <a:defRPr sz="3600" baseline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4356101" y="4643439"/>
            <a:ext cx="3959225" cy="270272"/>
          </a:xfrm>
        </p:spPr>
        <p:txBody>
          <a:bodyPr/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 sz="825">
                <a:solidFill>
                  <a:prstClr val="white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388350" y="4643439"/>
            <a:ext cx="360363" cy="270272"/>
          </a:xfrm>
        </p:spPr>
        <p:txBody>
          <a:bodyPr rIns="0" bIns="0"/>
          <a:lstStyle>
            <a:lvl1pPr algn="r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prstClr val="white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4A9A8A30-7F3B-48B1-8097-E75446AB38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384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19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900">
                <a:solidFill>
                  <a:srgbClr val="000000">
                    <a:tint val="75000"/>
                  </a:srgbClr>
                </a:solidFill>
                <a:latin typeface="Tahoma"/>
                <a:cs typeface="+mn-cs"/>
              </a:defRPr>
            </a:lvl1pPr>
          </a:lstStyle>
          <a:p>
            <a:pPr>
              <a:defRPr/>
            </a:pPr>
            <a:fld id="{B0B23B95-1052-4A95-BEFC-FC0B09B7D35F}" type="datetime1">
              <a:rPr lang="ru-RU"/>
              <a:pPr>
                <a:defRPr/>
              </a:pPr>
              <a:t>23.01.2019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900">
                <a:solidFill>
                  <a:srgbClr val="000000">
                    <a:tint val="75000"/>
                  </a:srgbClr>
                </a:solidFill>
                <a:latin typeface="Tahoma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900">
                <a:solidFill>
                  <a:srgbClr val="000000">
                    <a:tint val="75000"/>
                  </a:srgbClr>
                </a:solidFill>
                <a:latin typeface="Tahoma"/>
                <a:cs typeface="+mn-cs"/>
              </a:defRPr>
            </a:lvl1pPr>
          </a:lstStyle>
          <a:p>
            <a:pPr>
              <a:defRPr/>
            </a:pPr>
            <a:fld id="{5E2D888D-F2C9-4E17-982C-3583C22A4D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379" r:id="rId1"/>
    <p:sldLayoutId id="2147487380" r:id="rId2"/>
    <p:sldLayoutId id="2147487381" r:id="rId3"/>
    <p:sldLayoutId id="2147487382" r:id="rId4"/>
    <p:sldLayoutId id="2147487383" r:id="rId5"/>
    <p:sldLayoutId id="2147487384" r:id="rId6"/>
    <p:sldLayoutId id="2147487385" r:id="rId7"/>
    <p:sldLayoutId id="2147487386" r:id="rId8"/>
    <p:sldLayoutId id="2147487387" r:id="rId9"/>
    <p:sldLayoutId id="2147487388" r:id="rId10"/>
    <p:sldLayoutId id="2147487402" r:id="rId11"/>
    <p:sldLayoutId id="2147487391" r:id="rId12"/>
    <p:sldLayoutId id="2147487392" r:id="rId13"/>
    <p:sldLayoutId id="2147487393" r:id="rId14"/>
    <p:sldLayoutId id="2147487394" r:id="rId15"/>
    <p:sldLayoutId id="2147487395" r:id="rId16"/>
    <p:sldLayoutId id="2147487396" r:id="rId17"/>
    <p:sldLayoutId id="2147487399" r:id="rId18"/>
    <p:sldLayoutId id="2147487400" r:id="rId19"/>
    <p:sldLayoutId id="2147487403" r:id="rId20"/>
    <p:sldLayoutId id="2147487404" r:id="rId2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ahoma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ahoma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ahoma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ahoma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ahoma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2E31AA66F87DA251E9215AEC5ADC285BBC24232D72777EFB148308CC133852EAA29EBF0FDF4428FA381EF6001B47F71624B70D04C685M759N" TargetMode="Externa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536445"/>
            <a:ext cx="6696744" cy="486053"/>
          </a:xfrm>
        </p:spPr>
        <p:txBody>
          <a:bodyPr/>
          <a:lstStyle/>
          <a:p>
            <a:r>
              <a:rPr lang="ru-RU" sz="2100" b="1" dirty="0">
                <a:solidFill>
                  <a:srgbClr val="C00000"/>
                </a:solidFill>
              </a:rPr>
              <a:t/>
            </a:r>
            <a:br>
              <a:rPr lang="ru-RU" sz="2100" b="1" dirty="0">
                <a:solidFill>
                  <a:srgbClr val="C00000"/>
                </a:solidFill>
              </a:rPr>
            </a:br>
            <a:r>
              <a:rPr lang="ru-RU" sz="2100" b="1" dirty="0">
                <a:solidFill>
                  <a:srgbClr val="C00000"/>
                </a:solidFill>
              </a:rPr>
              <a:t/>
            </a:r>
            <a:br>
              <a:rPr lang="ru-RU" sz="2100" b="1" dirty="0">
                <a:solidFill>
                  <a:srgbClr val="C00000"/>
                </a:solidFill>
              </a:rPr>
            </a:br>
            <a:r>
              <a:rPr lang="ru-RU" sz="2100" b="1" dirty="0">
                <a:solidFill>
                  <a:srgbClr val="C00000"/>
                </a:solidFill>
              </a:rPr>
              <a:t/>
            </a:r>
            <a:br>
              <a:rPr lang="ru-RU" sz="2100" b="1" dirty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547664" y="758770"/>
            <a:ext cx="7056784" cy="404522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Aft>
                <a:spcPts val="0"/>
              </a:spcAft>
              <a:buClr>
                <a:srgbClr val="CE1126"/>
              </a:buClr>
            </a:pPr>
            <a:r>
              <a:rPr lang="ru-RU" sz="2800" b="1" dirty="0" smtClean="0">
                <a:solidFill>
                  <a:srgbClr val="C00000"/>
                </a:solidFill>
              </a:rPr>
              <a:t>Участие в оперативном информировании о налоговых «разрывах»* по НДС</a:t>
            </a:r>
          </a:p>
          <a:p>
            <a:pPr marL="342900" indent="-342900">
              <a:buFont typeface="Wingdings" charset="2"/>
              <a:buChar char="q"/>
            </a:pPr>
            <a:endParaRPr lang="ru-RU" sz="2000" b="1" dirty="0" smtClean="0">
              <a:solidFill>
                <a:srgbClr val="C60000"/>
              </a:solidFill>
            </a:endParaRPr>
          </a:p>
          <a:p>
            <a:pPr>
              <a:lnSpc>
                <a:spcPct val="120000"/>
              </a:lnSpc>
              <a:spcAft>
                <a:spcPts val="0"/>
              </a:spcAft>
              <a:buClr>
                <a:srgbClr val="CE1126"/>
              </a:buClr>
            </a:pPr>
            <a:r>
              <a:rPr lang="ru-RU" sz="2000" b="1" dirty="0">
                <a:solidFill>
                  <a:srgbClr val="C00000"/>
                </a:solidFill>
                <a:cs typeface="Times New Roman" panose="02020603050405020304" pitchFamily="18" charset="0"/>
              </a:rPr>
              <a:t>►</a:t>
            </a:r>
            <a:r>
              <a:rPr lang="ru-RU" sz="2000" b="1" dirty="0" smtClean="0">
                <a:solidFill>
                  <a:srgbClr val="C60000"/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dirty="0">
                <a:cs typeface="Times New Roman" panose="02020603050405020304" pitchFamily="18" charset="0"/>
              </a:rPr>
              <a:t>Как </a:t>
            </a:r>
            <a:r>
              <a:rPr lang="ru-RU" sz="2000" b="1" dirty="0" smtClean="0">
                <a:cs typeface="Times New Roman" panose="02020603050405020304" pitchFamily="18" charset="0"/>
              </a:rPr>
              <a:t>работает</a:t>
            </a:r>
          </a:p>
          <a:p>
            <a:pPr>
              <a:lnSpc>
                <a:spcPct val="120000"/>
              </a:lnSpc>
              <a:spcAft>
                <a:spcPts val="0"/>
              </a:spcAft>
              <a:buClr>
                <a:srgbClr val="CE1126"/>
              </a:buClr>
            </a:pPr>
            <a:endParaRPr lang="ru-RU" sz="2000" b="1" dirty="0"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buClr>
                <a:srgbClr val="CE1126"/>
              </a:buClr>
            </a:pPr>
            <a:r>
              <a:rPr lang="ru-RU" sz="2000" b="1" dirty="0">
                <a:solidFill>
                  <a:srgbClr val="C00000"/>
                </a:solidFill>
                <a:cs typeface="Times New Roman" panose="02020603050405020304" pitchFamily="18" charset="0"/>
              </a:rPr>
              <a:t>► </a:t>
            </a:r>
            <a:r>
              <a:rPr lang="ru-RU" sz="2000" b="1" dirty="0" smtClean="0">
                <a:cs typeface="Times New Roman" panose="02020603050405020304" pitchFamily="18" charset="0"/>
              </a:rPr>
              <a:t>Что </a:t>
            </a:r>
            <a:r>
              <a:rPr lang="ru-RU" sz="2000" b="1" dirty="0">
                <a:cs typeface="Times New Roman" panose="02020603050405020304" pitchFamily="18" charset="0"/>
              </a:rPr>
              <a:t>необходимо </a:t>
            </a:r>
            <a:r>
              <a:rPr lang="ru-RU" sz="2000" b="1" dirty="0"/>
              <a:t>для участия </a:t>
            </a:r>
            <a:endParaRPr lang="ru-RU" sz="2000" b="1" dirty="0" smtClean="0"/>
          </a:p>
          <a:p>
            <a:pPr>
              <a:lnSpc>
                <a:spcPct val="120000"/>
              </a:lnSpc>
              <a:spcAft>
                <a:spcPts val="0"/>
              </a:spcAft>
              <a:buClr>
                <a:srgbClr val="CE1126"/>
              </a:buClr>
            </a:pPr>
            <a:endParaRPr lang="ru-RU" sz="2000" b="1" dirty="0"/>
          </a:p>
          <a:p>
            <a:r>
              <a:rPr lang="ru-RU" sz="2000" b="1" i="1" dirty="0" smtClean="0">
                <a:solidFill>
                  <a:srgbClr val="C60000"/>
                </a:solidFill>
              </a:rPr>
              <a:t>* «разрыв» - </a:t>
            </a:r>
            <a:r>
              <a:rPr lang="ru-RU" sz="2000" b="1" i="1" dirty="0" smtClean="0"/>
              <a:t>несформированный </a:t>
            </a:r>
            <a:r>
              <a:rPr lang="ru-RU" sz="2000" b="1" i="1" u="sng" dirty="0" smtClean="0"/>
              <a:t>по </a:t>
            </a:r>
            <a:r>
              <a:rPr lang="ru-RU" sz="2000" b="1" i="1" u="sng" dirty="0"/>
              <a:t>цепочке </a:t>
            </a:r>
            <a:r>
              <a:rPr lang="ru-RU" sz="2000" b="1" i="1" dirty="0"/>
              <a:t>поставщиков товаров (работ/услуг</a:t>
            </a:r>
            <a:r>
              <a:rPr lang="ru-RU" sz="2000" b="1" i="1" dirty="0" smtClean="0"/>
              <a:t>)</a:t>
            </a:r>
            <a:r>
              <a:rPr lang="ru-RU" sz="2000" b="1" i="1" dirty="0"/>
              <a:t> источник</a:t>
            </a:r>
            <a:r>
              <a:rPr lang="ru-RU" sz="2000" b="1" i="1" dirty="0" smtClean="0"/>
              <a:t> </a:t>
            </a:r>
            <a:r>
              <a:rPr lang="ru-RU" sz="2000" b="1" i="1" dirty="0"/>
              <a:t>для применения вычета по НДС</a:t>
            </a:r>
          </a:p>
          <a:p>
            <a:endParaRPr lang="ru-RU" sz="3600" b="1" dirty="0" smtClean="0">
              <a:solidFill>
                <a:srgbClr val="C60000"/>
              </a:solidFill>
            </a:endParaRPr>
          </a:p>
          <a:p>
            <a:pPr marL="342900" indent="-342900">
              <a:buFont typeface="Wingdings" charset="2"/>
              <a:buChar char="q"/>
            </a:pPr>
            <a:endParaRPr lang="ru-RU" sz="3600" b="1" dirty="0">
              <a:solidFill>
                <a:srgbClr val="C60000"/>
              </a:solidFill>
            </a:endParaRPr>
          </a:p>
          <a:p>
            <a:pPr marL="342900" indent="-342900">
              <a:buFont typeface="Wingdings" charset="2"/>
              <a:buChar char="q"/>
            </a:pPr>
            <a:endParaRPr lang="ru-RU" sz="3600" b="1" dirty="0">
              <a:solidFill>
                <a:srgbClr val="C60000"/>
              </a:solidFill>
            </a:endParaRPr>
          </a:p>
          <a:p>
            <a:pPr marL="342900" indent="-342900">
              <a:buFont typeface="Wingdings" charset="2"/>
              <a:buChar char="q"/>
            </a:pPr>
            <a:endParaRPr lang="ru-RU" sz="3600" b="1" dirty="0">
              <a:solidFill>
                <a:srgbClr val="C60000"/>
              </a:solidFill>
            </a:endParaRPr>
          </a:p>
          <a:p>
            <a:pPr marL="342900" indent="-342900">
              <a:buFont typeface="Wingdings" charset="2"/>
              <a:buChar char="q"/>
            </a:pPr>
            <a:endParaRPr lang="ru-RU" sz="3600" b="1" dirty="0">
              <a:solidFill>
                <a:srgbClr val="C60000"/>
              </a:solidFill>
            </a:endParaRPr>
          </a:p>
          <a:p>
            <a:pPr marL="342900" indent="-342900">
              <a:buFont typeface="Wingdings" charset="2"/>
              <a:buChar char="q"/>
            </a:pPr>
            <a:endParaRPr lang="ru-RU" sz="3600" b="1" dirty="0">
              <a:solidFill>
                <a:srgbClr val="C60000"/>
              </a:solidFill>
            </a:endParaRPr>
          </a:p>
          <a:p>
            <a:pPr marL="342900" indent="-342900">
              <a:buFont typeface="Wingdings" charset="2"/>
              <a:buChar char="q"/>
            </a:pPr>
            <a:endParaRPr lang="ru-RU" sz="3600" b="1" dirty="0">
              <a:solidFill>
                <a:srgbClr val="C60000"/>
              </a:solidFill>
            </a:endParaRPr>
          </a:p>
          <a:p>
            <a:pPr marL="342900" indent="-342900">
              <a:buFont typeface="Wingdings" charset="2"/>
              <a:buChar char="q"/>
            </a:pPr>
            <a:endParaRPr lang="ru-RU" sz="3600" b="1" dirty="0">
              <a:solidFill>
                <a:srgbClr val="C60000"/>
              </a:solidFill>
            </a:endParaRPr>
          </a:p>
          <a:p>
            <a:endParaRPr lang="ru-RU" sz="3600" b="1" dirty="0">
              <a:solidFill>
                <a:srgbClr val="C60000"/>
              </a:solidFill>
            </a:endParaRPr>
          </a:p>
          <a:p>
            <a:pPr marL="342900" indent="-342900">
              <a:buFont typeface="Wingdings" charset="2"/>
              <a:buChar char="q"/>
            </a:pPr>
            <a:endParaRPr lang="ru-RU" sz="4800" b="1" u="sng" dirty="0">
              <a:solidFill>
                <a:srgbClr val="FF0000"/>
              </a:solidFill>
            </a:endParaRPr>
          </a:p>
          <a:p>
            <a:pPr marL="342900" indent="-342900">
              <a:buFont typeface="Wingdings" charset="2"/>
              <a:buChar char="q"/>
            </a:pPr>
            <a:endParaRPr lang="ru-RU" sz="4800" b="1" u="sng" dirty="0">
              <a:solidFill>
                <a:srgbClr val="FF0000"/>
              </a:solidFill>
            </a:endParaRPr>
          </a:p>
          <a:p>
            <a:pPr marL="342900" indent="-342900">
              <a:buFont typeface="Wingdings" charset="2"/>
              <a:buChar char="q"/>
            </a:pPr>
            <a:endParaRPr lang="ru-RU" sz="4800" b="1" u="sng" dirty="0">
              <a:solidFill>
                <a:srgbClr val="FF0000"/>
              </a:solidFill>
            </a:endParaRPr>
          </a:p>
          <a:p>
            <a:pPr marL="342900" indent="-342900">
              <a:buFont typeface="Wingdings" charset="2"/>
              <a:buChar char="q"/>
            </a:pPr>
            <a:endParaRPr lang="ru-RU" sz="4800" b="1" u="sng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D5317A-DBD9-4691-B2BC-116A6E951297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31640" y="267494"/>
            <a:ext cx="7488832" cy="4608512"/>
          </a:xfrm>
          <a:prstGeom prst="roundRect">
            <a:avLst>
              <a:gd name="adj" fmla="val 0"/>
            </a:avLst>
          </a:prstGeom>
          <a:noFill/>
          <a:effectLst>
            <a:reflection endPos="0" dir="5400000" sy="-100000" algn="bl" rotWithShape="0"/>
          </a:effectLst>
          <a:scene3d>
            <a:camera prst="orthographicFront"/>
            <a:lightRig rig="freezing" dir="t"/>
          </a:scene3d>
          <a:sp3d extrusionH="330200" contourW="12700" prstMaterial="clear">
            <a:bevelB w="82550" h="69850"/>
            <a:extrusionClr>
              <a:srgbClr val="002060"/>
            </a:extrusionClr>
            <a:contourClr>
              <a:schemeClr val="accent5">
                <a:lumMod val="90000"/>
                <a:lumOff val="1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40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2000" y="267494"/>
            <a:ext cx="7416000" cy="944930"/>
          </a:xfrm>
        </p:spPr>
        <p:txBody>
          <a:bodyPr/>
          <a:lstStyle/>
          <a:p>
            <a:r>
              <a:rPr lang="ru-RU" sz="1500" b="1" dirty="0">
                <a:solidFill>
                  <a:srgbClr val="C00000"/>
                </a:solidFill>
              </a:rPr>
              <a:t>Согласия принимаются </a:t>
            </a:r>
            <a:r>
              <a:rPr lang="ru-RU" sz="1500" b="1" dirty="0" smtClean="0">
                <a:solidFill>
                  <a:srgbClr val="C00000"/>
                </a:solidFill>
              </a:rPr>
              <a:t>в </a:t>
            </a:r>
            <a:r>
              <a:rPr lang="ru-RU" sz="1500" b="1" dirty="0">
                <a:solidFill>
                  <a:srgbClr val="C00000"/>
                </a:solidFill>
              </a:rPr>
              <a:t>электронном виде по </a:t>
            </a:r>
            <a:r>
              <a:rPr lang="ru-RU" sz="1500" b="1" dirty="0" smtClean="0">
                <a:solidFill>
                  <a:srgbClr val="C00000"/>
                </a:solidFill>
              </a:rPr>
              <a:t>ТКС</a:t>
            </a:r>
            <a:br>
              <a:rPr lang="ru-RU" sz="1500" b="1" dirty="0" smtClean="0">
                <a:solidFill>
                  <a:srgbClr val="C00000"/>
                </a:solidFill>
              </a:rPr>
            </a:br>
            <a:r>
              <a:rPr lang="ru-RU" sz="1500" dirty="0" smtClean="0">
                <a:solidFill>
                  <a:schemeClr val="accent1">
                    <a:lumMod val="50000"/>
                  </a:schemeClr>
                </a:solidFill>
              </a:rPr>
              <a:t>Для </a:t>
            </a:r>
            <a:r>
              <a:rPr lang="ru-RU" sz="1500" dirty="0">
                <a:solidFill>
                  <a:schemeClr val="accent1">
                    <a:lumMod val="50000"/>
                  </a:schemeClr>
                </a:solidFill>
              </a:rPr>
              <a:t>заполнения согласия возможно использование программного обеспечения «Налогоплательщик ЮЛ», размещенное на сайте https://www.nalog.ru</a:t>
            </a:r>
            <a:r>
              <a:rPr lang="ru-RU" sz="1500" b="1" dirty="0"/>
              <a:t/>
            </a:r>
            <a:br>
              <a:rPr lang="ru-RU" sz="1500" b="1" dirty="0"/>
            </a:br>
            <a:endParaRPr lang="ru-RU" sz="15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151999" y="1274399"/>
            <a:ext cx="7416000" cy="363931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D5317A-DBD9-4691-B2BC-116A6E951297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59632" y="1274398"/>
            <a:ext cx="4293193" cy="2592288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75856" y="2094118"/>
            <a:ext cx="4411028" cy="2599184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3851920" y="2064486"/>
            <a:ext cx="1300474" cy="1984302"/>
            <a:chOff x="0" y="0"/>
            <a:chExt cx="1482725" cy="240019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2305050"/>
              <a:ext cx="951399" cy="951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sz="1350"/>
            </a:p>
          </p:txBody>
        </p:sp>
        <p:cxnSp>
          <p:nvCxnSpPr>
            <p:cNvPr id="10" name="Прямая со стрелкой 9"/>
            <p:cNvCxnSpPr/>
            <p:nvPr/>
          </p:nvCxnSpPr>
          <p:spPr>
            <a:xfrm flipH="1">
              <a:off x="895350" y="0"/>
              <a:ext cx="587375" cy="2254885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58362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390" y="195486"/>
            <a:ext cx="7056960" cy="864096"/>
          </a:xfrm>
        </p:spPr>
        <p:txBody>
          <a:bodyPr/>
          <a:lstStyle/>
          <a:p>
            <a:r>
              <a:rPr lang="ru-RU" sz="1500" b="1" dirty="0" smtClean="0">
                <a:solidFill>
                  <a:srgbClr val="C00000"/>
                </a:solidFill>
              </a:rPr>
              <a:t/>
            </a:r>
            <a:br>
              <a:rPr lang="ru-RU" sz="1500" b="1" dirty="0" smtClean="0">
                <a:solidFill>
                  <a:srgbClr val="C00000"/>
                </a:solidFill>
              </a:rPr>
            </a:br>
            <a:r>
              <a:rPr lang="ru-RU" sz="1500" b="1" dirty="0">
                <a:solidFill>
                  <a:srgbClr val="C00000"/>
                </a:solidFill>
              </a:rPr>
              <a:t/>
            </a:r>
            <a:br>
              <a:rPr lang="ru-RU" sz="1500" b="1" dirty="0">
                <a:solidFill>
                  <a:srgbClr val="C00000"/>
                </a:solidFill>
              </a:rPr>
            </a:br>
            <a:r>
              <a:rPr lang="ru-RU" sz="1500" b="1" dirty="0" smtClean="0">
                <a:solidFill>
                  <a:srgbClr val="C00000"/>
                </a:solidFill>
              </a:rPr>
              <a:t/>
            </a:r>
            <a:br>
              <a:rPr lang="ru-RU" sz="1500" b="1" dirty="0" smtClean="0">
                <a:solidFill>
                  <a:srgbClr val="C00000"/>
                </a:solidFill>
              </a:rPr>
            </a:br>
            <a:r>
              <a:rPr lang="ru-RU" sz="1500" b="1" dirty="0">
                <a:solidFill>
                  <a:srgbClr val="C00000"/>
                </a:solidFill>
              </a:rPr>
              <a:t/>
            </a:r>
            <a:br>
              <a:rPr lang="ru-RU" sz="1500" b="1" dirty="0">
                <a:solidFill>
                  <a:srgbClr val="C00000"/>
                </a:solidFill>
              </a:rPr>
            </a:br>
            <a:endParaRPr lang="ru-RU" sz="15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547664" y="1059582"/>
            <a:ext cx="6984775" cy="3854128"/>
          </a:xfrm>
        </p:spPr>
        <p:txBody>
          <a:bodyPr>
            <a:normAutofit fontScale="85000" lnSpcReduction="10000"/>
          </a:bodyPr>
          <a:lstStyle/>
          <a:p>
            <a:r>
              <a:rPr lang="ru-RU" sz="1500" dirty="0"/>
              <a:t/>
            </a:r>
            <a:br>
              <a:rPr lang="ru-RU" sz="1500" dirty="0"/>
            </a:br>
            <a:endParaRPr lang="ru-RU" sz="1500" dirty="0"/>
          </a:p>
          <a:p>
            <a:endParaRPr lang="ru-RU" sz="1500" i="1" dirty="0">
              <a:latin typeface="PF DinDisplay Pro Medium" panose="02000506000000020004" pitchFamily="2" charset="0"/>
            </a:endParaRPr>
          </a:p>
          <a:p>
            <a:endParaRPr lang="ru-RU" sz="1500" i="1" dirty="0">
              <a:latin typeface="PF DinDisplay Pro Medium" panose="02000506000000020004" pitchFamily="2" charset="0"/>
            </a:endParaRPr>
          </a:p>
          <a:p>
            <a:r>
              <a:rPr lang="ru-RU" i="1" dirty="0">
                <a:latin typeface="PF DinDisplay Pro Medium" panose="02000506000000020004" pitchFamily="2" charset="0"/>
              </a:rPr>
              <a:t/>
            </a:r>
            <a:br>
              <a:rPr lang="ru-RU" i="1" dirty="0">
                <a:latin typeface="PF DinDisplay Pro Medium" panose="02000506000000020004" pitchFamily="2" charset="0"/>
              </a:rPr>
            </a:br>
            <a:r>
              <a:rPr lang="ru-RU" i="1" dirty="0">
                <a:latin typeface="PF DinDisplay Pro Medium" panose="02000506000000020004" pitchFamily="2" charset="0"/>
              </a:rPr>
              <a:t> </a:t>
            </a:r>
            <a:br>
              <a:rPr lang="ru-RU" i="1" dirty="0">
                <a:latin typeface="PF DinDisplay Pro Medium" panose="02000506000000020004" pitchFamily="2" charset="0"/>
              </a:rPr>
            </a:br>
            <a:endParaRPr lang="ru-RU" i="1" dirty="0" smtClean="0">
              <a:latin typeface="PF DinDisplay Pro Medium" panose="02000506000000020004" pitchFamily="2" charset="0"/>
            </a:endParaRPr>
          </a:p>
          <a:p>
            <a:pPr algn="ctr"/>
            <a:endParaRPr lang="ru-RU" sz="1350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sz="135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ru-RU" sz="135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1350" dirty="0" smtClean="0">
                <a:solidFill>
                  <a:schemeClr val="accent6">
                    <a:lumMod val="75000"/>
                  </a:schemeClr>
                </a:solidFill>
              </a:rPr>
              <a:t>Запрос </a:t>
            </a:r>
            <a:r>
              <a:rPr lang="ru-RU" sz="1350" dirty="0">
                <a:solidFill>
                  <a:schemeClr val="accent6">
                    <a:lumMod val="75000"/>
                  </a:schemeClr>
                </a:solidFill>
              </a:rPr>
              <a:t>направляется </a:t>
            </a:r>
            <a:r>
              <a:rPr lang="ru-RU" sz="1350" b="1" dirty="0">
                <a:solidFill>
                  <a:schemeClr val="accent6">
                    <a:lumMod val="75000"/>
                  </a:schemeClr>
                </a:solidFill>
              </a:rPr>
              <a:t>1 раз</a:t>
            </a:r>
            <a:r>
              <a:rPr lang="ru-RU" sz="1350" dirty="0">
                <a:solidFill>
                  <a:schemeClr val="accent6">
                    <a:lumMod val="75000"/>
                  </a:schemeClr>
                </a:solidFill>
              </a:rPr>
              <a:t>, начиная с определенного периода </a:t>
            </a:r>
            <a:r>
              <a:rPr lang="ru-RU" sz="1350" dirty="0" smtClean="0">
                <a:solidFill>
                  <a:schemeClr val="accent6">
                    <a:lumMod val="75000"/>
                  </a:schemeClr>
                </a:solidFill>
              </a:rPr>
              <a:t>и </a:t>
            </a:r>
            <a:r>
              <a:rPr lang="ru-RU" sz="1350" dirty="0">
                <a:solidFill>
                  <a:schemeClr val="accent6">
                    <a:lumMod val="75000"/>
                  </a:schemeClr>
                </a:solidFill>
              </a:rPr>
              <a:t>распространяется на все последующие периоды </a:t>
            </a:r>
            <a:r>
              <a:rPr lang="ru-RU" sz="1350" b="1" i="1" dirty="0">
                <a:solidFill>
                  <a:schemeClr val="accent6">
                    <a:lumMod val="75000"/>
                  </a:schemeClr>
                </a:solidFill>
              </a:rPr>
              <a:t>(если дано бессрочно). </a:t>
            </a:r>
            <a:r>
              <a:rPr lang="ru-RU" sz="135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35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35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35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350" b="1" dirty="0">
                <a:solidFill>
                  <a:srgbClr val="C00000"/>
                </a:solidFill>
              </a:rPr>
              <a:t>Срок действия запроса на информирование = Срок действия Согласия, данного Налогоплательщиков налоговому органу на общедоступность сведений налоговой тайны </a:t>
            </a:r>
            <a:br>
              <a:rPr lang="ru-RU" sz="1350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D5317A-DBD9-4691-B2BC-116A6E951297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1439650" y="1253664"/>
            <a:ext cx="7524837" cy="1890216"/>
          </a:xfrm>
          <a:prstGeom prst="verticalScroll">
            <a:avLst/>
          </a:prstGeom>
          <a:gradFill>
            <a:gsLst>
              <a:gs pos="98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  <a:latin typeface="+mj-lt"/>
              </a:rPr>
              <a:t>ИФНС №__ (МИФНС)</a:t>
            </a:r>
          </a:p>
          <a:p>
            <a:pPr algn="r"/>
            <a:endParaRPr lang="ru-RU" sz="1200" b="1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+mj-lt"/>
              </a:rPr>
              <a:t>«</a:t>
            </a:r>
            <a:r>
              <a:rPr lang="ru-RU" sz="1200" b="1" i="1" dirty="0">
                <a:solidFill>
                  <a:schemeClr val="tx1"/>
                </a:solidFill>
                <a:latin typeface="+mj-lt"/>
              </a:rPr>
              <a:t>Налогоплательщик ИНН (Далее по тексту – Общество) просит Вас информировать Общество о наличии (урегулировании/</a:t>
            </a:r>
            <a:r>
              <a:rPr lang="ru-RU" sz="1200" b="1" i="1" dirty="0" err="1">
                <a:solidFill>
                  <a:schemeClr val="tx1"/>
                </a:solidFill>
                <a:latin typeface="+mj-lt"/>
              </a:rPr>
              <a:t>неурегулировании</a:t>
            </a:r>
            <a:r>
              <a:rPr lang="ru-RU" sz="1200" b="1" i="1" dirty="0">
                <a:solidFill>
                  <a:schemeClr val="tx1"/>
                </a:solidFill>
                <a:latin typeface="+mj-lt"/>
              </a:rPr>
              <a:t>) на основании анализа данных ПК «АСК НДС-2» несформированного источника по цепочке поставщиков товаров (работ/услуг) для принятия к вычету сумм НДС, начиная с «___» __________ по _______________»</a:t>
            </a:r>
            <a:endParaRPr lang="ru-RU" sz="1200" b="1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967906" y="178345"/>
            <a:ext cx="6780808" cy="809228"/>
            <a:chOff x="520707" y="599895"/>
            <a:chExt cx="5041291" cy="527809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9" name="Прямоугольник с двумя скругленными соседними углами 8"/>
            <p:cNvSpPr/>
            <p:nvPr/>
          </p:nvSpPr>
          <p:spPr>
            <a:xfrm rot="5400000">
              <a:off x="2799596" y="-1634699"/>
              <a:ext cx="483514" cy="5041291"/>
            </a:xfrm>
            <a:prstGeom prst="round2SameRect">
              <a:avLst/>
            </a:prstGeom>
            <a:sp3d extrusionH="190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hemeClr val="accent3">
                <a:shade val="80000"/>
                <a:hueOff val="40738"/>
                <a:satOff val="2097"/>
                <a:lumOff val="403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Прямоугольник 9"/>
            <p:cNvSpPr/>
            <p:nvPr/>
          </p:nvSpPr>
          <p:spPr>
            <a:xfrm>
              <a:off x="520708" y="599895"/>
              <a:ext cx="5017688" cy="527809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9525" rIns="9525" bIns="9525" numCol="1" spcCol="1270" anchor="ctr" anchorCtr="0">
              <a:noAutofit/>
            </a:bodyPr>
            <a:lstStyle/>
            <a:p>
              <a:pPr marL="0" lvl="1" algn="l" defTabSz="6667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1300" b="1" dirty="0" smtClean="0">
                  <a:solidFill>
                    <a:srgbClr val="C0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*Запрос об информировании о несформированных источниках для принятия к вычету сумм НДС по цепочке поставщиков </a:t>
              </a:r>
              <a:r>
                <a:rPr lang="ru-RU" sz="1300" b="1" i="1" dirty="0" smtClean="0">
                  <a:solidFill>
                    <a:srgbClr val="C00000">
                      <a:alpha val="50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(в ИФНС по ТКС)</a:t>
              </a:r>
              <a:endParaRPr lang="ru-RU" sz="1300" i="1" kern="1200" dirty="0">
                <a:solidFill>
                  <a:srgbClr val="C00000">
                    <a:alpha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447197" y="178346"/>
            <a:ext cx="520708" cy="809227"/>
            <a:chOff x="0" y="3217380"/>
            <a:chExt cx="520708" cy="74386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5" name="Нашивка 14"/>
            <p:cNvSpPr/>
            <p:nvPr/>
          </p:nvSpPr>
          <p:spPr>
            <a:xfrm rot="5400000">
              <a:off x="-111580" y="3328960"/>
              <a:ext cx="743868" cy="520707"/>
            </a:xfrm>
            <a:prstGeom prst="chevron">
              <a:avLst/>
            </a:prstGeom>
            <a:gradFill rotWithShape="0">
              <a:gsLst>
                <a:gs pos="0">
                  <a:srgbClr val="C60000"/>
                </a:gs>
                <a:gs pos="80000">
                  <a:srgbClr val="C60000"/>
                </a:gs>
                <a:gs pos="100000">
                  <a:srgbClr val="C00000"/>
                </a:gs>
              </a:gsLst>
            </a:gradFill>
            <a:sp3d prstMaterial="plastic">
              <a:bevelT w="127000" h="25400" prst="relaxedInset"/>
            </a:sp3d>
          </p:spPr>
          <p:style>
            <a:lnRef idx="0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Нашивка 4"/>
            <p:cNvSpPr/>
            <p:nvPr/>
          </p:nvSpPr>
          <p:spPr>
            <a:xfrm>
              <a:off x="1" y="3477734"/>
              <a:ext cx="520707" cy="2231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>
                <a:latin typeface="PF DinDisplay Pro Medium" panose="02000506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06850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6010" y="195486"/>
            <a:ext cx="7084462" cy="936104"/>
          </a:xfrm>
        </p:spPr>
        <p:txBody>
          <a:bodyPr/>
          <a:lstStyle/>
          <a:p>
            <a:r>
              <a:rPr lang="ru-RU" sz="1500" b="1" dirty="0" smtClean="0">
                <a:solidFill>
                  <a:srgbClr val="C00000"/>
                </a:solidFill>
              </a:rPr>
              <a:t/>
            </a:r>
            <a:br>
              <a:rPr lang="ru-RU" sz="1500" b="1" dirty="0" smtClean="0">
                <a:solidFill>
                  <a:srgbClr val="C00000"/>
                </a:solidFill>
              </a:rPr>
            </a:br>
            <a:r>
              <a:rPr lang="ru-RU" sz="1500" b="1" dirty="0">
                <a:solidFill>
                  <a:srgbClr val="C00000"/>
                </a:solidFill>
              </a:rPr>
              <a:t/>
            </a:r>
            <a:br>
              <a:rPr lang="ru-RU" sz="1500" b="1" dirty="0">
                <a:solidFill>
                  <a:srgbClr val="C00000"/>
                </a:solidFill>
              </a:rPr>
            </a:br>
            <a:r>
              <a:rPr lang="ru-RU" sz="1500" b="1" dirty="0" smtClean="0">
                <a:solidFill>
                  <a:srgbClr val="C00000"/>
                </a:solidFill>
              </a:rPr>
              <a:t/>
            </a:r>
            <a:br>
              <a:rPr lang="ru-RU" sz="1500" b="1" dirty="0" smtClean="0">
                <a:solidFill>
                  <a:srgbClr val="C00000"/>
                </a:solidFill>
              </a:rPr>
            </a:br>
            <a:r>
              <a:rPr lang="ru-RU" sz="1500" b="1" dirty="0">
                <a:solidFill>
                  <a:srgbClr val="C00000"/>
                </a:solidFill>
              </a:rPr>
              <a:t/>
            </a:r>
            <a:br>
              <a:rPr lang="ru-RU" sz="1500" b="1" dirty="0">
                <a:solidFill>
                  <a:srgbClr val="C00000"/>
                </a:solidFill>
              </a:rPr>
            </a:br>
            <a:r>
              <a:rPr lang="ru-RU" sz="1500" b="1" dirty="0"/>
              <a:t/>
            </a:r>
            <a:br>
              <a:rPr lang="ru-RU" sz="1500" b="1" dirty="0"/>
            </a:br>
            <a:endParaRPr lang="ru-RU" sz="15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505852" y="1197684"/>
            <a:ext cx="7344816" cy="2381496"/>
          </a:xfrm>
        </p:spPr>
        <p:txBody>
          <a:bodyPr>
            <a:normAutofit/>
          </a:bodyPr>
          <a:lstStyle/>
          <a:p>
            <a:r>
              <a:rPr lang="ru-RU" i="1" dirty="0"/>
              <a:t> </a:t>
            </a:r>
            <a:endParaRPr lang="ru-RU" dirty="0"/>
          </a:p>
          <a:p>
            <a:r>
              <a:rPr lang="ru-RU" b="1" u="sng" dirty="0" smtClean="0"/>
              <a:t>В условия договора/или отдельным письменным документом Поставщика/Исполнителя:</a:t>
            </a:r>
          </a:p>
          <a:p>
            <a:endParaRPr lang="ru-RU" dirty="0" smtClean="0"/>
          </a:p>
          <a:p>
            <a:r>
              <a:rPr lang="ru-RU" b="1" i="1" dirty="0"/>
              <a:t> 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D5317A-DBD9-4691-B2BC-116A6E951297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1361118" y="2024269"/>
            <a:ext cx="7675378" cy="1843625"/>
          </a:xfrm>
          <a:prstGeom prst="verticalScroll">
            <a:avLst/>
          </a:prstGeom>
          <a:gradFill>
            <a:gsLst>
              <a:gs pos="98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hueOff val="0"/>
                  <a:satOff val="0"/>
                  <a:lumOff val="0"/>
                  <a:alphaOff val="0"/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ru-RU" sz="12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200" b="1" i="1" dirty="0">
                <a:solidFill>
                  <a:schemeClr val="tx1"/>
                </a:solidFill>
              </a:rPr>
              <a:t>«Поставщик дает свое согласие на раскрытие и публикацию в телекоммуникационной сети Интернет информации о наличии признаков несформированного источника по цепочке поставщиков товаров (работ, услуг) для принятия к вычету сумм НДС по операциям с участием Поставщика, ставшей известной Покупателю/Заказчику из договорных отношений с Поставщиком» </a:t>
            </a:r>
          </a:p>
          <a:p>
            <a:pPr>
              <a:lnSpc>
                <a:spcPct val="150000"/>
              </a:lnSpc>
            </a:pPr>
            <a:r>
              <a:rPr lang="ru-RU" sz="1200" i="1" dirty="0"/>
              <a:t> </a:t>
            </a:r>
          </a:p>
        </p:txBody>
      </p:sp>
      <p:sp>
        <p:nvSpPr>
          <p:cNvPr id="8" name="Нашивка 7"/>
          <p:cNvSpPr/>
          <p:nvPr/>
        </p:nvSpPr>
        <p:spPr>
          <a:xfrm rot="5400000">
            <a:off x="1071042" y="322602"/>
            <a:ext cx="809227" cy="520707"/>
          </a:xfrm>
          <a:prstGeom prst="chevron">
            <a:avLst/>
          </a:prstGeom>
          <a:gradFill rotWithShape="0">
            <a:gsLst>
              <a:gs pos="0">
                <a:srgbClr val="C60000"/>
              </a:gs>
              <a:gs pos="80000">
                <a:srgbClr val="C60000"/>
              </a:gs>
              <a:gs pos="100000">
                <a:srgbClr val="C00000"/>
              </a:gs>
            </a:gsLst>
          </a:gra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3">
              <a:shade val="80000"/>
              <a:hueOff val="203692"/>
              <a:satOff val="10483"/>
              <a:lumOff val="20173"/>
              <a:alphaOff val="0"/>
            </a:schemeClr>
          </a:lnRef>
          <a:fillRef idx="3">
            <a:scrgbClr r="0" g="0" b="0"/>
          </a:fillRef>
          <a:effectRef idx="2">
            <a:schemeClr val="accent3">
              <a:shade val="80000"/>
              <a:hueOff val="203692"/>
              <a:satOff val="10483"/>
              <a:lumOff val="20173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5" name="Группа 14"/>
          <p:cNvGrpSpPr/>
          <p:nvPr/>
        </p:nvGrpSpPr>
        <p:grpSpPr>
          <a:xfrm>
            <a:off x="1758057" y="247660"/>
            <a:ext cx="6957931" cy="739906"/>
            <a:chOff x="520319" y="667792"/>
            <a:chExt cx="5018077" cy="511006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7" name="Прямоугольник 16"/>
            <p:cNvSpPr/>
            <p:nvPr/>
          </p:nvSpPr>
          <p:spPr>
            <a:xfrm>
              <a:off x="520708" y="667792"/>
              <a:ext cx="5017688" cy="50139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9525" rIns="9525" bIns="9525" numCol="1" spcCol="1270" anchor="ctr" anchorCtr="0">
              <a:noAutofit/>
            </a:bodyPr>
            <a:lstStyle/>
            <a:p>
              <a:pPr marL="0" lvl="1" algn="l" defTabSz="6667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300" i="1" kern="1200" dirty="0">
                <a:solidFill>
                  <a:srgbClr val="FFC000">
                    <a:alpha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20319" y="677406"/>
              <a:ext cx="5017688" cy="50139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9525" rIns="9525" bIns="9525" numCol="1" spcCol="1270" anchor="ctr" anchorCtr="0">
              <a:noAutofit/>
            </a:bodyPr>
            <a:lstStyle/>
            <a:p>
              <a:pPr marL="0" lvl="1" algn="l" defTabSz="6667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300" i="1" kern="1200" dirty="0">
                <a:solidFill>
                  <a:srgbClr val="FFC000">
                    <a:alpha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1763688" y="195484"/>
            <a:ext cx="7128792" cy="792088"/>
            <a:chOff x="526672" y="548833"/>
            <a:chExt cx="5041291" cy="564129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3" name="Прямоугольник с двумя скругленными соседними углами 22"/>
            <p:cNvSpPr/>
            <p:nvPr/>
          </p:nvSpPr>
          <p:spPr>
            <a:xfrm rot="5400000">
              <a:off x="2765254" y="-1689748"/>
              <a:ext cx="564128" cy="5041291"/>
            </a:xfrm>
            <a:prstGeom prst="round2SameRect">
              <a:avLst/>
            </a:prstGeom>
            <a:sp3d extrusionH="190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hemeClr val="accent3">
                <a:shade val="80000"/>
                <a:hueOff val="40738"/>
                <a:satOff val="2097"/>
                <a:lumOff val="403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Прямоугольник 23"/>
            <p:cNvSpPr/>
            <p:nvPr/>
          </p:nvSpPr>
          <p:spPr>
            <a:xfrm>
              <a:off x="526673" y="548833"/>
              <a:ext cx="5011723" cy="564128"/>
            </a:xfrm>
            <a:prstGeom prst="rect">
              <a:avLst/>
            </a:prstGeom>
            <a:solidFill>
              <a:srgbClr val="FF0000">
                <a:alpha val="16000"/>
              </a:srgb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9525" rIns="9525" bIns="9525" numCol="1" spcCol="1270" anchor="ctr" anchorCtr="0">
              <a:noAutofit/>
            </a:bodyPr>
            <a:lstStyle/>
            <a:p>
              <a:pPr marL="0" lvl="1" defTabSz="666750">
                <a:lnSpc>
                  <a:spcPct val="90000"/>
                </a:lnSpc>
                <a:spcAft>
                  <a:spcPct val="15000"/>
                </a:spcAft>
              </a:pPr>
              <a:r>
                <a:rPr lang="ru-RU" sz="1300" b="1" dirty="0" smtClean="0">
                  <a:solidFill>
                    <a:srgbClr val="C0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Согласие контрагента на раскрытие коммерческой тайны в части информации о налоговых «разрывах» </a:t>
              </a:r>
              <a:endParaRPr lang="ru-RU" sz="1300" i="1" kern="1200" dirty="0">
                <a:solidFill>
                  <a:srgbClr val="C00000">
                    <a:alpha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26672" y="548833"/>
              <a:ext cx="5011723" cy="564128"/>
            </a:xfrm>
            <a:prstGeom prst="rect">
              <a:avLst/>
            </a:prstGeom>
            <a:solidFill>
              <a:srgbClr val="FF0000">
                <a:alpha val="16000"/>
              </a:srgb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9525" rIns="9525" bIns="9525" numCol="1" spcCol="1270" anchor="ctr" anchorCtr="0">
              <a:noAutofit/>
            </a:bodyPr>
            <a:lstStyle/>
            <a:p>
              <a:pPr marL="0" lvl="1" defTabSz="666750">
                <a:lnSpc>
                  <a:spcPct val="90000"/>
                </a:lnSpc>
                <a:spcAft>
                  <a:spcPct val="15000"/>
                </a:spcAft>
              </a:pPr>
              <a:endParaRPr lang="ru-RU" sz="13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0" lvl="1" algn="l" defTabSz="6667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300" i="1" kern="1200" dirty="0">
                <a:solidFill>
                  <a:srgbClr val="C00000">
                    <a:alpha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0520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41480"/>
            <a:ext cx="7488832" cy="342038"/>
          </a:xfrm>
        </p:spPr>
        <p:txBody>
          <a:bodyPr/>
          <a:lstStyle/>
          <a:p>
            <a:r>
              <a:rPr lang="ru-RU" sz="1500" b="1" u="sng" dirty="0">
                <a:solidFill>
                  <a:srgbClr val="C00000"/>
                </a:solidFill>
              </a:rPr>
              <a:t>ОСОБЫЕ УСЛОВИЯ </a:t>
            </a:r>
            <a:r>
              <a:rPr lang="ru-RU" sz="1500" b="1" u="sng" dirty="0" smtClean="0">
                <a:solidFill>
                  <a:srgbClr val="C00000"/>
                </a:solidFill>
              </a:rPr>
              <a:t>ДОГОВОРА. ВЗЫСКАНИЕ </a:t>
            </a:r>
            <a:r>
              <a:rPr lang="ru-RU" sz="1500" b="1" u="sng" dirty="0">
                <a:solidFill>
                  <a:srgbClr val="C00000"/>
                </a:solidFill>
              </a:rPr>
              <a:t>ПОТЕРЬ ОТ «РАЗРЫВОВ» </a:t>
            </a:r>
            <a:r>
              <a:rPr lang="ru-RU" sz="1500" b="1" u="sng" dirty="0"/>
              <a:t/>
            </a:r>
            <a:br>
              <a:rPr lang="ru-RU" sz="1500" b="1" u="sng" dirty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endParaRPr lang="ru-RU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187624" y="555526"/>
            <a:ext cx="7344816" cy="4358185"/>
          </a:xfrm>
        </p:spPr>
        <p:txBody>
          <a:bodyPr vert="horz" wrap="square" lIns="0" tIns="34290" rIns="68580" bIns="34290" numCol="1" anchor="t" anchorCtr="0" compatLnSpc="1">
            <a:prstTxWarp prst="textNoShape">
              <a:avLst/>
            </a:prstTxWarp>
            <a:normAutofit/>
          </a:bodyPr>
          <a:lstStyle/>
          <a:p>
            <a:pPr lvl="1" algn="ctr">
              <a:spcBef>
                <a:spcPts val="0"/>
              </a:spcBef>
            </a:pPr>
            <a:r>
              <a:rPr lang="ru-RU" sz="1200" b="1" dirty="0">
                <a:solidFill>
                  <a:srgbClr val="C00000"/>
                </a:solidFill>
                <a:latin typeface="+mj-lt"/>
              </a:rPr>
              <a:t>Налоговая оговорка </a:t>
            </a:r>
            <a:r>
              <a:rPr lang="ru-RU" sz="1200" b="1" dirty="0" smtClean="0">
                <a:latin typeface="+mj-lt"/>
              </a:rPr>
              <a:t>(</a:t>
            </a:r>
            <a:r>
              <a:rPr lang="ru-RU" sz="1200" b="1" dirty="0">
                <a:latin typeface="+mj-lt"/>
              </a:rPr>
              <a:t>включается как Особое условие в договоры):</a:t>
            </a:r>
          </a:p>
          <a:p>
            <a:pPr marL="600075" lvl="1" indent="-257175">
              <a:spcBef>
                <a:spcPts val="0"/>
              </a:spcBef>
              <a:buFont typeface="+mj-lt"/>
              <a:buAutoNum type="arabicPeriod"/>
            </a:pPr>
            <a:endParaRPr lang="ru-RU" sz="1200" b="1" dirty="0">
              <a:latin typeface="+mj-lt"/>
            </a:endParaRPr>
          </a:p>
          <a:p>
            <a:pPr marL="600075" lvl="1" indent="-257175">
              <a:spcBef>
                <a:spcPts val="0"/>
              </a:spcBef>
              <a:buFont typeface="+mj-lt"/>
              <a:buAutoNum type="arabicPeriod"/>
            </a:pPr>
            <a:r>
              <a:rPr lang="ru-RU" sz="1200" b="1" u="sng" dirty="0">
                <a:solidFill>
                  <a:srgbClr val="C00000"/>
                </a:solidFill>
                <a:latin typeface="+mj-lt"/>
              </a:rPr>
              <a:t>Возмещение имущественных потерь </a:t>
            </a:r>
            <a:r>
              <a:rPr lang="ru-RU" sz="1200" b="1" dirty="0">
                <a:solidFill>
                  <a:srgbClr val="C00000"/>
                </a:solidFill>
                <a:latin typeface="+mj-lt"/>
              </a:rPr>
              <a:t>(статья 406.1 ГК РФ) – инструмент оперативного добровольного взаимодействия сторон =формирование </a:t>
            </a:r>
            <a:r>
              <a:rPr lang="ru-RU" sz="1200" b="1" u="sng" dirty="0">
                <a:solidFill>
                  <a:srgbClr val="C00000"/>
                </a:solidFill>
                <a:latin typeface="+mj-lt"/>
              </a:rPr>
              <a:t>обычая делового оборота    </a:t>
            </a:r>
          </a:p>
          <a:p>
            <a:pPr lvl="1">
              <a:spcBef>
                <a:spcPts val="0"/>
              </a:spcBef>
            </a:pPr>
            <a:endParaRPr lang="ru-RU" sz="1200" dirty="0">
              <a:latin typeface="+mj-lt"/>
            </a:endParaRPr>
          </a:p>
          <a:p>
            <a:pPr lvl="1">
              <a:spcBef>
                <a:spcPts val="0"/>
              </a:spcBef>
            </a:pPr>
            <a:r>
              <a:rPr lang="ru-RU" sz="1200" dirty="0">
                <a:latin typeface="+mj-lt"/>
                <a:cs typeface="Times New Roman" panose="02020603050405020304" pitchFamily="18" charset="0"/>
              </a:rPr>
              <a:t>► </a:t>
            </a:r>
            <a:r>
              <a:rPr lang="ru-RU" sz="1200" dirty="0">
                <a:latin typeface="+mj-lt"/>
              </a:rPr>
              <a:t>Поставщик возмещает </a:t>
            </a:r>
            <a:r>
              <a:rPr lang="ru-RU" sz="1200" b="1" dirty="0">
                <a:latin typeface="+mj-lt"/>
              </a:rPr>
              <a:t>имущественные потери Покупателя в размере суммы не примененного вычета по </a:t>
            </a:r>
            <a:r>
              <a:rPr lang="ru-RU" sz="1200" b="1" dirty="0" smtClean="0">
                <a:latin typeface="+mj-lt"/>
              </a:rPr>
              <a:t>НДС/</a:t>
            </a:r>
            <a:r>
              <a:rPr lang="ru-RU" sz="1200" b="1" dirty="0" err="1" smtClean="0">
                <a:latin typeface="+mj-lt"/>
              </a:rPr>
              <a:t>доначисленного</a:t>
            </a:r>
            <a:r>
              <a:rPr lang="ru-RU" sz="1200" b="1" dirty="0" smtClean="0">
                <a:latin typeface="+mj-lt"/>
              </a:rPr>
              <a:t> НДС </a:t>
            </a:r>
            <a:r>
              <a:rPr lang="ru-RU" sz="1200" i="1" dirty="0">
                <a:latin typeface="+mj-lt"/>
              </a:rPr>
              <a:t>(возмещение возможно, в том числе, путем удержания Покупателем суммы возмещения из любых расчетов с Поставщиком)</a:t>
            </a:r>
            <a:r>
              <a:rPr lang="ru-RU" sz="1200" dirty="0">
                <a:latin typeface="+mj-lt"/>
              </a:rPr>
              <a:t>.</a:t>
            </a:r>
            <a:endParaRPr lang="ru-RU" sz="1200" b="1" dirty="0">
              <a:latin typeface="+mj-lt"/>
            </a:endParaRPr>
          </a:p>
          <a:p>
            <a:pPr lvl="1">
              <a:spcBef>
                <a:spcPts val="0"/>
              </a:spcBef>
            </a:pPr>
            <a:endParaRPr lang="ru-RU" sz="1200" b="1" dirty="0">
              <a:solidFill>
                <a:srgbClr val="C00000"/>
              </a:solidFill>
              <a:latin typeface="+mj-lt"/>
            </a:endParaRPr>
          </a:p>
          <a:p>
            <a:pPr lvl="1">
              <a:spcBef>
                <a:spcPts val="0"/>
              </a:spcBef>
            </a:pPr>
            <a:r>
              <a:rPr lang="ru-RU" sz="1200" b="1" i="1" dirty="0">
                <a:solidFill>
                  <a:srgbClr val="C00000"/>
                </a:solidFill>
                <a:latin typeface="+mj-lt"/>
              </a:rPr>
              <a:t>! Позволяет исключить риск доначислений по решению выездной проверки с </a:t>
            </a:r>
            <a:r>
              <a:rPr lang="ru-RU" sz="1200" b="1" i="1" dirty="0" smtClean="0">
                <a:solidFill>
                  <a:srgbClr val="C00000"/>
                </a:solidFill>
                <a:latin typeface="+mj-lt"/>
              </a:rPr>
              <a:t>пени </a:t>
            </a:r>
            <a:r>
              <a:rPr lang="ru-RU" sz="1200" b="1" i="1" dirty="0">
                <a:solidFill>
                  <a:srgbClr val="C00000"/>
                </a:solidFill>
                <a:latin typeface="+mj-lt"/>
              </a:rPr>
              <a:t>и штрафами за три года, при том, что возможность фактического взыскания может быть утрачена ввиду ликвидации контрагента</a:t>
            </a:r>
            <a:r>
              <a:rPr lang="ru-RU" sz="1200" b="1" i="1" dirty="0" smtClean="0">
                <a:solidFill>
                  <a:srgbClr val="C00000"/>
                </a:solidFill>
                <a:latin typeface="+mj-lt"/>
              </a:rPr>
              <a:t>.</a:t>
            </a:r>
          </a:p>
          <a:p>
            <a:pPr lvl="1">
              <a:spcBef>
                <a:spcPts val="0"/>
              </a:spcBef>
            </a:pPr>
            <a:endParaRPr lang="ru-RU" sz="1200" b="1" u="sng" dirty="0" smtClean="0">
              <a:solidFill>
                <a:srgbClr val="C8102E"/>
              </a:solidFill>
              <a:latin typeface="+mj-lt"/>
            </a:endParaRPr>
          </a:p>
          <a:p>
            <a:pPr lvl="1">
              <a:spcBef>
                <a:spcPts val="0"/>
              </a:spcBef>
            </a:pPr>
            <a:r>
              <a:rPr lang="ru-RU" sz="1200" b="1" u="sng" dirty="0" smtClean="0">
                <a:solidFill>
                  <a:srgbClr val="C8102E"/>
                </a:solidFill>
                <a:latin typeface="+mj-lt"/>
              </a:rPr>
              <a:t>2</a:t>
            </a:r>
            <a:r>
              <a:rPr lang="ru-RU" sz="1200" b="1" u="sng" dirty="0">
                <a:solidFill>
                  <a:srgbClr val="C8102E"/>
                </a:solidFill>
                <a:latin typeface="+mj-lt"/>
              </a:rPr>
              <a:t>. </a:t>
            </a:r>
            <a:r>
              <a:rPr lang="ru-RU" sz="1200" b="1" u="sng" dirty="0" smtClean="0">
                <a:solidFill>
                  <a:srgbClr val="C8102E"/>
                </a:solidFill>
                <a:latin typeface="+mj-lt"/>
              </a:rPr>
              <a:t>Возмещение убытков от нарушения </a:t>
            </a:r>
            <a:r>
              <a:rPr lang="ru-RU" sz="1200" b="1" u="sng" dirty="0">
                <a:solidFill>
                  <a:srgbClr val="C8102E"/>
                </a:solidFill>
                <a:latin typeface="+mj-lt"/>
              </a:rPr>
              <a:t>Соглашения о </a:t>
            </a:r>
            <a:r>
              <a:rPr lang="ru-RU" sz="1200" b="1" u="sng" dirty="0" smtClean="0">
                <a:solidFill>
                  <a:srgbClr val="C8102E"/>
                </a:solidFill>
                <a:latin typeface="+mj-lt"/>
              </a:rPr>
              <a:t>гарантиях и заверениях </a:t>
            </a:r>
            <a:r>
              <a:rPr lang="ru-RU" sz="1200" b="1" u="sng" dirty="0">
                <a:solidFill>
                  <a:srgbClr val="C8102E"/>
                </a:solidFill>
                <a:latin typeface="+mj-lt"/>
              </a:rPr>
              <a:t>- </a:t>
            </a:r>
            <a:r>
              <a:rPr lang="ru-RU" sz="1200" b="1" u="sng" dirty="0" smtClean="0">
                <a:solidFill>
                  <a:srgbClr val="C8102E"/>
                </a:solidFill>
                <a:latin typeface="+mj-lt"/>
              </a:rPr>
              <a:t>статьи 431.2, 1064, 15 </a:t>
            </a:r>
            <a:r>
              <a:rPr lang="ru-RU" sz="1200" b="1" u="sng" dirty="0">
                <a:solidFill>
                  <a:srgbClr val="C00000"/>
                </a:solidFill>
                <a:latin typeface="+mj-lt"/>
              </a:rPr>
              <a:t>ГК РФ </a:t>
            </a:r>
          </a:p>
          <a:p>
            <a:pPr lvl="1">
              <a:spcBef>
                <a:spcPts val="0"/>
              </a:spcBef>
            </a:pPr>
            <a:endParaRPr lang="ru-RU" sz="1200" b="1" i="1" dirty="0">
              <a:solidFill>
                <a:srgbClr val="C00000"/>
              </a:solidFill>
              <a:latin typeface="+mj-lt"/>
            </a:endParaRPr>
          </a:p>
          <a:p>
            <a:pPr lvl="1">
              <a:spcBef>
                <a:spcPts val="0"/>
              </a:spcBef>
            </a:pPr>
            <a:r>
              <a:rPr lang="ru-RU" sz="1200" dirty="0">
                <a:latin typeface="+mj-lt"/>
                <a:cs typeface="Times New Roman" panose="02020603050405020304" pitchFamily="18" charset="0"/>
              </a:rPr>
              <a:t>► </a:t>
            </a:r>
            <a:r>
              <a:rPr lang="ru-RU" sz="1200" dirty="0">
                <a:latin typeface="+mj-lt"/>
              </a:rPr>
              <a:t>Поставщик возмещает </a:t>
            </a:r>
            <a:r>
              <a:rPr lang="ru-RU" sz="1200" b="1" dirty="0" smtClean="0">
                <a:latin typeface="+mj-lt"/>
              </a:rPr>
              <a:t>убытки Покупателя </a:t>
            </a:r>
            <a:r>
              <a:rPr lang="ru-RU" sz="1200" b="1" dirty="0">
                <a:latin typeface="+mj-lt"/>
              </a:rPr>
              <a:t>в размере суммы </a:t>
            </a:r>
            <a:r>
              <a:rPr lang="ru-RU" sz="1200" b="1" dirty="0" err="1" smtClean="0">
                <a:latin typeface="+mj-lt"/>
              </a:rPr>
              <a:t>доначисленного</a:t>
            </a:r>
            <a:r>
              <a:rPr lang="ru-RU" sz="1200" b="1" dirty="0" smtClean="0">
                <a:latin typeface="+mj-lt"/>
              </a:rPr>
              <a:t> </a:t>
            </a:r>
            <a:r>
              <a:rPr lang="ru-RU" sz="1200" b="1" dirty="0">
                <a:latin typeface="+mj-lt"/>
              </a:rPr>
              <a:t>НДС </a:t>
            </a:r>
            <a:r>
              <a:rPr lang="ru-RU" sz="1200" i="1" dirty="0">
                <a:latin typeface="+mj-lt"/>
              </a:rPr>
              <a:t>(возмещение возможно, в том числе, путем удержания Покупателем суммы возмещения из любых расчетов с Поставщиком)</a:t>
            </a:r>
            <a:r>
              <a:rPr lang="ru-RU" sz="1200" dirty="0">
                <a:latin typeface="+mj-lt"/>
              </a:rPr>
              <a:t>.</a:t>
            </a:r>
            <a:endParaRPr lang="ru-RU" sz="1200" b="1" dirty="0">
              <a:latin typeface="+mj-lt"/>
            </a:endParaRPr>
          </a:p>
          <a:p>
            <a:pPr lvl="1">
              <a:spcBef>
                <a:spcPts val="0"/>
              </a:spcBef>
            </a:pPr>
            <a:endParaRPr lang="ru-RU" sz="1200" b="1" dirty="0" smtClean="0">
              <a:solidFill>
                <a:srgbClr val="C00000"/>
              </a:solidFill>
              <a:latin typeface="+mj-lt"/>
              <a:cs typeface="Aharoni" panose="02010803020104030203" pitchFamily="2" charset="-79"/>
            </a:endParaRPr>
          </a:p>
          <a:p>
            <a:pPr lvl="1">
              <a:spcBef>
                <a:spcPts val="0"/>
              </a:spcBef>
            </a:pPr>
            <a:r>
              <a:rPr lang="ru-RU" sz="1200" b="1" dirty="0" smtClean="0">
                <a:solidFill>
                  <a:srgbClr val="C00000"/>
                </a:solidFill>
                <a:latin typeface="+mj-lt"/>
                <a:cs typeface="Aharoni" panose="02010803020104030203" pitchFamily="2" charset="-79"/>
              </a:rPr>
              <a:t>Дело </a:t>
            </a:r>
            <a:r>
              <a:rPr lang="ru-RU" sz="1200" b="1" dirty="0">
                <a:solidFill>
                  <a:srgbClr val="C00000"/>
                </a:solidFill>
                <a:latin typeface="+mj-lt"/>
                <a:cs typeface="Aharoni" panose="02010803020104030203" pitchFamily="2" charset="-79"/>
              </a:rPr>
              <a:t>А53-22858/2016 </a:t>
            </a:r>
          </a:p>
          <a:p>
            <a:pPr lvl="1">
              <a:spcBef>
                <a:spcPts val="0"/>
              </a:spcBef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D5317A-DBD9-4691-B2BC-116A6E951297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7315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41481"/>
            <a:ext cx="6097663" cy="549763"/>
          </a:xfrm>
        </p:spPr>
        <p:txBody>
          <a:bodyPr/>
          <a:lstStyle/>
          <a:p>
            <a:r>
              <a:rPr lang="ru-RU" sz="1500" b="1" dirty="0">
                <a:solidFill>
                  <a:srgbClr val="C00000"/>
                </a:solidFill>
              </a:rPr>
              <a:t>ОСОБЫЕ УСЛОВИЯ ДОГОВОРА </a:t>
            </a:r>
            <a:br>
              <a:rPr lang="ru-RU" sz="1500" b="1" dirty="0">
                <a:solidFill>
                  <a:srgbClr val="C00000"/>
                </a:solidFill>
              </a:rPr>
            </a:br>
            <a:r>
              <a:rPr lang="ru-RU" sz="1500" b="1" dirty="0"/>
              <a:t>ГАРАНТИИ И ЗАВЕРЕНИЯ</a:t>
            </a:r>
            <a:br>
              <a:rPr lang="ru-RU" sz="1500" b="1" dirty="0"/>
            </a:br>
            <a:endParaRPr lang="ru-RU" sz="15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259632" y="627535"/>
            <a:ext cx="7344815" cy="4286176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endParaRPr lang="ru-RU" sz="825" b="1" dirty="0">
              <a:latin typeface="Times New Roman" panose="02020603050405020304" pitchFamily="18" charset="0"/>
              <a:cs typeface="Aharoni" panose="02010803020104030203" pitchFamily="2" charset="-79"/>
            </a:endParaRPr>
          </a:p>
          <a:p>
            <a:pPr>
              <a:lnSpc>
                <a:spcPct val="120000"/>
              </a:lnSpc>
            </a:pPr>
            <a:r>
              <a:rPr lang="ru-RU" b="1" dirty="0">
                <a:cs typeface="Aharoni" panose="02010803020104030203" pitchFamily="2" charset="-79"/>
              </a:rPr>
              <a:t>► </a:t>
            </a:r>
            <a:r>
              <a:rPr lang="ru-RU" b="1" dirty="0">
                <a:solidFill>
                  <a:srgbClr val="C00000"/>
                </a:solidFill>
                <a:cs typeface="Aharoni" panose="02010803020104030203" pitchFamily="2" charset="-79"/>
              </a:rPr>
              <a:t>Поставщик-СХТП</a:t>
            </a:r>
            <a:r>
              <a:rPr lang="ru-RU" b="1" dirty="0">
                <a:solidFill>
                  <a:srgbClr val="C8102E"/>
                </a:solidFill>
                <a:cs typeface="Aharoni" panose="02010803020104030203" pitchFamily="2" charset="-79"/>
              </a:rPr>
              <a:t> </a:t>
            </a:r>
            <a:r>
              <a:rPr lang="ru-RU" dirty="0">
                <a:cs typeface="Aharoni" panose="02010803020104030203" pitchFamily="2" charset="-79"/>
              </a:rPr>
              <a:t>гарантирует, что поставляемый Товар является товаром собственного производства</a:t>
            </a:r>
            <a:endParaRPr lang="ru-RU" b="1" dirty="0">
              <a:cs typeface="Aharoni" panose="02010803020104030203" pitchFamily="2" charset="-79"/>
            </a:endParaRPr>
          </a:p>
          <a:p>
            <a:pPr>
              <a:lnSpc>
                <a:spcPct val="120000"/>
              </a:lnSpc>
            </a:pPr>
            <a:endParaRPr lang="ru-RU" b="1" dirty="0">
              <a:solidFill>
                <a:srgbClr val="C00000"/>
              </a:solidFill>
              <a:cs typeface="Aharoni" panose="02010803020104030203" pitchFamily="2" charset="-79"/>
            </a:endParaRPr>
          </a:p>
          <a:p>
            <a:pPr>
              <a:lnSpc>
                <a:spcPct val="120000"/>
              </a:lnSpc>
            </a:pPr>
            <a:r>
              <a:rPr lang="ru-RU" b="1" dirty="0">
                <a:cs typeface="Aharoni" panose="02010803020104030203" pitchFamily="2" charset="-79"/>
              </a:rPr>
              <a:t>► </a:t>
            </a:r>
            <a:r>
              <a:rPr lang="ru-RU" b="1" dirty="0">
                <a:solidFill>
                  <a:srgbClr val="C00000"/>
                </a:solidFill>
                <a:cs typeface="Aharoni" panose="02010803020104030203" pitchFamily="2" charset="-79"/>
              </a:rPr>
              <a:t>Поставщик-тор</a:t>
            </a:r>
            <a:r>
              <a:rPr lang="ru-RU" b="1" dirty="0">
                <a:solidFill>
                  <a:srgbClr val="C8102E"/>
                </a:solidFill>
                <a:cs typeface="Aharoni" panose="02010803020104030203" pitchFamily="2" charset="-79"/>
              </a:rPr>
              <a:t>говая компания </a:t>
            </a:r>
            <a:r>
              <a:rPr lang="ru-RU" dirty="0">
                <a:cs typeface="Aharoni" panose="02010803020104030203" pitchFamily="2" charset="-79"/>
              </a:rPr>
              <a:t>гарантирует, что поставляемый Товар приобретен </a:t>
            </a:r>
            <a:r>
              <a:rPr lang="ru-RU" u="sng" dirty="0">
                <a:cs typeface="Aharoni" panose="02010803020104030203" pitchFamily="2" charset="-79"/>
              </a:rPr>
              <a:t>непосредственно </a:t>
            </a:r>
            <a:r>
              <a:rPr lang="ru-RU" b="1" u="sng" dirty="0">
                <a:cs typeface="Aharoni" panose="02010803020104030203" pitchFamily="2" charset="-79"/>
              </a:rPr>
              <a:t>у сельхозпроизводителя</a:t>
            </a:r>
            <a:r>
              <a:rPr lang="ru-RU" dirty="0">
                <a:cs typeface="Aharoni" panose="02010803020104030203" pitchFamily="2" charset="-79"/>
              </a:rPr>
              <a:t>.  </a:t>
            </a:r>
          </a:p>
          <a:p>
            <a:pPr>
              <a:lnSpc>
                <a:spcPct val="120000"/>
              </a:lnSpc>
            </a:pPr>
            <a:endParaRPr lang="ru-RU" b="1" dirty="0">
              <a:cs typeface="Aharoni" panose="02010803020104030203" pitchFamily="2" charset="-79"/>
            </a:endParaRPr>
          </a:p>
          <a:p>
            <a:pPr>
              <a:lnSpc>
                <a:spcPct val="120000"/>
              </a:lnSpc>
            </a:pPr>
            <a:r>
              <a:rPr lang="ru-RU" b="1" dirty="0">
                <a:cs typeface="Aharoni" panose="02010803020104030203" pitchFamily="2" charset="-79"/>
              </a:rPr>
              <a:t>► </a:t>
            </a:r>
            <a:r>
              <a:rPr lang="ru-RU" b="1" dirty="0">
                <a:solidFill>
                  <a:srgbClr val="C8102E"/>
                </a:solidFill>
                <a:cs typeface="Aharoni" panose="02010803020104030203" pitchFamily="2" charset="-79"/>
              </a:rPr>
              <a:t>по Договору перевозки Транспортная компания </a:t>
            </a:r>
            <a:r>
              <a:rPr lang="ru-RU" dirty="0">
                <a:cs typeface="Aharoni" panose="02010803020104030203" pitchFamily="2" charset="-79"/>
              </a:rPr>
              <a:t>гарантирует, что исполняет договор </a:t>
            </a:r>
            <a:r>
              <a:rPr lang="ru-RU" b="1" u="sng" dirty="0">
                <a:cs typeface="Aharoni" panose="02010803020104030203" pitchFamily="2" charset="-79"/>
              </a:rPr>
              <a:t>собственным транспортом, силами собственных водителей</a:t>
            </a:r>
            <a:r>
              <a:rPr lang="ru-RU" dirty="0">
                <a:cs typeface="Aharoni" panose="02010803020104030203" pitchFamily="2" charset="-79"/>
              </a:rPr>
              <a:t>;</a:t>
            </a:r>
          </a:p>
          <a:p>
            <a:pPr>
              <a:lnSpc>
                <a:spcPct val="120000"/>
              </a:lnSpc>
            </a:pPr>
            <a:endParaRPr lang="ru-RU" b="1" dirty="0">
              <a:cs typeface="Aharoni" panose="02010803020104030203" pitchFamily="2" charset="-79"/>
            </a:endParaRPr>
          </a:p>
          <a:p>
            <a:pPr>
              <a:lnSpc>
                <a:spcPct val="120000"/>
              </a:lnSpc>
            </a:pPr>
            <a:r>
              <a:rPr lang="ru-RU" b="1" dirty="0">
                <a:cs typeface="Aharoni" panose="02010803020104030203" pitchFamily="2" charset="-79"/>
              </a:rPr>
              <a:t>► </a:t>
            </a:r>
            <a:r>
              <a:rPr lang="ru-RU" b="1" dirty="0">
                <a:solidFill>
                  <a:srgbClr val="C8102E"/>
                </a:solidFill>
                <a:cs typeface="Aharoni" panose="02010803020104030203" pitchFamily="2" charset="-79"/>
              </a:rPr>
              <a:t>по Договору на оказание услуг по организации перевозки (ТЭО, агентский) Исполнитель (Агент) </a:t>
            </a:r>
            <a:r>
              <a:rPr lang="ru-RU" dirty="0">
                <a:cs typeface="Aharoni" panose="02010803020104030203" pitchFamily="2" charset="-79"/>
              </a:rPr>
              <a:t>гарантирует предоставить </a:t>
            </a:r>
            <a:r>
              <a:rPr lang="ru-RU" b="1" dirty="0">
                <a:cs typeface="Aharoni" panose="02010803020104030203" pitchFamily="2" charset="-79"/>
              </a:rPr>
              <a:t>все отчетные документы об исполнении договора </a:t>
            </a:r>
            <a:r>
              <a:rPr lang="ru-RU" b="1" u="sng" dirty="0">
                <a:cs typeface="Aharoni" panose="02010803020104030203" pitchFamily="2" charset="-79"/>
              </a:rPr>
              <a:t>с указанием перевозчиков (владельцев транспорта со штатом водителей</a:t>
            </a:r>
            <a:r>
              <a:rPr lang="ru-RU" b="1" u="sng" dirty="0" smtClean="0">
                <a:cs typeface="Aharoni" panose="02010803020104030203" pitchFamily="2" charset="-79"/>
              </a:rPr>
              <a:t>).</a:t>
            </a:r>
          </a:p>
          <a:p>
            <a:pPr>
              <a:lnSpc>
                <a:spcPct val="120000"/>
              </a:lnSpc>
            </a:pPr>
            <a:endParaRPr lang="ru-RU" sz="1050" b="1" u="sng" dirty="0">
              <a:cs typeface="Aharoni" panose="02010803020104030203" pitchFamily="2" charset="-79"/>
            </a:endParaRPr>
          </a:p>
          <a:p>
            <a:pPr>
              <a:lnSpc>
                <a:spcPct val="120000"/>
              </a:lnSpc>
            </a:pPr>
            <a:r>
              <a:rPr lang="ru-RU" sz="825" b="1" dirty="0">
                <a:solidFill>
                  <a:srgbClr val="C8102E"/>
                </a:solidFill>
                <a:cs typeface="Aharoni" panose="02010803020104030203" pitchFamily="2" charset="-79"/>
              </a:rPr>
              <a:t>!!!</a:t>
            </a:r>
            <a:r>
              <a:rPr lang="ru-RU" sz="825" b="1" dirty="0">
                <a:cs typeface="Aharoni" panose="02010803020104030203" pitchFamily="2" charset="-79"/>
              </a:rPr>
              <a:t> </a:t>
            </a:r>
            <a:r>
              <a:rPr lang="ru-RU" sz="750" b="1" i="1" dirty="0">
                <a:solidFill>
                  <a:srgbClr val="0070C0"/>
                </a:solidFill>
                <a:cs typeface="Aharoni" panose="02010803020104030203" pitchFamily="2" charset="-79"/>
              </a:rPr>
              <a:t>Ст. 54.1 НК РФ: для применения вычета по НДС или уменьшения налога на прибыль, договор должен быть исполнен либо </a:t>
            </a:r>
            <a:r>
              <a:rPr lang="ru-RU" sz="750" b="1" i="1" u="sng" dirty="0">
                <a:solidFill>
                  <a:srgbClr val="0070C0"/>
                </a:solidFill>
                <a:cs typeface="Aharoni" panose="02010803020104030203" pitchFamily="2" charset="-79"/>
              </a:rPr>
              <a:t>непосредственно стороной договора </a:t>
            </a:r>
            <a:r>
              <a:rPr lang="ru-RU" sz="750" b="1" i="1" dirty="0">
                <a:solidFill>
                  <a:srgbClr val="0070C0"/>
                </a:solidFill>
                <a:cs typeface="Aharoni" panose="02010803020104030203" pitchFamily="2" charset="-79"/>
              </a:rPr>
              <a:t>либо лицом, которому эти обязательства переданы </a:t>
            </a:r>
            <a:r>
              <a:rPr lang="ru-RU" sz="750" b="1" i="1" u="sng" dirty="0">
                <a:solidFill>
                  <a:srgbClr val="0070C0"/>
                </a:solidFill>
                <a:cs typeface="Aharoni" panose="02010803020104030203" pitchFamily="2" charset="-79"/>
              </a:rPr>
              <a:t>договором или законом</a:t>
            </a:r>
            <a:r>
              <a:rPr lang="ru-RU" sz="750" b="1" i="1" dirty="0">
                <a:solidFill>
                  <a:srgbClr val="0070C0"/>
                </a:solidFill>
                <a:cs typeface="Aharoni" panose="02010803020104030203" pitchFamily="2" charset="-79"/>
              </a:rPr>
              <a:t>, </a:t>
            </a:r>
            <a:r>
              <a:rPr lang="ru-RU" sz="750" b="1" i="1" u="sng" dirty="0">
                <a:solidFill>
                  <a:srgbClr val="0070C0"/>
                </a:solidFill>
                <a:cs typeface="Aharoni" panose="02010803020104030203" pitchFamily="2" charset="-79"/>
              </a:rPr>
              <a:t>что означает 100% прозрачность реальности операции</a:t>
            </a:r>
            <a:r>
              <a:rPr lang="ru-RU" sz="750" b="1" i="1" dirty="0">
                <a:solidFill>
                  <a:srgbClr val="0070C0"/>
                </a:solidFill>
                <a:cs typeface="Aharoni" panose="02010803020104030203" pitchFamily="2" charset="-79"/>
              </a:rPr>
              <a:t> – </a:t>
            </a:r>
            <a:r>
              <a:rPr lang="ru-RU" sz="750" b="1" i="1" dirty="0">
                <a:solidFill>
                  <a:srgbClr val="C60000"/>
                </a:solidFill>
                <a:cs typeface="Aharoni" panose="02010803020104030203" pitchFamily="2" charset="-79"/>
              </a:rPr>
              <a:t>сторона договора </a:t>
            </a:r>
            <a:r>
              <a:rPr lang="ru-RU" sz="750" b="1" i="1" u="sng" dirty="0">
                <a:solidFill>
                  <a:srgbClr val="C60000"/>
                </a:solidFill>
                <a:cs typeface="Aharoni" panose="02010803020104030203" pitchFamily="2" charset="-79"/>
              </a:rPr>
              <a:t>или сама исполняет или отчитывается кто и на основании чего непосредственно исполнил.</a:t>
            </a:r>
          </a:p>
          <a:p>
            <a:pPr>
              <a:lnSpc>
                <a:spcPct val="120000"/>
              </a:lnSpc>
            </a:pPr>
            <a:r>
              <a:rPr lang="ru-RU" sz="750" i="1" dirty="0"/>
              <a:t>!!! Письмо ФНС России от 31.10.2017 N ЕД-4-9/22123@: «Налоговый орган </a:t>
            </a:r>
            <a:r>
              <a:rPr lang="ru-RU" sz="750" b="1" i="1" dirty="0">
                <a:solidFill>
                  <a:srgbClr val="C8102E"/>
                </a:solidFill>
              </a:rPr>
              <a:t>отказывает</a:t>
            </a:r>
            <a:r>
              <a:rPr lang="ru-RU" sz="750" i="1" dirty="0"/>
              <a:t> налогоплательщику в учете расходов и вычетов, если товар (работа, услуга) исходят </a:t>
            </a:r>
            <a:r>
              <a:rPr lang="ru-RU" sz="750" i="1" u="sng" dirty="0"/>
              <a:t>от иного лица, а не от заявленного контрагента. </a:t>
            </a:r>
            <a:r>
              <a:rPr lang="ru-RU" sz="750" i="1" dirty="0"/>
              <a:t>В </a:t>
            </a:r>
            <a:r>
              <a:rPr lang="ru-RU" sz="750" i="1" dirty="0">
                <a:hlinkClick r:id="rId2"/>
              </a:rPr>
              <a:t>подп. 2 п. 2 ст. 54.1</a:t>
            </a:r>
            <a:r>
              <a:rPr lang="ru-RU" sz="750" i="1" dirty="0"/>
              <a:t> НК РФ </a:t>
            </a:r>
            <a:r>
              <a:rPr lang="ru-RU" sz="750" b="1" i="1" dirty="0"/>
              <a:t>законодатель фактически ограничил право учесть расходы и вычеты по сделке </a:t>
            </a:r>
            <a:r>
              <a:rPr lang="ru-RU" sz="750" b="1" i="1" u="sng" dirty="0"/>
              <a:t>при исполнении ее лицом, не указанным в первичных документах.</a:t>
            </a:r>
            <a:endParaRPr lang="ru-RU" sz="750" i="1" u="sng" dirty="0"/>
          </a:p>
          <a:p>
            <a:pPr algn="ctr">
              <a:lnSpc>
                <a:spcPct val="100000"/>
              </a:lnSpc>
            </a:pPr>
            <a:r>
              <a:rPr lang="ru-RU" sz="825" b="1" dirty="0">
                <a:solidFill>
                  <a:srgbClr val="C8102E"/>
                </a:solidFill>
                <a:cs typeface="Aharoni" panose="02010803020104030203" pitchFamily="2" charset="-79"/>
              </a:rPr>
              <a:t>                   </a:t>
            </a:r>
          </a:p>
          <a:p>
            <a:pPr algn="ctr">
              <a:lnSpc>
                <a:spcPct val="100000"/>
              </a:lnSpc>
            </a:pPr>
            <a:r>
              <a:rPr lang="ru-RU" sz="1050" b="1" dirty="0">
                <a:solidFill>
                  <a:srgbClr val="C8102E"/>
                </a:solidFill>
                <a:cs typeface="Aharoni" panose="02010803020104030203" pitchFamily="2" charset="-79"/>
              </a:rPr>
              <a:t>          </a:t>
            </a:r>
            <a:endParaRPr lang="ru-RU" sz="1050" b="1" dirty="0" smtClean="0">
              <a:solidFill>
                <a:srgbClr val="C8102E"/>
              </a:solidFill>
              <a:cs typeface="Aharoni" panose="02010803020104030203" pitchFamily="2" charset="-79"/>
            </a:endParaRPr>
          </a:p>
          <a:p>
            <a:pPr algn="ctr">
              <a:lnSpc>
                <a:spcPct val="100000"/>
              </a:lnSpc>
            </a:pPr>
            <a:r>
              <a:rPr lang="ru-RU" sz="1050" b="1" dirty="0">
                <a:solidFill>
                  <a:srgbClr val="C8102E"/>
                </a:solidFill>
                <a:cs typeface="Aharoni" panose="02010803020104030203" pitchFamily="2" charset="-79"/>
              </a:rPr>
              <a:t> </a:t>
            </a:r>
            <a:r>
              <a:rPr lang="ru-RU" sz="1050" b="1" dirty="0" smtClean="0">
                <a:solidFill>
                  <a:srgbClr val="C8102E"/>
                </a:solidFill>
                <a:cs typeface="Aharoni" panose="02010803020104030203" pitchFamily="2" charset="-79"/>
              </a:rPr>
              <a:t>         </a:t>
            </a:r>
            <a:endParaRPr lang="ru-RU" sz="825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D5317A-DBD9-4691-B2BC-116A6E951297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4384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52000" y="195486"/>
            <a:ext cx="7416000" cy="809789"/>
          </a:xfrm>
        </p:spPr>
        <p:txBody>
          <a:bodyPr/>
          <a:lstStyle/>
          <a:p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151999" y="1005275"/>
            <a:ext cx="7416000" cy="3295825"/>
          </a:xfrm>
        </p:spPr>
        <p:txBody>
          <a:bodyPr/>
          <a:lstStyle/>
          <a:p>
            <a:r>
              <a:rPr lang="ru-RU" b="1" dirty="0"/>
              <a:t>Все формулировки, разъяснения и контактная информация </a:t>
            </a:r>
            <a:r>
              <a:rPr lang="ru-RU" b="1" dirty="0" smtClean="0"/>
              <a:t>размещены:</a:t>
            </a: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b="1" dirty="0" smtClean="0"/>
              <a:t>на </a:t>
            </a:r>
            <a:r>
              <a:rPr lang="ru-RU" b="1" dirty="0"/>
              <a:t>сайте </a:t>
            </a:r>
            <a:r>
              <a:rPr lang="ru-RU" b="1" dirty="0">
                <a:solidFill>
                  <a:srgbClr val="C00000"/>
                </a:solidFill>
              </a:rPr>
              <a:t>Хартия-</a:t>
            </a:r>
            <a:r>
              <a:rPr lang="ru-RU" b="1" dirty="0" err="1">
                <a:solidFill>
                  <a:srgbClr val="C00000"/>
                </a:solidFill>
              </a:rPr>
              <a:t>апк.рф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/>
              <a:t>в разделе </a:t>
            </a:r>
            <a:r>
              <a:rPr lang="ru-RU" b="1" dirty="0">
                <a:solidFill>
                  <a:srgbClr val="C00000"/>
                </a:solidFill>
              </a:rPr>
              <a:t>«Информационный ресурс со сведениями о налоговых «разрывах» </a:t>
            </a:r>
            <a:r>
              <a:rPr lang="ru-RU" b="1" dirty="0" smtClean="0"/>
              <a:t>и</a:t>
            </a:r>
          </a:p>
          <a:p>
            <a:r>
              <a:rPr lang="ru-RU" b="1" dirty="0" smtClean="0"/>
              <a:t>сайте </a:t>
            </a:r>
            <a:r>
              <a:rPr lang="ru-RU" b="1" dirty="0" err="1">
                <a:solidFill>
                  <a:srgbClr val="C00000"/>
                </a:solidFill>
              </a:rPr>
              <a:t>Информресурс.Хартия-апк.рф</a:t>
            </a:r>
            <a:endParaRPr lang="ru-RU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D5317A-DBD9-4691-B2BC-116A6E951297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3549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757"/>
            <a:ext cx="7560839" cy="441905"/>
          </a:xfrm>
        </p:spPr>
        <p:txBody>
          <a:bodyPr/>
          <a:lstStyle/>
          <a:p>
            <a:r>
              <a:rPr lang="ru-RU" sz="1500" b="1" u="sng" dirty="0" smtClean="0">
                <a:solidFill>
                  <a:srgbClr val="C00000"/>
                </a:solidFill>
              </a:rPr>
              <a:t>КАК РАБОТАЕТ? </a:t>
            </a:r>
            <a:endParaRPr lang="ru-RU" sz="1500" b="1" u="sng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D5317A-DBD9-4691-B2BC-116A6E951297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994035" y="411510"/>
            <a:ext cx="7272808" cy="4608512"/>
            <a:chOff x="4137652" y="-824728"/>
            <a:chExt cx="7344381" cy="5556101"/>
          </a:xfrm>
        </p:grpSpPr>
        <p:sp>
          <p:nvSpPr>
            <p:cNvPr id="9" name="Текст 2"/>
            <p:cNvSpPr txBox="1">
              <a:spLocks/>
            </p:cNvSpPr>
            <p:nvPr/>
          </p:nvSpPr>
          <p:spPr bwMode="auto">
            <a:xfrm>
              <a:off x="4137652" y="-824728"/>
              <a:ext cx="3467743" cy="5556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eaLnBrk="0" fontAlgn="base" hangingPunct="0">
                <a:lnSpc>
                  <a:spcPct val="140000"/>
                </a:lnSpc>
                <a:spcBef>
                  <a:spcPts val="0"/>
                </a:spcBef>
                <a:spcAft>
                  <a:spcPct val="0"/>
                </a:spcAft>
                <a:buFont typeface="Arial" charset="0"/>
                <a:buNone/>
                <a:defRPr sz="1600" kern="1200" baseline="0">
                  <a:solidFill>
                    <a:schemeClr val="tx1"/>
                  </a:solidFill>
                  <a:latin typeface="+mj-lt"/>
                  <a:ea typeface="Verdana" pitchFamily="34" charset="0"/>
                  <a:cs typeface="Verdana" pitchFamily="34" charset="0"/>
                </a:defRPr>
              </a:lvl1pPr>
              <a:lvl2pPr marL="457200" indent="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None/>
                <a:defRPr sz="1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08000" indent="-257175">
                <a:lnSpc>
                  <a:spcPct val="100000"/>
                </a:lnSpc>
                <a:buAutoNum type="arabicPeriod"/>
              </a:pPr>
              <a:r>
                <a:rPr kumimoji="0" lang="ru-RU" sz="950" dirty="0" smtClean="0"/>
                <a:t>Территориальные </a:t>
              </a:r>
              <a:r>
                <a:rPr kumimoji="0" lang="ru-RU" sz="950" dirty="0"/>
                <a:t>налоговые органы на основании анализа данных ПК АСК НДС-2 </a:t>
              </a:r>
              <a:r>
                <a:rPr kumimoji="0" lang="ru-RU" sz="950" dirty="0" smtClean="0"/>
                <a:t>(в течение 2-х месяцев от сдачи деклараций по НДС) устанавливают </a:t>
              </a:r>
              <a:r>
                <a:rPr kumimoji="0" lang="ru-RU" sz="950" dirty="0"/>
                <a:t>признаки  наличия «разрыва» и направляют </a:t>
              </a:r>
              <a:r>
                <a:rPr kumimoji="0" lang="ru-RU" sz="950" dirty="0">
                  <a:solidFill>
                    <a:srgbClr val="0070C0"/>
                  </a:solidFill>
                </a:rPr>
                <a:t>Информационное письмо № 1</a:t>
              </a:r>
              <a:r>
                <a:rPr kumimoji="0" lang="ru-RU" sz="950" dirty="0"/>
                <a:t> всем участникам связанной </a:t>
              </a:r>
              <a:r>
                <a:rPr kumimoji="0" lang="ru-RU" sz="950" dirty="0" smtClean="0"/>
                <a:t>цепочки, </a:t>
              </a:r>
              <a:r>
                <a:rPr kumimoji="0" lang="ru-RU" sz="950" dirty="0" smtClean="0">
                  <a:solidFill>
                    <a:srgbClr val="C00000"/>
                  </a:solidFill>
                </a:rPr>
                <a:t>выполнившим обязательные условия по участию в Информировании;</a:t>
              </a:r>
            </a:p>
            <a:p>
              <a:pPr marL="108000" indent="-257175">
                <a:lnSpc>
                  <a:spcPct val="100000"/>
                </a:lnSpc>
                <a:buAutoNum type="arabicPeriod"/>
              </a:pPr>
              <a:endParaRPr kumimoji="0" lang="ru-RU" sz="950" dirty="0">
                <a:solidFill>
                  <a:srgbClr val="C00000"/>
                </a:solidFill>
              </a:endParaRPr>
            </a:p>
            <a:p>
              <a:pPr marL="108000" indent="-257175">
                <a:lnSpc>
                  <a:spcPct val="100000"/>
                </a:lnSpc>
                <a:buAutoNum type="arabicPeriod"/>
              </a:pPr>
              <a:r>
                <a:rPr lang="ru-RU" sz="950" dirty="0" smtClean="0"/>
                <a:t>Налогоплательщики</a:t>
              </a:r>
              <a:r>
                <a:rPr lang="ru-RU" sz="950" dirty="0"/>
                <a:t>, получившие письмо о наличии «разрыва», вправе добровольно урегулировать разрыв в установленный в Информационном письме №1 срок (1 месяц</a:t>
              </a:r>
              <a:r>
                <a:rPr lang="ru-RU" sz="950" dirty="0" smtClean="0"/>
                <a:t>);</a:t>
              </a:r>
            </a:p>
            <a:p>
              <a:pPr marL="108000" indent="-257175">
                <a:lnSpc>
                  <a:spcPct val="100000"/>
                </a:lnSpc>
                <a:buAutoNum type="arabicPeriod"/>
              </a:pPr>
              <a:endParaRPr lang="ru-RU" sz="950" dirty="0"/>
            </a:p>
            <a:p>
              <a:pPr marL="108000" indent="-257175">
                <a:lnSpc>
                  <a:spcPct val="100000"/>
                </a:lnSpc>
                <a:buFont typeface="Arial" charset="0"/>
                <a:buAutoNum type="arabicPeriod"/>
              </a:pPr>
              <a:r>
                <a:rPr lang="ru-RU" sz="950" dirty="0" smtClean="0"/>
                <a:t>Через </a:t>
              </a:r>
              <a:r>
                <a:rPr lang="ru-RU" sz="950" dirty="0"/>
                <a:t>1 месяц территориальные налоговые органы направляют </a:t>
              </a:r>
              <a:r>
                <a:rPr lang="ru-RU" sz="950" dirty="0">
                  <a:solidFill>
                    <a:srgbClr val="0070C0"/>
                  </a:solidFill>
                </a:rPr>
                <a:t>Информационное письмо № 2</a:t>
              </a:r>
              <a:r>
                <a:rPr lang="ru-RU" sz="950" dirty="0"/>
                <a:t> с информацией об урегулировании либо не урегулировании разрыва</a:t>
              </a:r>
              <a:r>
                <a:rPr lang="ru-RU" sz="950" dirty="0" smtClean="0"/>
                <a:t>.</a:t>
              </a:r>
            </a:p>
            <a:p>
              <a:pPr marL="108000" indent="-257175">
                <a:lnSpc>
                  <a:spcPct val="100000"/>
                </a:lnSpc>
                <a:buFont typeface="Arial" charset="0"/>
                <a:buAutoNum type="arabicPeriod"/>
              </a:pPr>
              <a:endParaRPr lang="ru-RU" sz="950" dirty="0"/>
            </a:p>
            <a:p>
              <a:pPr marL="108000" indent="-257175">
                <a:lnSpc>
                  <a:spcPct val="100000"/>
                </a:lnSpc>
                <a:buAutoNum type="arabicPeriod"/>
              </a:pPr>
              <a:r>
                <a:rPr lang="ru-RU" sz="950" dirty="0"/>
                <a:t>Если разрыв не урегулирован, любой покупатель из связанной цепочки вправе направить в адрес </a:t>
              </a:r>
              <a:r>
                <a:rPr lang="ru-RU" sz="950" dirty="0">
                  <a:solidFill>
                    <a:srgbClr val="C00000"/>
                  </a:solidFill>
                </a:rPr>
                <a:t>Ассоциации добросовестных участников рынка АПК</a:t>
              </a:r>
              <a:r>
                <a:rPr lang="ru-RU" sz="950" dirty="0"/>
                <a:t>, сообщение о </a:t>
              </a:r>
              <a:r>
                <a:rPr lang="ru-RU" sz="950" dirty="0" err="1"/>
                <a:t>неурегулировании</a:t>
              </a:r>
              <a:r>
                <a:rPr lang="ru-RU" sz="950" dirty="0"/>
                <a:t> разрыва в отношении своего </a:t>
              </a:r>
              <a:r>
                <a:rPr lang="ru-RU" sz="950" dirty="0" smtClean="0"/>
                <a:t>продавца </a:t>
              </a:r>
              <a:r>
                <a:rPr lang="ru-RU" sz="950" i="1" u="sng" dirty="0" smtClean="0"/>
                <a:t>с приложением:</a:t>
              </a:r>
            </a:p>
            <a:p>
              <a:pPr marL="108000" indent="-257175">
                <a:lnSpc>
                  <a:spcPct val="100000"/>
                </a:lnSpc>
                <a:buAutoNum type="arabicPeriod"/>
              </a:pPr>
              <a:endParaRPr lang="ru-RU" sz="950" i="1" u="sng" dirty="0" smtClean="0"/>
            </a:p>
            <a:p>
              <a:pPr marL="108000" indent="-257175">
                <a:lnSpc>
                  <a:spcPct val="100000"/>
                </a:lnSpc>
                <a:buFont typeface="Arial" charset="0"/>
                <a:buAutoNum type="arabicPeriod"/>
              </a:pPr>
              <a:r>
                <a:rPr lang="ru-RU" sz="950" dirty="0" smtClean="0"/>
                <a:t>При дальнейшем урегулировании «разрыва» всем участникам связанной цепочки направляется </a:t>
              </a:r>
              <a:r>
                <a:rPr lang="ru-RU" sz="950" dirty="0">
                  <a:solidFill>
                    <a:schemeClr val="accent5">
                      <a:lumMod val="75000"/>
                      <a:lumOff val="25000"/>
                    </a:schemeClr>
                  </a:solidFill>
                </a:rPr>
                <a:t>Информационное письмо № 3</a:t>
              </a:r>
              <a:r>
                <a:rPr lang="ru-RU" sz="950" dirty="0"/>
                <a:t>, на основании которого </a:t>
              </a:r>
              <a:r>
                <a:rPr lang="ru-RU" sz="950" dirty="0">
                  <a:solidFill>
                    <a:srgbClr val="C00000"/>
                  </a:solidFill>
                </a:rPr>
                <a:t>Ассоциация добросовестных участников рынка АПК </a:t>
              </a:r>
              <a:r>
                <a:rPr lang="ru-RU" sz="950" dirty="0"/>
                <a:t>незамедлительно </a:t>
              </a:r>
              <a:r>
                <a:rPr lang="ru-RU" sz="950" dirty="0" smtClean="0"/>
                <a:t>исключает </a:t>
              </a:r>
              <a:r>
                <a:rPr lang="ru-RU" sz="950" dirty="0"/>
                <a:t>из Информационного ресурса организации, в отношении которых получено </a:t>
              </a:r>
              <a:r>
                <a:rPr lang="ru-RU" sz="950" dirty="0" smtClean="0"/>
                <a:t>Пи</a:t>
              </a:r>
              <a:r>
                <a:rPr lang="ru-RU" sz="950" dirty="0" smtClean="0">
                  <a:solidFill>
                    <a:srgbClr val="0070C0"/>
                  </a:solidFill>
                </a:rPr>
                <a:t>сьмо </a:t>
              </a:r>
              <a:r>
                <a:rPr lang="ru-RU" sz="950" dirty="0">
                  <a:solidFill>
                    <a:srgbClr val="0070C0"/>
                  </a:solidFill>
                </a:rPr>
                <a:t>№ 3.</a:t>
              </a:r>
            </a:p>
            <a:p>
              <a:pPr marL="108000" indent="-257175">
                <a:lnSpc>
                  <a:spcPct val="100000"/>
                </a:lnSpc>
                <a:buAutoNum type="arabicPeriod"/>
              </a:pPr>
              <a:endParaRPr lang="ru-RU" sz="1000" b="1" i="1" u="sng" dirty="0" smtClean="0"/>
            </a:p>
            <a:p>
              <a:pPr marL="108000" indent="-257175">
                <a:lnSpc>
                  <a:spcPct val="100000"/>
                </a:lnSpc>
                <a:buAutoNum type="arabicPeriod"/>
              </a:pPr>
              <a:endParaRPr lang="ru-RU" sz="1000" b="1" i="1" u="sng" dirty="0"/>
            </a:p>
            <a:p>
              <a:pPr marL="108000">
                <a:spcAft>
                  <a:spcPts val="900"/>
                </a:spcAft>
              </a:pPr>
              <a:endParaRPr lang="ru-RU" sz="1200" b="1" dirty="0">
                <a:solidFill>
                  <a:srgbClr val="C00000"/>
                </a:solidFill>
              </a:endParaRPr>
            </a:p>
            <a:p>
              <a:pPr marL="257175" indent="-257175">
                <a:buAutoNum type="arabicPeriod"/>
              </a:pPr>
              <a:endParaRPr kumimoji="0" lang="ru-RU" sz="1200" b="1" dirty="0"/>
            </a:p>
            <a:p>
              <a:pPr marL="257175" indent="-257175">
                <a:buAutoNum type="arabicPeriod"/>
              </a:pPr>
              <a:endParaRPr kumimoji="0" lang="ru-RU" sz="1200" b="1" dirty="0" smtClean="0"/>
            </a:p>
            <a:p>
              <a:endParaRPr kumimoji="0" lang="ru-RU" sz="1200" b="1" dirty="0"/>
            </a:p>
          </p:txBody>
        </p:sp>
        <p:sp>
          <p:nvSpPr>
            <p:cNvPr id="14" name="Текст 2"/>
            <p:cNvSpPr txBox="1">
              <a:spLocks/>
            </p:cNvSpPr>
            <p:nvPr/>
          </p:nvSpPr>
          <p:spPr bwMode="auto">
            <a:xfrm>
              <a:off x="4137652" y="4160395"/>
              <a:ext cx="7344381" cy="559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>
              <a:lvl1pPr marL="0" indent="0" algn="l" rtl="0" eaLnBrk="0" fontAlgn="base" hangingPunct="0">
                <a:lnSpc>
                  <a:spcPct val="140000"/>
                </a:lnSpc>
                <a:spcBef>
                  <a:spcPts val="0"/>
                </a:spcBef>
                <a:spcAft>
                  <a:spcPct val="0"/>
                </a:spcAft>
                <a:buFont typeface="Arial" charset="0"/>
                <a:buNone/>
                <a:defRPr sz="1600" kern="1200" baseline="0">
                  <a:solidFill>
                    <a:schemeClr val="tx1"/>
                  </a:solidFill>
                  <a:latin typeface="+mj-lt"/>
                  <a:ea typeface="Verdana" pitchFamily="34" charset="0"/>
                  <a:cs typeface="Verdana" pitchFamily="34" charset="0"/>
                </a:defRPr>
              </a:lvl1pPr>
              <a:lvl2pPr marL="457200" indent="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None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None/>
                <a:defRPr sz="1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ru-RU" sz="900" dirty="0"/>
            </a:p>
          </p:txBody>
        </p:sp>
      </p:grpSp>
      <p:sp>
        <p:nvSpPr>
          <p:cNvPr id="6" name="Прямоугольная выноска 5"/>
          <p:cNvSpPr/>
          <p:nvPr/>
        </p:nvSpPr>
        <p:spPr>
          <a:xfrm>
            <a:off x="4368021" y="369364"/>
            <a:ext cx="4658350" cy="922646"/>
          </a:xfrm>
          <a:prstGeom prst="wedgeRectCallout">
            <a:avLst>
              <a:gd name="adj1" fmla="val -49808"/>
              <a:gd name="adj2" fmla="val 63050"/>
            </a:avLst>
          </a:prstGeom>
          <a:solidFill>
            <a:schemeClr val="accent1">
              <a:alpha val="12000"/>
            </a:schemeClr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kumimoji="0" lang="ru-RU" sz="700" i="1" dirty="0" smtClean="0">
                <a:solidFill>
                  <a:schemeClr val="accent5">
                    <a:lumMod val="90000"/>
                    <a:lumOff val="10000"/>
                  </a:schemeClr>
                </a:solidFill>
              </a:rPr>
              <a:t>«</a:t>
            </a:r>
            <a:r>
              <a:rPr kumimoji="0" lang="ru-RU" sz="700" i="1" dirty="0">
                <a:solidFill>
                  <a:schemeClr val="accent5">
                    <a:lumMod val="90000"/>
                    <a:lumOff val="10000"/>
                  </a:schemeClr>
                </a:solidFill>
              </a:rPr>
              <a:t>МИ ФНС России по КН (ИФНС России) сообщает, что на основании анализа данных, содержащихся в информационных системах налоговых органов, в отношении представленной «наименование налогоплательщика – получателя данного письма, ИНН» «__»_______ 201__ налоговой декларации по НДС за «налоговый период» выявлены обстоятельства, свидетельствующие о наличии несформированного источника по цепочке поставщиков товаров (работ, услуг) для принятия к вычету сумм НДС по взаимоотношениям с контрагентом-продавцом «наименование контрагента, ИНН».</a:t>
            </a:r>
          </a:p>
          <a:p>
            <a:pPr>
              <a:lnSpc>
                <a:spcPct val="100000"/>
              </a:lnSpc>
            </a:pPr>
            <a:r>
              <a:rPr kumimoji="0" lang="ru-RU" sz="700" i="1" dirty="0">
                <a:solidFill>
                  <a:schemeClr val="accent5">
                    <a:lumMod val="90000"/>
                    <a:lumOff val="10000"/>
                  </a:schemeClr>
                </a:solidFill>
              </a:rPr>
              <a:t>Настоящим ИФНС России «наименование инспекции, код» предлагает «наименование налогоплательщика – получателя данного письма, ИНН» урегулировать возникшую ситуацию в срок до «__» _______ 201_.» </a:t>
            </a:r>
            <a:endParaRPr lang="ru-RU" sz="700" dirty="0"/>
          </a:p>
        </p:txBody>
      </p:sp>
      <p:sp>
        <p:nvSpPr>
          <p:cNvPr id="10" name="Стрелка влево 9"/>
          <p:cNvSpPr/>
          <p:nvPr/>
        </p:nvSpPr>
        <p:spPr>
          <a:xfrm>
            <a:off x="4330747" y="1462770"/>
            <a:ext cx="4691641" cy="718566"/>
          </a:xfrm>
          <a:prstGeom prst="leftArrow">
            <a:avLst>
              <a:gd name="adj1" fmla="val 100000"/>
              <a:gd name="adj2" fmla="val 26598"/>
            </a:avLst>
          </a:prstGeom>
          <a:solidFill>
            <a:schemeClr val="accent1">
              <a:alpha val="1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Aft>
                <a:spcPts val="0"/>
              </a:spcAft>
            </a:pPr>
            <a:endParaRPr lang="ru-RU" sz="800" b="1" dirty="0" smtClean="0">
              <a:solidFill>
                <a:srgbClr val="C00000"/>
              </a:solidFill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800" b="1" dirty="0" smtClean="0">
                <a:solidFill>
                  <a:srgbClr val="C00000"/>
                </a:solidFill>
              </a:rPr>
              <a:t>«</a:t>
            </a:r>
            <a:r>
              <a:rPr lang="ru-RU" sz="800" b="1" dirty="0">
                <a:solidFill>
                  <a:srgbClr val="C00000"/>
                </a:solidFill>
              </a:rPr>
              <a:t>Урегулирование разрыва</a:t>
            </a:r>
            <a:r>
              <a:rPr lang="ru-RU" sz="800" b="1" dirty="0" smtClean="0">
                <a:solidFill>
                  <a:srgbClr val="C00000"/>
                </a:solidFill>
              </a:rPr>
              <a:t>»: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800" b="1" dirty="0" smtClean="0">
                <a:solidFill>
                  <a:schemeClr val="tx1"/>
                </a:solidFill>
              </a:rPr>
              <a:t>-</a:t>
            </a:r>
            <a:r>
              <a:rPr lang="ru-RU" sz="800" dirty="0">
                <a:solidFill>
                  <a:schemeClr val="tx1"/>
                </a:solidFill>
              </a:rPr>
              <a:t> </a:t>
            </a:r>
            <a:r>
              <a:rPr lang="ru-RU" sz="800" dirty="0" smtClean="0">
                <a:solidFill>
                  <a:schemeClr val="tx1"/>
                </a:solidFill>
              </a:rPr>
              <a:t>формирование </a:t>
            </a:r>
            <a:r>
              <a:rPr lang="ru-RU" sz="800" dirty="0">
                <a:solidFill>
                  <a:schemeClr val="tx1"/>
                </a:solidFill>
              </a:rPr>
              <a:t>источника применения </a:t>
            </a:r>
            <a:r>
              <a:rPr lang="ru-RU" sz="800" dirty="0" smtClean="0">
                <a:solidFill>
                  <a:schemeClr val="tx1"/>
                </a:solidFill>
              </a:rPr>
              <a:t>налогоплательщиком-покупателем </a:t>
            </a:r>
            <a:r>
              <a:rPr lang="ru-RU" sz="800" dirty="0">
                <a:solidFill>
                  <a:schemeClr val="tx1"/>
                </a:solidFill>
              </a:rPr>
              <a:t>применения вычета НДС </a:t>
            </a:r>
            <a:r>
              <a:rPr lang="ru-RU" sz="800" b="1" dirty="0">
                <a:solidFill>
                  <a:schemeClr val="tx1"/>
                </a:solidFill>
              </a:rPr>
              <a:t>(уплата НДС в бюджет </a:t>
            </a:r>
            <a:r>
              <a:rPr lang="ru-RU" sz="800" b="1" dirty="0" smtClean="0">
                <a:solidFill>
                  <a:schemeClr val="tx1"/>
                </a:solidFill>
              </a:rPr>
              <a:t>продавцом</a:t>
            </a:r>
            <a:r>
              <a:rPr lang="ru-RU" sz="800" b="1" dirty="0">
                <a:solidFill>
                  <a:schemeClr val="tx1"/>
                </a:solidFill>
              </a:rPr>
              <a:t>)</a:t>
            </a:r>
            <a:r>
              <a:rPr lang="ru-RU" sz="800" dirty="0">
                <a:solidFill>
                  <a:schemeClr val="tx1"/>
                </a:solidFill>
              </a:rPr>
              <a:t>;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800" dirty="0" smtClean="0">
                <a:solidFill>
                  <a:schemeClr val="tx1"/>
                </a:solidFill>
              </a:rPr>
              <a:t>или    </a:t>
            </a:r>
            <a:endParaRPr lang="ru-RU" sz="8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800" dirty="0" smtClean="0">
                <a:solidFill>
                  <a:schemeClr val="tx1"/>
                </a:solidFill>
              </a:rPr>
              <a:t>- неприменение </a:t>
            </a:r>
            <a:r>
              <a:rPr lang="ru-RU" sz="800" dirty="0">
                <a:solidFill>
                  <a:schemeClr val="tx1"/>
                </a:solidFill>
              </a:rPr>
              <a:t>налогоплательщиком-покупателем </a:t>
            </a:r>
            <a:r>
              <a:rPr lang="ru-RU" sz="800" dirty="0" smtClean="0">
                <a:solidFill>
                  <a:schemeClr val="tx1"/>
                </a:solidFill>
              </a:rPr>
              <a:t>вычета по НДС </a:t>
            </a:r>
            <a:r>
              <a:rPr lang="ru-RU" sz="800" b="1" dirty="0" smtClean="0">
                <a:solidFill>
                  <a:schemeClr val="tx1"/>
                </a:solidFill>
              </a:rPr>
              <a:t>(</a:t>
            </a:r>
            <a:r>
              <a:rPr lang="ru-RU" sz="800" b="1" dirty="0">
                <a:solidFill>
                  <a:schemeClr val="tx1"/>
                </a:solidFill>
              </a:rPr>
              <a:t>снятие вычета, уплата сумм налога Покупателем)</a:t>
            </a:r>
            <a:r>
              <a:rPr lang="ru-RU" sz="800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00000"/>
              </a:lnSpc>
              <a:spcAft>
                <a:spcPts val="900"/>
              </a:spcAft>
            </a:pPr>
            <a:endParaRPr lang="ru-RU" sz="800" dirty="0"/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4367657" y="2274990"/>
            <a:ext cx="4654731" cy="670418"/>
          </a:xfrm>
          <a:prstGeom prst="wedgeRectCallout">
            <a:avLst>
              <a:gd name="adj1" fmla="val -49808"/>
              <a:gd name="adj2" fmla="val 63050"/>
            </a:avLst>
          </a:prstGeom>
          <a:solidFill>
            <a:schemeClr val="accent1">
              <a:alpha val="12000"/>
            </a:schemeClr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700" i="1" dirty="0">
                <a:solidFill>
                  <a:schemeClr val="accent5">
                    <a:lumMod val="90000"/>
                    <a:lumOff val="1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«Настоящим МИ ФНС России по КН (ИФНС России) сообщает, что на основании анализа данных, содержащихся в информационных системах налоговых органов, ситуация с выявленными обстоятельствами, свидетельствующими о наличии несформированного источника по цепочке поставщиков товаров (работ, услуг) для принятия к вычету сумм НДС по взаимоотношениям с контрагентом-продавцом «наименование контрагента, ИНН», отраженного в налоговой декларации по НДС за «налоговый период», урегулирована/не урегулирована/урегулирована частично».</a:t>
            </a:r>
          </a:p>
        </p:txBody>
      </p:sp>
      <p:sp>
        <p:nvSpPr>
          <p:cNvPr id="13" name="Стрелка влево 12"/>
          <p:cNvSpPr/>
          <p:nvPr/>
        </p:nvSpPr>
        <p:spPr>
          <a:xfrm>
            <a:off x="4330746" y="3095330"/>
            <a:ext cx="4691643" cy="804716"/>
          </a:xfrm>
          <a:prstGeom prst="leftArrow">
            <a:avLst>
              <a:gd name="adj1" fmla="val 100000"/>
              <a:gd name="adj2" fmla="val 26598"/>
            </a:avLst>
          </a:prstGeom>
          <a:solidFill>
            <a:schemeClr val="accent1">
              <a:alpha val="15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700" b="1" dirty="0">
                <a:solidFill>
                  <a:schemeClr val="tx1"/>
                </a:solidFill>
              </a:rPr>
              <a:t>Информационного письмо №2 </a:t>
            </a:r>
            <a:r>
              <a:rPr lang="ru-RU" sz="700" dirty="0">
                <a:solidFill>
                  <a:schemeClr val="tx1"/>
                </a:solidFill>
              </a:rPr>
              <a:t>налогового органа о </a:t>
            </a:r>
            <a:r>
              <a:rPr lang="ru-RU" sz="700" dirty="0" err="1">
                <a:solidFill>
                  <a:schemeClr val="tx1"/>
                </a:solidFill>
              </a:rPr>
              <a:t>неурегулировании</a:t>
            </a:r>
            <a:r>
              <a:rPr lang="ru-RU" sz="700">
                <a:solidFill>
                  <a:schemeClr val="tx1"/>
                </a:solidFill>
              </a:rPr>
              <a:t> </a:t>
            </a:r>
            <a:r>
              <a:rPr lang="ru-RU" sz="700" smtClean="0">
                <a:solidFill>
                  <a:schemeClr val="tx1"/>
                </a:solidFill>
              </a:rPr>
              <a:t>разрывов</a:t>
            </a:r>
            <a:r>
              <a:rPr kumimoji="0" lang="ru-RU" sz="700" smtClean="0">
                <a:solidFill>
                  <a:schemeClr val="tx1"/>
                </a:solidFill>
              </a:rPr>
              <a:t>;</a:t>
            </a:r>
            <a:endParaRPr kumimoji="0" lang="ru-RU" sz="700" b="1" dirty="0"/>
          </a:p>
          <a:p>
            <a:pPr>
              <a:buFont typeface="Wingdings" panose="05000000000000000000" pitchFamily="2" charset="2"/>
              <a:buChar char="ü"/>
            </a:pPr>
            <a:r>
              <a:rPr kumimoji="0" lang="ru-RU" sz="700" b="1" dirty="0">
                <a:solidFill>
                  <a:schemeClr val="tx1"/>
                </a:solidFill>
              </a:rPr>
              <a:t>Копия Согласия поставщика</a:t>
            </a:r>
            <a:r>
              <a:rPr kumimoji="0" lang="ru-RU" sz="700" dirty="0">
                <a:solidFill>
                  <a:schemeClr val="tx1"/>
                </a:solidFill>
              </a:rPr>
              <a:t>, данного в налоговый орган по ТКС (должно быть у Покупателя</a:t>
            </a:r>
            <a:r>
              <a:rPr kumimoji="0" lang="ru-RU" sz="700" dirty="0" smtClean="0">
                <a:solidFill>
                  <a:schemeClr val="tx1"/>
                </a:solidFill>
              </a:rPr>
              <a:t>);</a:t>
            </a:r>
            <a:endParaRPr kumimoji="0" lang="ru-RU" sz="700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kumimoji="0" lang="ru-RU" sz="700" b="1" dirty="0">
                <a:solidFill>
                  <a:schemeClr val="tx1"/>
                </a:solidFill>
              </a:rPr>
              <a:t>Копия Квитанции </a:t>
            </a:r>
            <a:r>
              <a:rPr kumimoji="0" lang="ru-RU" sz="700" dirty="0">
                <a:solidFill>
                  <a:schemeClr val="tx1"/>
                </a:solidFill>
              </a:rPr>
              <a:t>о приеме налоговым органом согласия поставщика, (должно быть у Покупателя</a:t>
            </a:r>
            <a:r>
              <a:rPr kumimoji="0" lang="ru-RU" sz="700" dirty="0" smtClean="0">
                <a:solidFill>
                  <a:schemeClr val="tx1"/>
                </a:solidFill>
              </a:rPr>
              <a:t>);</a:t>
            </a:r>
            <a:endParaRPr kumimoji="0" lang="ru-RU" sz="700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kumimoji="0" lang="ru-RU" sz="700" b="1" dirty="0">
                <a:solidFill>
                  <a:schemeClr val="tx1"/>
                </a:solidFill>
              </a:rPr>
              <a:t>Копия Согласия поставщика </a:t>
            </a:r>
            <a:r>
              <a:rPr kumimoji="0" lang="ru-RU" sz="700" dirty="0">
                <a:solidFill>
                  <a:schemeClr val="tx1"/>
                </a:solidFill>
              </a:rPr>
              <a:t>о раскрытии коммерческой тайны, данное покупателю поставщиком</a:t>
            </a: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4364039" y="3964880"/>
            <a:ext cx="4658350" cy="849160"/>
          </a:xfrm>
          <a:prstGeom prst="wedgeRectCallout">
            <a:avLst>
              <a:gd name="adj1" fmla="val -49808"/>
              <a:gd name="adj2" fmla="val 63050"/>
            </a:avLst>
          </a:prstGeom>
          <a:solidFill>
            <a:schemeClr val="accent1">
              <a:alpha val="12000"/>
            </a:schemeClr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700" i="1" dirty="0">
                <a:solidFill>
                  <a:schemeClr val="accent5">
                    <a:lumMod val="90000"/>
                    <a:lumOff val="1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«Настоящим МИ ФНС России по КН (ИФНС России) сообщает, что на основании анализа данных, содержащихся в информационных системах налоговых органов, ситуация с выявленными обстоятельствами, свидетельствующими о наличии несформированного источника по цепочке поставщиков товаров (работ, услуг) для принятия к вычету сумм НДС по взаимоотношениям с контрагентом-продавцом «наименование контрагента, ИНН», отраженного в налоговой декларации по НДС за «налоговый период», </a:t>
            </a:r>
            <a:r>
              <a:rPr lang="ru-RU" sz="700" i="1" dirty="0" smtClean="0">
                <a:solidFill>
                  <a:schemeClr val="accent5">
                    <a:lumMod val="90000"/>
                    <a:lumOff val="1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урегулирована».</a:t>
            </a:r>
            <a:endParaRPr lang="ru-RU" sz="700" i="1" dirty="0">
              <a:solidFill>
                <a:schemeClr val="accent5">
                  <a:lumMod val="90000"/>
                  <a:lumOff val="10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51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2000" y="267494"/>
            <a:ext cx="7416000" cy="603203"/>
          </a:xfrm>
        </p:spPr>
        <p:txBody>
          <a:bodyPr/>
          <a:lstStyle/>
          <a:p>
            <a:r>
              <a:rPr lang="ru-RU" sz="1500" b="1" u="sng" dirty="0" smtClean="0">
                <a:solidFill>
                  <a:srgbClr val="C00000"/>
                </a:solidFill>
              </a:rPr>
              <a:t>ВЗАИМОДЕЙСТВИЕ  </a:t>
            </a:r>
            <a:endParaRPr lang="ru-RU" sz="1500" b="1" u="sng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151999" y="1059581"/>
            <a:ext cx="7416000" cy="3854129"/>
          </a:xfrm>
        </p:spPr>
        <p:txBody>
          <a:bodyPr/>
          <a:lstStyle/>
          <a:p>
            <a:r>
              <a:rPr lang="ru-RU" dirty="0" smtClean="0"/>
              <a:t>                                                  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D5317A-DBD9-4691-B2BC-116A6E951297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403648" y="1170784"/>
            <a:ext cx="520708" cy="743868"/>
            <a:chOff x="0" y="3217380"/>
            <a:chExt cx="520708" cy="74386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" name="Нашивка 5"/>
            <p:cNvSpPr/>
            <p:nvPr/>
          </p:nvSpPr>
          <p:spPr>
            <a:xfrm rot="5400000">
              <a:off x="-111580" y="3328960"/>
              <a:ext cx="743868" cy="520707"/>
            </a:xfrm>
            <a:prstGeom prst="chevron">
              <a:avLst/>
            </a:prstGeom>
            <a:gradFill rotWithShape="0">
              <a:gsLst>
                <a:gs pos="0">
                  <a:srgbClr val="C60000"/>
                </a:gs>
                <a:gs pos="80000">
                  <a:srgbClr val="C60000"/>
                </a:gs>
                <a:gs pos="100000">
                  <a:srgbClr val="C00000"/>
                </a:gs>
              </a:gsLst>
            </a:gradFill>
            <a:sp3d prstMaterial="plastic">
              <a:bevelT w="127000" h="25400" prst="relaxedInset"/>
            </a:sp3d>
          </p:spPr>
          <p:style>
            <a:lnRef idx="0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Нашивка 4"/>
            <p:cNvSpPr/>
            <p:nvPr/>
          </p:nvSpPr>
          <p:spPr>
            <a:xfrm>
              <a:off x="1" y="3477734"/>
              <a:ext cx="520707" cy="2231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>
                <a:latin typeface="PF DinDisplay Pro Medium" panose="02000506000000020004" pitchFamily="2" charset="0"/>
              </a:endParaRPr>
            </a:p>
          </p:txBody>
        </p:sp>
      </p:grpSp>
      <p:sp>
        <p:nvSpPr>
          <p:cNvPr id="9" name="Скругленный прямоугольник 8"/>
          <p:cNvSpPr/>
          <p:nvPr/>
        </p:nvSpPr>
        <p:spPr>
          <a:xfrm>
            <a:off x="2180748" y="1197099"/>
            <a:ext cx="1095108" cy="70488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ИФНС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35660" y="1196244"/>
            <a:ext cx="1095108" cy="70488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2060"/>
                </a:solidFill>
              </a:rPr>
              <a:t>Участники рынка</a:t>
            </a:r>
            <a:endParaRPr lang="ru-RU" sz="1200" dirty="0">
              <a:solidFill>
                <a:srgbClr val="002060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1403648" y="2350187"/>
            <a:ext cx="520708" cy="743868"/>
            <a:chOff x="0" y="3217380"/>
            <a:chExt cx="520708" cy="74386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7" name="Нашивка 16"/>
            <p:cNvSpPr/>
            <p:nvPr/>
          </p:nvSpPr>
          <p:spPr>
            <a:xfrm rot="5400000">
              <a:off x="-111580" y="3328960"/>
              <a:ext cx="743868" cy="520707"/>
            </a:xfrm>
            <a:prstGeom prst="chevron">
              <a:avLst/>
            </a:prstGeom>
            <a:gradFill rotWithShape="0">
              <a:gsLst>
                <a:gs pos="0">
                  <a:srgbClr val="C60000"/>
                </a:gs>
                <a:gs pos="80000">
                  <a:srgbClr val="C60000"/>
                </a:gs>
                <a:gs pos="100000">
                  <a:srgbClr val="C00000"/>
                </a:gs>
              </a:gsLst>
            </a:gradFill>
            <a:sp3d prstMaterial="plastic">
              <a:bevelT w="127000" h="25400" prst="relaxedInset"/>
            </a:sp3d>
          </p:spPr>
          <p:style>
            <a:lnRef idx="0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Нашивка 4"/>
            <p:cNvSpPr/>
            <p:nvPr/>
          </p:nvSpPr>
          <p:spPr>
            <a:xfrm>
              <a:off x="1" y="3477734"/>
              <a:ext cx="520707" cy="2231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>
                <a:latin typeface="PF DinDisplay Pro Medium" panose="02000506000000020004" pitchFamily="2" charset="0"/>
              </a:endParaRPr>
            </a:p>
          </p:txBody>
        </p:sp>
      </p:grpSp>
      <p:sp>
        <p:nvSpPr>
          <p:cNvPr id="19" name="Скругленный прямоугольник 18"/>
          <p:cNvSpPr/>
          <p:nvPr/>
        </p:nvSpPr>
        <p:spPr>
          <a:xfrm>
            <a:off x="2180748" y="2350186"/>
            <a:ext cx="1095108" cy="70488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002060"/>
                </a:solidFill>
              </a:rPr>
              <a:t>Участники рынка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714896" y="2341647"/>
            <a:ext cx="1095108" cy="70488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002060"/>
                </a:solidFill>
              </a:rPr>
              <a:t>Участники рынка</a:t>
            </a:r>
          </a:p>
        </p:txBody>
      </p:sp>
      <p:grpSp>
        <p:nvGrpSpPr>
          <p:cNvPr id="23" name="Группа 22"/>
          <p:cNvGrpSpPr/>
          <p:nvPr/>
        </p:nvGrpSpPr>
        <p:grpSpPr>
          <a:xfrm>
            <a:off x="1403648" y="3506677"/>
            <a:ext cx="520708" cy="743868"/>
            <a:chOff x="0" y="3217380"/>
            <a:chExt cx="520708" cy="74386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4" name="Нашивка 23"/>
            <p:cNvSpPr/>
            <p:nvPr/>
          </p:nvSpPr>
          <p:spPr>
            <a:xfrm rot="5400000">
              <a:off x="-111580" y="3328960"/>
              <a:ext cx="743868" cy="520707"/>
            </a:xfrm>
            <a:prstGeom prst="chevron">
              <a:avLst/>
            </a:prstGeom>
            <a:gradFill rotWithShape="0">
              <a:gsLst>
                <a:gs pos="0">
                  <a:srgbClr val="C60000"/>
                </a:gs>
                <a:gs pos="80000">
                  <a:srgbClr val="C60000"/>
                </a:gs>
                <a:gs pos="100000">
                  <a:srgbClr val="C00000"/>
                </a:gs>
              </a:gsLst>
            </a:gradFill>
            <a:sp3d prstMaterial="plastic">
              <a:bevelT w="127000" h="25400" prst="relaxedInset"/>
            </a:sp3d>
          </p:spPr>
          <p:style>
            <a:lnRef idx="0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Нашивка 4"/>
            <p:cNvSpPr/>
            <p:nvPr/>
          </p:nvSpPr>
          <p:spPr>
            <a:xfrm>
              <a:off x="1" y="3477734"/>
              <a:ext cx="520707" cy="2231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>
                <a:latin typeface="PF DinDisplay Pro Medium" panose="02000506000000020004" pitchFamily="2" charset="0"/>
              </a:endParaRPr>
            </a:p>
          </p:txBody>
        </p:sp>
      </p:grpSp>
      <p:sp>
        <p:nvSpPr>
          <p:cNvPr id="26" name="Скругленный прямоугольник 25"/>
          <p:cNvSpPr/>
          <p:nvPr/>
        </p:nvSpPr>
        <p:spPr>
          <a:xfrm>
            <a:off x="2182195" y="3561317"/>
            <a:ext cx="1095108" cy="70488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rgbClr val="002060"/>
                </a:solidFill>
              </a:rPr>
              <a:t>Участники рынка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695425" y="3552935"/>
            <a:ext cx="1095108" cy="70488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2060"/>
                </a:solidFill>
              </a:rPr>
              <a:t>Ассоциация </a:t>
            </a:r>
            <a:endParaRPr lang="ru-RU" dirty="0"/>
          </a:p>
        </p:txBody>
      </p:sp>
      <p:sp>
        <p:nvSpPr>
          <p:cNvPr id="30" name="Выноска со стрелкой влево 29"/>
          <p:cNvSpPr/>
          <p:nvPr/>
        </p:nvSpPr>
        <p:spPr>
          <a:xfrm>
            <a:off x="4830767" y="1170783"/>
            <a:ext cx="3917945" cy="730344"/>
          </a:xfrm>
          <a:prstGeom prst="leftArrowCallout">
            <a:avLst>
              <a:gd name="adj1" fmla="val 50000"/>
              <a:gd name="adj2" fmla="val 25000"/>
              <a:gd name="adj3" fmla="val 47323"/>
              <a:gd name="adj4" fmla="val 90678"/>
            </a:avLst>
          </a:prstGeom>
          <a:solidFill>
            <a:schemeClr val="bg1"/>
          </a:solidFill>
          <a:ln>
            <a:solidFill>
              <a:srgbClr val="C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Информирование </a:t>
            </a:r>
            <a:r>
              <a:rPr lang="ru-RU" sz="1600" dirty="0">
                <a:solidFill>
                  <a:srgbClr val="C00000"/>
                </a:solidFill>
              </a:rPr>
              <a:t>о «разрывах</a:t>
            </a:r>
            <a:r>
              <a:rPr lang="ru-RU" sz="1600" dirty="0" smtClean="0">
                <a:solidFill>
                  <a:srgbClr val="C00000"/>
                </a:solidFill>
              </a:rPr>
              <a:t>» </a:t>
            </a:r>
            <a:r>
              <a:rPr lang="ru-RU" sz="1400" dirty="0" smtClean="0">
                <a:solidFill>
                  <a:srgbClr val="C00000"/>
                </a:solidFill>
              </a:rPr>
              <a:t>(письма)</a:t>
            </a:r>
            <a:endParaRPr lang="ru-RU" sz="1400" dirty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31" name="Выноска со стрелкой влево 30"/>
          <p:cNvSpPr/>
          <p:nvPr/>
        </p:nvSpPr>
        <p:spPr>
          <a:xfrm>
            <a:off x="4830766" y="2328916"/>
            <a:ext cx="3917945" cy="730344"/>
          </a:xfrm>
          <a:prstGeom prst="leftArrowCallout">
            <a:avLst>
              <a:gd name="adj1" fmla="val 50000"/>
              <a:gd name="adj2" fmla="val 25000"/>
              <a:gd name="adj3" fmla="val 47323"/>
              <a:gd name="adj4" fmla="val 90678"/>
            </a:avLst>
          </a:prstGeom>
          <a:solidFill>
            <a:schemeClr val="bg1"/>
          </a:solidFill>
          <a:ln>
            <a:solidFill>
              <a:srgbClr val="C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Взаимодействие по урегулированию </a:t>
            </a:r>
            <a:r>
              <a:rPr lang="ru-RU" sz="1600" dirty="0">
                <a:solidFill>
                  <a:srgbClr val="C00000"/>
                </a:solidFill>
              </a:rPr>
              <a:t>«</a:t>
            </a:r>
            <a:r>
              <a:rPr lang="ru-RU" sz="1600" dirty="0" smtClean="0">
                <a:solidFill>
                  <a:srgbClr val="C00000"/>
                </a:solidFill>
              </a:rPr>
              <a:t>разрывов»</a:t>
            </a:r>
            <a:endParaRPr lang="ru-RU" sz="1600" dirty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32" name="Выноска со стрелкой влево 31"/>
          <p:cNvSpPr/>
          <p:nvPr/>
        </p:nvSpPr>
        <p:spPr>
          <a:xfrm>
            <a:off x="4810004" y="3520201"/>
            <a:ext cx="3917945" cy="730344"/>
          </a:xfrm>
          <a:prstGeom prst="leftArrowCallout">
            <a:avLst>
              <a:gd name="adj1" fmla="val 50000"/>
              <a:gd name="adj2" fmla="val 25000"/>
              <a:gd name="adj3" fmla="val 47323"/>
              <a:gd name="adj4" fmla="val 90678"/>
            </a:avLst>
          </a:prstGeom>
          <a:solidFill>
            <a:schemeClr val="bg1"/>
          </a:solidFill>
          <a:ln>
            <a:solidFill>
              <a:srgbClr val="C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C00000"/>
              </a:solidFill>
            </a:endParaRPr>
          </a:p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Формирование </a:t>
            </a:r>
            <a:r>
              <a:rPr lang="ru-RU" sz="1600" dirty="0" err="1" smtClean="0">
                <a:solidFill>
                  <a:srgbClr val="C00000"/>
                </a:solidFill>
              </a:rPr>
              <a:t>Информресурса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400" dirty="0" smtClean="0">
                <a:solidFill>
                  <a:srgbClr val="C00000"/>
                </a:solidFill>
              </a:rPr>
              <a:t>(публикация на сайте Хартия-</a:t>
            </a:r>
            <a:r>
              <a:rPr lang="ru-RU" sz="1400" dirty="0" err="1" smtClean="0">
                <a:solidFill>
                  <a:srgbClr val="C00000"/>
                </a:solidFill>
              </a:rPr>
              <a:t>апк.рф</a:t>
            </a:r>
            <a:r>
              <a:rPr lang="ru-RU" sz="1400" dirty="0" smtClean="0">
                <a:solidFill>
                  <a:srgbClr val="C00000"/>
                </a:solidFill>
              </a:rPr>
              <a:t>)</a:t>
            </a:r>
            <a:endParaRPr lang="ru-RU" sz="1400" dirty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3277303" y="1437392"/>
            <a:ext cx="441978" cy="2110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3277303" y="3803656"/>
            <a:ext cx="418122" cy="2202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войная стрелка влево/вправо 9"/>
          <p:cNvSpPr/>
          <p:nvPr/>
        </p:nvSpPr>
        <p:spPr>
          <a:xfrm>
            <a:off x="3265487" y="2628077"/>
            <a:ext cx="449154" cy="22316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700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ая прямоугольная выноска 9"/>
          <p:cNvSpPr/>
          <p:nvPr/>
        </p:nvSpPr>
        <p:spPr>
          <a:xfrm flipH="1">
            <a:off x="1403648" y="792276"/>
            <a:ext cx="6840760" cy="786011"/>
          </a:xfrm>
          <a:prstGeom prst="wedgeRoundRectCallout">
            <a:avLst>
              <a:gd name="adj1" fmla="val -20833"/>
              <a:gd name="adj2" fmla="val 70487"/>
              <a:gd name="adj3" fmla="val 16667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21600"/>
            <a:ext cx="7849121" cy="4104456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475657" y="884133"/>
            <a:ext cx="6696744" cy="2700000"/>
          </a:xfrm>
        </p:spPr>
        <p:txBody>
          <a:bodyPr>
            <a:noAutofit/>
          </a:bodyPr>
          <a:lstStyle/>
          <a:p>
            <a:pPr algn="just"/>
            <a:r>
              <a:rPr lang="ru-RU" sz="900" b="1" dirty="0"/>
              <a:t>Сведения об организациях, в отношении которых налоговыми органами через каналы ТКС передана информация о возможном наличии </a:t>
            </a:r>
            <a:r>
              <a:rPr lang="ru-RU" sz="900" b="1" dirty="0" smtClean="0"/>
              <a:t>несформированного </a:t>
            </a:r>
            <a:r>
              <a:rPr lang="ru-RU" sz="900" b="1" dirty="0"/>
              <a:t>источника </a:t>
            </a:r>
            <a:r>
              <a:rPr lang="ru-RU" sz="900" b="1" dirty="0" smtClean="0"/>
              <a:t>по цепочке поставщиков товаров (работ/услуг) для применения </a:t>
            </a:r>
            <a:r>
              <a:rPr lang="ru-RU" sz="900" b="1" dirty="0"/>
              <a:t>вычета по НДС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D5317A-DBD9-4691-B2BC-116A6E951297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88627"/>
              </p:ext>
            </p:extLst>
          </p:nvPr>
        </p:nvGraphicFramePr>
        <p:xfrm>
          <a:off x="1763687" y="2266556"/>
          <a:ext cx="6264698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20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702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61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661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/>
                        <a:t>Наименование продавца</a:t>
                      </a:r>
                      <a:endParaRPr lang="ru-RU" sz="900" dirty="0"/>
                    </a:p>
                  </a:txBody>
                  <a:tcPr marL="68580" marR="68580" marT="34290" marB="3429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/>
                        <a:t>ИНН продавца</a:t>
                      </a:r>
                    </a:p>
                    <a:p>
                      <a:pPr algn="ctr"/>
                      <a:endParaRPr lang="ru-RU" sz="900" dirty="0"/>
                    </a:p>
                  </a:txBody>
                  <a:tcPr marL="68580" marR="68580" marT="34290" marB="3429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/>
                        <a:t>Налоговый период</a:t>
                      </a:r>
                    </a:p>
                    <a:p>
                      <a:pPr algn="ctr"/>
                      <a:endParaRPr lang="ru-RU" sz="800" dirty="0"/>
                    </a:p>
                  </a:txBody>
                  <a:tcPr marL="68580" marR="68580" marT="34290" marB="3429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 smtClean="0"/>
                        <a:t>Дата размещения</a:t>
                      </a:r>
                      <a:endParaRPr lang="ru-RU" sz="800" dirty="0"/>
                    </a:p>
                  </a:txBody>
                  <a:tcPr marL="68580" marR="68580" marT="34290" marB="3429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5522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0" marR="68580"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68580" marR="68580"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68580" marR="68580" marT="34290" marB="3429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1403648" y="163176"/>
            <a:ext cx="6139359" cy="84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 kern="1200" baseline="0">
                <a:solidFill>
                  <a:schemeClr val="tx1"/>
                </a:solidFill>
                <a:latin typeface="+mj-lt"/>
                <a:ea typeface="Verdana" pitchFamily="34" charset="0"/>
                <a:cs typeface="Verdana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kumimoji="0" lang="ru-RU" sz="1950" b="1" dirty="0" smtClean="0"/>
              <a:t>ИНФОРМАЦИОННЫЙ РЕСУРС</a:t>
            </a:r>
            <a:r>
              <a:rPr kumimoji="0" lang="ru-RU" sz="1950" b="1" dirty="0"/>
              <a:t/>
            </a:r>
            <a:br>
              <a:rPr kumimoji="0" lang="ru-RU" sz="1950" b="1" dirty="0"/>
            </a:br>
            <a:r>
              <a:rPr kumimoji="0" lang="ru-RU" sz="1950" b="1" dirty="0">
                <a:solidFill>
                  <a:srgbClr val="C00000"/>
                </a:solidFill>
              </a:rPr>
              <a:t>Вид на сайте Хартия-</a:t>
            </a:r>
            <a:r>
              <a:rPr kumimoji="0" lang="ru-RU" sz="1950" b="1" dirty="0" err="1">
                <a:solidFill>
                  <a:srgbClr val="C00000"/>
                </a:solidFill>
              </a:rPr>
              <a:t>апк.рф</a:t>
            </a:r>
            <a:endParaRPr kumimoji="0" lang="ru-RU" sz="195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71800" y="1839754"/>
            <a:ext cx="108555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хартия-</a:t>
            </a:r>
            <a:r>
              <a:rPr lang="ru-RU" sz="105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апк.рф</a:t>
            </a:r>
            <a:endParaRPr lang="ru-RU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3077488"/>
            <a:ext cx="633670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50" i="1" dirty="0">
                <a:solidFill>
                  <a:schemeClr val="accent5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▪ </a:t>
            </a:r>
            <a:r>
              <a:rPr lang="ru-RU" sz="750" i="1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Данный Информационный ресурс носит исключительно информационный характер </a:t>
            </a:r>
          </a:p>
          <a:p>
            <a:r>
              <a:rPr lang="ru-RU" sz="750" i="1" dirty="0">
                <a:solidFill>
                  <a:schemeClr val="accent5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▪ </a:t>
            </a:r>
            <a:r>
              <a:rPr lang="ru-RU" sz="750" i="1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Организации, использующие информацию, приведенную в настоящем Информационном ресурсе, должны самостоятельно проводить оценку рисков заключения или не заключения договоров/ соглашений с контрагентами, даже если они включены в Информационный ресурс, наряду с другими потенциальными контрагентами, используя всю доступную им информацию. </a:t>
            </a:r>
          </a:p>
          <a:p>
            <a:r>
              <a:rPr lang="ru-RU" sz="750" i="1" dirty="0">
                <a:solidFill>
                  <a:schemeClr val="accent5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▪ </a:t>
            </a:r>
            <a:r>
              <a:rPr lang="ru-RU" sz="750" i="1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Информация, содержащаяся в Информационном ресурсе, не может рассматриваться как часть механизма самостоятельной оценки хозяйствующими субъектами рисков для налогоплательщиков и не может рассматриваться в качестве критерия таковой.</a:t>
            </a:r>
          </a:p>
          <a:p>
            <a:r>
              <a:rPr lang="ru-RU" sz="750" i="1" dirty="0">
                <a:solidFill>
                  <a:schemeClr val="accent5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▪ </a:t>
            </a:r>
            <a:r>
              <a:rPr lang="ru-RU" sz="750" i="1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Данный Информационный ресурс не следует рассматривать как подтверждение факта совершения налогового правонарушения в соответствии с действующим налоговым законодательством организациями, включенными в него.</a:t>
            </a:r>
          </a:p>
          <a:p>
            <a:endParaRPr lang="ru-RU" sz="900" dirty="0"/>
          </a:p>
          <a:p>
            <a:pPr algn="just">
              <a:spcAft>
                <a:spcPts val="0"/>
              </a:spcAft>
            </a:pPr>
            <a:endParaRPr lang="ru-RU" sz="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85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49492"/>
            <a:ext cx="6237360" cy="522058"/>
          </a:xfrm>
        </p:spPr>
        <p:txBody>
          <a:bodyPr/>
          <a:lstStyle/>
          <a:p>
            <a:r>
              <a:rPr lang="ru-RU" sz="1500" b="1" u="sng" dirty="0" smtClean="0">
                <a:solidFill>
                  <a:srgbClr val="C00000"/>
                </a:solidFill>
              </a:rPr>
              <a:t>ДЛЯ ЧЕГО? </a:t>
            </a:r>
            <a:r>
              <a:rPr lang="ru-RU" sz="1500" b="1" u="sng" dirty="0">
                <a:solidFill>
                  <a:srgbClr val="C00000"/>
                </a:solidFill>
              </a:rPr>
              <a:t/>
            </a:r>
            <a:br>
              <a:rPr lang="ru-RU" sz="1500" b="1" u="sng" dirty="0">
                <a:solidFill>
                  <a:srgbClr val="C00000"/>
                </a:solidFill>
              </a:rPr>
            </a:br>
            <a:endParaRPr lang="ru-RU" sz="1500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345474" y="736150"/>
            <a:ext cx="7344816" cy="4139856"/>
          </a:xfrm>
        </p:spPr>
        <p:txBody>
          <a:bodyPr>
            <a:normAutofit fontScale="92500" lnSpcReduction="20000"/>
          </a:bodyPr>
          <a:lstStyle/>
          <a:p>
            <a:r>
              <a:rPr lang="ru-RU" sz="1500" b="1" dirty="0">
                <a:solidFill>
                  <a:srgbClr val="C00000"/>
                </a:solidFill>
              </a:rPr>
              <a:t>ДО</a:t>
            </a:r>
            <a:r>
              <a:rPr lang="ru-RU" sz="1500" dirty="0"/>
              <a:t> </a:t>
            </a:r>
            <a:r>
              <a:rPr lang="ru-RU" sz="1500" b="1" dirty="0">
                <a:solidFill>
                  <a:srgbClr val="C00000"/>
                </a:solidFill>
              </a:rPr>
              <a:t>сделки:</a:t>
            </a:r>
            <a:r>
              <a:rPr lang="ru-RU" sz="1500" b="1" dirty="0"/>
              <a:t> </a:t>
            </a:r>
          </a:p>
          <a:p>
            <a:r>
              <a:rPr lang="ru-RU" b="1" dirty="0"/>
              <a:t> </a:t>
            </a:r>
            <a:r>
              <a:rPr lang="ru-RU" sz="1500" b="1" dirty="0" smtClean="0">
                <a:solidFill>
                  <a:srgbClr val="C00000"/>
                </a:solidFill>
              </a:rPr>
              <a:t>+</a:t>
            </a:r>
            <a:r>
              <a:rPr lang="ru-RU" b="1" dirty="0" smtClean="0"/>
              <a:t> </a:t>
            </a:r>
            <a:r>
              <a:rPr lang="ru-RU" sz="1300" b="1" u="sng" dirty="0" smtClean="0"/>
              <a:t>принять более информативное решение </a:t>
            </a:r>
            <a:r>
              <a:rPr lang="ru-RU" sz="1300" b="1" dirty="0" smtClean="0"/>
              <a:t>о выборе контрагента путем запроса на сайте Хартия-</a:t>
            </a:r>
            <a:r>
              <a:rPr lang="ru-RU" sz="1300" b="1" dirty="0" err="1" smtClean="0"/>
              <a:t>апк.рф</a:t>
            </a:r>
            <a:r>
              <a:rPr lang="ru-RU" sz="1300" b="1" dirty="0" smtClean="0"/>
              <a:t> информации о «разрывах» по НДС по операциям с участием интересующего лица (Информационный ресурс)  </a:t>
            </a:r>
          </a:p>
          <a:p>
            <a:endParaRPr lang="ru-RU" sz="1500" b="1" dirty="0" smtClean="0">
              <a:solidFill>
                <a:srgbClr val="C00000"/>
              </a:solidFill>
            </a:endParaRPr>
          </a:p>
          <a:p>
            <a:r>
              <a:rPr lang="ru-RU" sz="1500" b="1" dirty="0" smtClean="0">
                <a:solidFill>
                  <a:srgbClr val="C00000"/>
                </a:solidFill>
              </a:rPr>
              <a:t>ПОСЛЕ </a:t>
            </a:r>
            <a:r>
              <a:rPr lang="ru-RU" sz="1500" b="1" dirty="0">
                <a:solidFill>
                  <a:srgbClr val="C00000"/>
                </a:solidFill>
              </a:rPr>
              <a:t>сделки:</a:t>
            </a:r>
          </a:p>
          <a:p>
            <a:r>
              <a:rPr lang="ru-RU" sz="1500" b="1" dirty="0"/>
              <a:t> </a:t>
            </a:r>
            <a:r>
              <a:rPr lang="ru-RU" sz="1500" b="1" dirty="0">
                <a:solidFill>
                  <a:srgbClr val="C00000"/>
                </a:solidFill>
              </a:rPr>
              <a:t>+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sz="1300" b="1" u="sng" dirty="0">
                <a:latin typeface="+mn-lt"/>
              </a:rPr>
              <a:t>получить оперативную информацию </a:t>
            </a:r>
            <a:r>
              <a:rPr lang="ru-RU" sz="1300" b="1" dirty="0">
                <a:latin typeface="+mn-lt"/>
              </a:rPr>
              <a:t>от налогового органа о «разрыве» </a:t>
            </a:r>
            <a:r>
              <a:rPr lang="ru-RU" sz="1300" b="1" dirty="0" smtClean="0">
                <a:latin typeface="+mn-lt"/>
              </a:rPr>
              <a:t> </a:t>
            </a:r>
            <a:endParaRPr lang="ru-RU" sz="1300" b="1" dirty="0">
              <a:latin typeface="+mn-lt"/>
            </a:endParaRPr>
          </a:p>
          <a:p>
            <a:r>
              <a:rPr lang="ru-RU" sz="1275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    </a:t>
            </a:r>
            <a:r>
              <a:rPr lang="ru-RU" sz="15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=</a:t>
            </a:r>
            <a:r>
              <a:rPr lang="ru-RU" sz="1275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latin typeface="+mn-lt"/>
                <a:cs typeface="Times New Roman" panose="02020603050405020304" pitchFamily="18" charset="0"/>
              </a:rPr>
              <a:t>в</a:t>
            </a:r>
            <a:r>
              <a:rPr lang="ru-RU" sz="1300" b="1" dirty="0">
                <a:latin typeface="+mn-lt"/>
              </a:rPr>
              <a:t>озможность оперативного урегулирования </a:t>
            </a:r>
            <a:r>
              <a:rPr lang="ru-RU" sz="1300" b="1" dirty="0" smtClean="0">
                <a:latin typeface="+mn-lt"/>
              </a:rPr>
              <a:t>«разрыва» </a:t>
            </a:r>
            <a:r>
              <a:rPr lang="ru-RU" sz="1300" b="1" dirty="0">
                <a:latin typeface="+mn-lt"/>
              </a:rPr>
              <a:t>во взаимодействии с </a:t>
            </a:r>
            <a:r>
              <a:rPr lang="ru-RU" sz="1300" b="1" dirty="0" smtClean="0">
                <a:latin typeface="+mn-lt"/>
              </a:rPr>
              <a:t>участниками рынка</a:t>
            </a:r>
            <a:endParaRPr lang="ru-RU" sz="1275" b="1" dirty="0" smtClean="0">
              <a:latin typeface="+mn-lt"/>
            </a:endParaRPr>
          </a:p>
          <a:p>
            <a:r>
              <a:rPr lang="ru-RU" sz="1400" b="1" dirty="0" smtClean="0">
                <a:solidFill>
                  <a:srgbClr val="C00000"/>
                </a:solidFill>
              </a:rPr>
              <a:t> </a:t>
            </a:r>
            <a:r>
              <a:rPr lang="ru-RU" sz="1500" b="1" dirty="0" smtClean="0">
                <a:solidFill>
                  <a:srgbClr val="C00000"/>
                </a:solidFill>
              </a:rPr>
              <a:t>+</a:t>
            </a:r>
            <a:r>
              <a:rPr lang="ru-RU" sz="14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  </a:t>
            </a:r>
            <a:r>
              <a:rPr lang="ru-RU" sz="1300" b="1" u="sng" dirty="0" smtClean="0">
                <a:cs typeface="Times New Roman" panose="02020603050405020304" pitchFamily="18" charset="0"/>
              </a:rPr>
              <a:t>возможность разместить информацию </a:t>
            </a:r>
            <a:r>
              <a:rPr lang="ru-RU" sz="1300" b="1" dirty="0" smtClean="0">
                <a:cs typeface="Times New Roman" panose="02020603050405020304" pitchFamily="18" charset="0"/>
              </a:rPr>
              <a:t>о контрагенте, по цепочке операций с которым выявлен и не устранен «разрыв», в Информационном ресурсе, </a:t>
            </a:r>
            <a:r>
              <a:rPr lang="ru-RU" sz="1275" b="1" dirty="0" smtClean="0">
                <a:latin typeface="+mn-lt"/>
              </a:rPr>
              <a:t>с </a:t>
            </a:r>
            <a:r>
              <a:rPr lang="ru-RU" sz="1275" b="1" dirty="0">
                <a:latin typeface="+mn-lt"/>
              </a:rPr>
              <a:t>тем, </a:t>
            </a:r>
            <a:r>
              <a:rPr lang="ru-RU" sz="1275" b="1" dirty="0" smtClean="0">
                <a:latin typeface="+mn-lt"/>
              </a:rPr>
              <a:t>чтобы стимулировать его заинтересованность в добровольном устранении «разрыва» </a:t>
            </a:r>
            <a:endParaRPr lang="ru-RU" sz="1275" b="1" dirty="0">
              <a:latin typeface="+mn-lt"/>
            </a:endParaRPr>
          </a:p>
          <a:p>
            <a:endParaRPr lang="ru-RU" sz="1275" b="1" dirty="0" smtClean="0">
              <a:solidFill>
                <a:srgbClr val="FF0000"/>
              </a:solidFill>
              <a:latin typeface="+mn-lt"/>
            </a:endParaRPr>
          </a:p>
          <a:p>
            <a:r>
              <a:rPr lang="ru-RU" sz="1500" b="1" dirty="0" smtClean="0">
                <a:solidFill>
                  <a:srgbClr val="C00000"/>
                </a:solidFill>
                <a:latin typeface="+mn-lt"/>
              </a:rPr>
              <a:t>ИТОГО: </a:t>
            </a:r>
            <a:r>
              <a:rPr lang="ru-RU" sz="1500" b="1" dirty="0" smtClean="0">
                <a:latin typeface="+mn-lt"/>
              </a:rPr>
              <a:t>минимизировать риск </a:t>
            </a:r>
            <a:r>
              <a:rPr lang="ru-RU" sz="1500" b="1" dirty="0">
                <a:latin typeface="+mn-lt"/>
              </a:rPr>
              <a:t>доначислений с пени и штрафом в </a:t>
            </a:r>
            <a:r>
              <a:rPr lang="ru-RU" sz="1500" b="1" dirty="0" smtClean="0">
                <a:latin typeface="+mn-lt"/>
              </a:rPr>
              <a:t>рамках мероприятий налогового контроля при </a:t>
            </a:r>
            <a:r>
              <a:rPr lang="ru-RU" sz="1500" b="1" dirty="0">
                <a:latin typeface="+mn-lt"/>
              </a:rPr>
              <a:t>риске утраты возможности взыскания с контрагента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D5317A-DBD9-4691-B2BC-116A6E951297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721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5" y="195486"/>
            <a:ext cx="7561088" cy="531734"/>
          </a:xfrm>
        </p:spPr>
        <p:txBody>
          <a:bodyPr/>
          <a:lstStyle/>
          <a:p>
            <a:r>
              <a:rPr lang="ru-RU" sz="1500" b="1" u="sng" dirty="0" smtClean="0">
                <a:solidFill>
                  <a:srgbClr val="C60000"/>
                </a:solidFill>
              </a:rPr>
              <a:t>ЧТО НЕОБХОДИМО ДЛЯ УЧАСТИЯ В ИНФОРМИРОВАНИИ О «РАЗРЫВАХ»</a:t>
            </a:r>
            <a:r>
              <a:rPr lang="ru-RU" sz="1500" b="1" u="sng" dirty="0" smtClean="0"/>
              <a:t/>
            </a:r>
            <a:br>
              <a:rPr lang="ru-RU" sz="1500" b="1" u="sng" dirty="0" smtClean="0"/>
            </a:br>
            <a:r>
              <a:rPr lang="ru-RU" sz="1500" b="1" u="sng" dirty="0" smtClean="0"/>
              <a:t/>
            </a:r>
            <a:br>
              <a:rPr lang="ru-RU" sz="1500" b="1" u="sng" dirty="0" smtClean="0"/>
            </a:br>
            <a:r>
              <a:rPr lang="ru-RU" sz="1500" b="1" dirty="0" smtClean="0"/>
              <a:t/>
            </a:r>
            <a:br>
              <a:rPr lang="ru-RU" sz="1500" b="1" dirty="0" smtClean="0"/>
            </a:br>
            <a:r>
              <a:rPr lang="ru-RU" sz="1500" b="1" dirty="0" smtClean="0"/>
              <a:t/>
            </a:r>
            <a:br>
              <a:rPr lang="ru-RU" sz="1500" b="1" dirty="0" smtClean="0"/>
            </a:br>
            <a:r>
              <a:rPr lang="ru-RU" sz="1500" b="1" dirty="0" smtClean="0"/>
              <a:t/>
            </a:r>
            <a:br>
              <a:rPr lang="ru-RU" sz="1500" b="1" dirty="0" smtClean="0"/>
            </a:br>
            <a:r>
              <a:rPr lang="ru-RU" sz="1500" b="1" dirty="0" smtClean="0"/>
              <a:t/>
            </a:r>
            <a:br>
              <a:rPr lang="ru-RU" sz="1500" b="1" dirty="0" smtClean="0"/>
            </a:br>
            <a:r>
              <a:rPr lang="ru-RU" sz="1500" b="1" dirty="0" smtClean="0"/>
              <a:t/>
            </a:r>
            <a:br>
              <a:rPr lang="ru-RU" sz="1500" b="1" dirty="0" smtClean="0"/>
            </a:br>
            <a:r>
              <a:rPr lang="ru-RU" sz="1500" b="1" dirty="0" smtClean="0"/>
              <a:t/>
            </a:r>
            <a:br>
              <a:rPr lang="ru-RU" sz="1500" b="1" dirty="0" smtClean="0"/>
            </a:br>
            <a:r>
              <a:rPr lang="ru-RU" sz="1500" b="1" dirty="0"/>
              <a:t/>
            </a:r>
            <a:br>
              <a:rPr lang="ru-RU" sz="1500" b="1" dirty="0"/>
            </a:br>
            <a:r>
              <a:rPr lang="ru-RU" sz="1500" b="1" dirty="0" smtClean="0"/>
              <a:t/>
            </a:r>
            <a:br>
              <a:rPr lang="ru-RU" sz="1500" b="1" dirty="0" smtClean="0"/>
            </a:br>
            <a:r>
              <a:rPr lang="ru-RU" sz="1500" b="1" dirty="0"/>
              <a:t/>
            </a:r>
            <a:br>
              <a:rPr lang="ru-RU" sz="1500" b="1" dirty="0"/>
            </a:br>
            <a:r>
              <a:rPr lang="ru-RU" sz="1500" b="1" dirty="0" smtClean="0"/>
              <a:t/>
            </a:r>
            <a:br>
              <a:rPr lang="ru-RU" sz="1500" b="1" dirty="0" smtClean="0"/>
            </a:br>
            <a:r>
              <a:rPr lang="ru-RU" sz="1500" b="1" dirty="0"/>
              <a:t/>
            </a:r>
            <a:br>
              <a:rPr lang="ru-RU" sz="1500" b="1" dirty="0"/>
            </a:br>
            <a:r>
              <a:rPr lang="ru-RU" sz="1500" b="1" dirty="0" smtClean="0"/>
              <a:t/>
            </a:r>
            <a:br>
              <a:rPr lang="ru-RU" sz="1500" b="1" dirty="0" smtClean="0"/>
            </a:br>
            <a:r>
              <a:rPr lang="ru-RU" sz="1500" b="1" dirty="0"/>
              <a:t/>
            </a:r>
            <a:br>
              <a:rPr lang="ru-RU" sz="1500" b="1" dirty="0"/>
            </a:br>
            <a:r>
              <a:rPr lang="ru-RU" sz="1500" b="1" dirty="0" smtClean="0"/>
              <a:t/>
            </a:r>
            <a:br>
              <a:rPr lang="ru-RU" sz="1500" b="1" dirty="0" smtClean="0"/>
            </a:br>
            <a:r>
              <a:rPr lang="ru-RU" sz="1500" b="1" dirty="0" smtClean="0"/>
              <a:t/>
            </a:r>
            <a:br>
              <a:rPr lang="ru-RU" sz="1500" b="1" dirty="0" smtClean="0"/>
            </a:br>
            <a:r>
              <a:rPr lang="ru-RU" sz="1400" b="1" dirty="0" smtClean="0">
                <a:solidFill>
                  <a:srgbClr val="C00000"/>
                </a:solidFill>
              </a:rPr>
              <a:t>* </a:t>
            </a:r>
            <a:r>
              <a:rPr lang="ru-RU" sz="1300" b="1" i="1" dirty="0" smtClean="0">
                <a:solidFill>
                  <a:srgbClr val="C00000"/>
                </a:solidFill>
              </a:rPr>
              <a:t>необходимо для получения от ИФНС информационных писем </a:t>
            </a:r>
            <a:r>
              <a:rPr lang="ru-RU" sz="1300" b="1" i="1" dirty="0" smtClean="0"/>
              <a:t/>
            </a:r>
            <a:br>
              <a:rPr lang="ru-RU" sz="1300" b="1" i="1" dirty="0" smtClean="0"/>
            </a:br>
            <a:r>
              <a:rPr lang="ru-RU" sz="1300" b="1" i="1" dirty="0" smtClean="0">
                <a:solidFill>
                  <a:srgbClr val="FFC000"/>
                </a:solidFill>
              </a:rPr>
              <a:t>* необходимо для размещения информации в </a:t>
            </a:r>
            <a:r>
              <a:rPr lang="ru-RU" sz="1300" b="1" i="1" dirty="0" err="1" smtClean="0">
                <a:solidFill>
                  <a:srgbClr val="FFC000"/>
                </a:solidFill>
              </a:rPr>
              <a:t>Информресурсе</a:t>
            </a:r>
            <a:r>
              <a:rPr lang="ru-RU" sz="1300" b="1" i="1" dirty="0" smtClean="0"/>
              <a:t/>
            </a:r>
            <a:br>
              <a:rPr lang="ru-RU" sz="1300" b="1" i="1" dirty="0" smtClean="0"/>
            </a:br>
            <a:r>
              <a:rPr lang="ru-RU" sz="1300" b="1" i="1" dirty="0" smtClean="0">
                <a:solidFill>
                  <a:srgbClr val="006600"/>
                </a:solidFill>
              </a:rPr>
              <a:t>* рекомендовано для возмещения потерь от «разрывов»</a:t>
            </a:r>
            <a:r>
              <a:rPr lang="ru-RU" sz="1300" b="1" i="1" dirty="0" smtClean="0"/>
              <a:t/>
            </a:r>
            <a:br>
              <a:rPr lang="ru-RU" sz="1300" b="1" i="1" dirty="0" smtClean="0"/>
            </a:br>
            <a:r>
              <a:rPr lang="ru-RU" sz="1500" b="1" dirty="0"/>
              <a:t/>
            </a:r>
            <a:br>
              <a:rPr lang="ru-RU" sz="1500" b="1" dirty="0"/>
            </a:br>
            <a:endParaRPr lang="ru-RU" sz="15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655763" y="1034829"/>
            <a:ext cx="6912768" cy="3962140"/>
          </a:xfrm>
        </p:spPr>
        <p:txBody>
          <a:bodyPr/>
          <a:lstStyle/>
          <a:p>
            <a:r>
              <a:rPr lang="ru-RU" dirty="0" smtClean="0"/>
              <a:t>                   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D5317A-DBD9-4691-B2BC-116A6E951297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302694" y="810316"/>
            <a:ext cx="520708" cy="743868"/>
            <a:chOff x="0" y="3217380"/>
            <a:chExt cx="520708" cy="74386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7" name="Нашивка 6"/>
            <p:cNvSpPr/>
            <p:nvPr/>
          </p:nvSpPr>
          <p:spPr>
            <a:xfrm rot="5400000">
              <a:off x="-111580" y="3328960"/>
              <a:ext cx="743868" cy="520707"/>
            </a:xfrm>
            <a:prstGeom prst="chevron">
              <a:avLst/>
            </a:prstGeom>
            <a:gradFill rotWithShape="0">
              <a:gsLst>
                <a:gs pos="0">
                  <a:srgbClr val="C60000"/>
                </a:gs>
                <a:gs pos="80000">
                  <a:srgbClr val="C60000"/>
                </a:gs>
                <a:gs pos="100000">
                  <a:srgbClr val="C00000"/>
                </a:gs>
              </a:gsLst>
            </a:gradFill>
            <a:sp3d prstMaterial="plastic">
              <a:bevelT w="127000" h="25400" prst="relaxedInset"/>
            </a:sp3d>
          </p:spPr>
          <p:style>
            <a:lnRef idx="0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Нашивка 4"/>
            <p:cNvSpPr/>
            <p:nvPr/>
          </p:nvSpPr>
          <p:spPr>
            <a:xfrm>
              <a:off x="1" y="3477734"/>
              <a:ext cx="520707" cy="2231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>
                <a:latin typeface="PF DinDisplay Pro Medium" panose="02000506000000020004" pitchFamily="2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285597" y="1474262"/>
            <a:ext cx="520708" cy="743868"/>
            <a:chOff x="0" y="3217380"/>
            <a:chExt cx="520708" cy="74386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1" name="Нашивка 10"/>
            <p:cNvSpPr/>
            <p:nvPr/>
          </p:nvSpPr>
          <p:spPr>
            <a:xfrm rot="5400000">
              <a:off x="-111580" y="3328960"/>
              <a:ext cx="743868" cy="520707"/>
            </a:xfrm>
            <a:prstGeom prst="chevron">
              <a:avLst/>
            </a:prstGeom>
            <a:gradFill rotWithShape="0">
              <a:gsLst>
                <a:gs pos="0">
                  <a:srgbClr val="C60000"/>
                </a:gs>
                <a:gs pos="80000">
                  <a:srgbClr val="C60000"/>
                </a:gs>
                <a:gs pos="100000">
                  <a:srgbClr val="C00000"/>
                </a:gs>
              </a:gsLst>
            </a:gradFill>
            <a:sp3d prstMaterial="plastic">
              <a:bevelT w="127000" h="25400" prst="relaxedInset"/>
            </a:sp3d>
          </p:spPr>
          <p:style>
            <a:lnRef idx="0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Нашивка 4"/>
            <p:cNvSpPr/>
            <p:nvPr/>
          </p:nvSpPr>
          <p:spPr>
            <a:xfrm>
              <a:off x="1" y="3477734"/>
              <a:ext cx="520707" cy="2231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>
                <a:latin typeface="PF DinDisplay Pro Medium" panose="02000506000000020004" pitchFamily="2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293351" y="2142705"/>
            <a:ext cx="520708" cy="743868"/>
            <a:chOff x="0" y="3217380"/>
            <a:chExt cx="520708" cy="74386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4" name="Нашивка 13"/>
            <p:cNvSpPr/>
            <p:nvPr/>
          </p:nvSpPr>
          <p:spPr>
            <a:xfrm rot="5400000">
              <a:off x="-111580" y="3328960"/>
              <a:ext cx="743868" cy="520707"/>
            </a:xfrm>
            <a:prstGeom prst="chevron">
              <a:avLst/>
            </a:prstGeom>
            <a:gradFill rotWithShape="0">
              <a:gsLst>
                <a:gs pos="0">
                  <a:srgbClr val="C60000"/>
                </a:gs>
                <a:gs pos="80000">
                  <a:srgbClr val="C60000"/>
                </a:gs>
                <a:gs pos="100000">
                  <a:srgbClr val="C00000"/>
                </a:gs>
              </a:gsLst>
            </a:gradFill>
            <a:sp3d prstMaterial="plastic">
              <a:bevelT w="127000" h="25400" prst="relaxedInset"/>
            </a:sp3d>
          </p:spPr>
          <p:style>
            <a:lnRef idx="0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Нашивка 4"/>
            <p:cNvSpPr/>
            <p:nvPr/>
          </p:nvSpPr>
          <p:spPr>
            <a:xfrm>
              <a:off x="1" y="3477734"/>
              <a:ext cx="520707" cy="2231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>
                <a:latin typeface="PF DinDisplay Pro Medium" panose="02000506000000020004" pitchFamily="2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280944" y="2794793"/>
            <a:ext cx="520708" cy="743868"/>
            <a:chOff x="0" y="3217380"/>
            <a:chExt cx="520708" cy="74386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7" name="Нашивка 16"/>
            <p:cNvSpPr/>
            <p:nvPr/>
          </p:nvSpPr>
          <p:spPr>
            <a:xfrm rot="5400000">
              <a:off x="-111580" y="3328960"/>
              <a:ext cx="743868" cy="520707"/>
            </a:xfrm>
            <a:prstGeom prst="chevron">
              <a:avLst/>
            </a:prstGeom>
            <a:gradFill rotWithShape="0">
              <a:gsLst>
                <a:gs pos="0">
                  <a:srgbClr val="C60000"/>
                </a:gs>
                <a:gs pos="80000">
                  <a:srgbClr val="C60000"/>
                </a:gs>
                <a:gs pos="100000">
                  <a:srgbClr val="C00000"/>
                </a:gs>
              </a:gsLst>
            </a:gradFill>
            <a:sp3d prstMaterial="plastic">
              <a:bevelT w="127000" h="25400" prst="relaxedInset"/>
            </a:sp3d>
          </p:spPr>
          <p:style>
            <a:lnRef idx="0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Нашивка 4"/>
            <p:cNvSpPr/>
            <p:nvPr/>
          </p:nvSpPr>
          <p:spPr>
            <a:xfrm>
              <a:off x="1" y="3477734"/>
              <a:ext cx="520707" cy="2231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>
                <a:latin typeface="PF DinDisplay Pro Medium" panose="02000506000000020004" pitchFamily="2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271378" y="3461908"/>
            <a:ext cx="520708" cy="743868"/>
            <a:chOff x="0" y="3217380"/>
            <a:chExt cx="520708" cy="74386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0" name="Нашивка 19"/>
            <p:cNvSpPr/>
            <p:nvPr/>
          </p:nvSpPr>
          <p:spPr>
            <a:xfrm rot="5400000">
              <a:off x="-111580" y="3328960"/>
              <a:ext cx="743868" cy="520707"/>
            </a:xfrm>
            <a:prstGeom prst="chevron">
              <a:avLst/>
            </a:prstGeom>
            <a:gradFill rotWithShape="0">
              <a:gsLst>
                <a:gs pos="0">
                  <a:srgbClr val="C60000"/>
                </a:gs>
                <a:gs pos="80000">
                  <a:srgbClr val="C60000"/>
                </a:gs>
                <a:gs pos="100000">
                  <a:srgbClr val="C00000"/>
                </a:gs>
              </a:gsLst>
            </a:gradFill>
            <a:sp3d prstMaterial="plastic">
              <a:bevelT w="127000" h="25400" prst="relaxedInset"/>
            </a:sp3d>
          </p:spPr>
          <p:style>
            <a:lnRef idx="0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Нашивка 4"/>
            <p:cNvSpPr/>
            <p:nvPr/>
          </p:nvSpPr>
          <p:spPr>
            <a:xfrm>
              <a:off x="1" y="3477734"/>
              <a:ext cx="520707" cy="2231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>
                <a:latin typeface="PF DinDisplay Pro Medium" panose="02000506000000020004" pitchFamily="2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1814059" y="825606"/>
            <a:ext cx="6287982" cy="594015"/>
            <a:chOff x="520708" y="629448"/>
            <a:chExt cx="5047255" cy="483514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3" name="Прямоугольник с двумя скругленными соседними углами 22"/>
            <p:cNvSpPr/>
            <p:nvPr/>
          </p:nvSpPr>
          <p:spPr>
            <a:xfrm rot="5400000">
              <a:off x="2805561" y="-1649441"/>
              <a:ext cx="483514" cy="5041291"/>
            </a:xfrm>
            <a:prstGeom prst="round2SameRect">
              <a:avLst/>
            </a:prstGeom>
            <a:sp3d extrusionH="190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hemeClr val="accent3">
                <a:shade val="80000"/>
                <a:hueOff val="40738"/>
                <a:satOff val="2097"/>
                <a:lumOff val="403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Прямоугольник 23"/>
            <p:cNvSpPr/>
            <p:nvPr/>
          </p:nvSpPr>
          <p:spPr>
            <a:xfrm>
              <a:off x="520708" y="667792"/>
              <a:ext cx="5017688" cy="43630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9525" rIns="9525" bIns="9525" numCol="1" spcCol="1270" anchor="ctr" anchorCtr="0">
              <a:noAutofit/>
            </a:bodyPr>
            <a:lstStyle/>
            <a:p>
              <a:pPr marL="0" lvl="1" algn="l" defTabSz="6667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1300" b="1" dirty="0" smtClean="0">
                  <a:solidFill>
                    <a:srgbClr val="C0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*Согласие налогоплательщика на признание части сведений, составляющих налоговую тайну, общедоступными </a:t>
              </a:r>
              <a:r>
                <a:rPr lang="ru-RU" sz="1300" b="1" i="1" dirty="0" smtClean="0">
                  <a:solidFill>
                    <a:srgbClr val="C00000">
                      <a:alpha val="50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(в ИФНС по ТКС)</a:t>
              </a:r>
              <a:endParaRPr lang="ru-RU" sz="1300" i="1" kern="1200" dirty="0">
                <a:solidFill>
                  <a:srgbClr val="C00000">
                    <a:alpha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1827893" y="1493092"/>
            <a:ext cx="6280552" cy="603188"/>
            <a:chOff x="520707" y="644190"/>
            <a:chExt cx="5041291" cy="483514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 rot="5400000">
              <a:off x="2799596" y="-1634699"/>
              <a:ext cx="483514" cy="5041291"/>
            </a:xfrm>
            <a:prstGeom prst="round2SameRect">
              <a:avLst/>
            </a:prstGeom>
            <a:sp3d extrusionH="190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hemeClr val="accent3">
                <a:shade val="80000"/>
                <a:hueOff val="40738"/>
                <a:satOff val="2097"/>
                <a:lumOff val="403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Прямоугольник 27"/>
            <p:cNvSpPr/>
            <p:nvPr/>
          </p:nvSpPr>
          <p:spPr>
            <a:xfrm>
              <a:off x="520708" y="667793"/>
              <a:ext cx="5017688" cy="43630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9525" rIns="9525" bIns="9525" numCol="1" spcCol="1270" anchor="ctr" anchorCtr="0">
              <a:noAutofit/>
            </a:bodyPr>
            <a:lstStyle/>
            <a:p>
              <a:pPr marL="0" lvl="1" algn="l" defTabSz="6667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1300" b="1" dirty="0" smtClean="0">
                  <a:solidFill>
                    <a:srgbClr val="C0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*Согласие контрагентов-поставщиков товаров/услуг на признание части сведений, составляющих налоговую тайну, общедоступными </a:t>
              </a:r>
              <a:r>
                <a:rPr lang="ru-RU" sz="1300" b="1" i="1" dirty="0" smtClean="0">
                  <a:solidFill>
                    <a:srgbClr val="C00000">
                      <a:alpha val="50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(как условие для контрагента)</a:t>
              </a:r>
              <a:endParaRPr lang="ru-RU" sz="1300" i="1" kern="1200" dirty="0">
                <a:solidFill>
                  <a:srgbClr val="C00000">
                    <a:alpha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1799356" y="3467424"/>
            <a:ext cx="6280552" cy="620378"/>
            <a:chOff x="520707" y="644190"/>
            <a:chExt cx="5041291" cy="483514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4" name="Прямоугольник с двумя скругленными соседними углами 33"/>
            <p:cNvSpPr/>
            <p:nvPr/>
          </p:nvSpPr>
          <p:spPr>
            <a:xfrm rot="5400000">
              <a:off x="2799596" y="-1634699"/>
              <a:ext cx="483514" cy="5041291"/>
            </a:xfrm>
            <a:prstGeom prst="round2SameRect">
              <a:avLst/>
            </a:prstGeom>
            <a:sp3d extrusionH="190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hemeClr val="accent3">
                <a:shade val="80000"/>
                <a:hueOff val="40738"/>
                <a:satOff val="2097"/>
                <a:lumOff val="403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Прямоугольник 34"/>
            <p:cNvSpPr/>
            <p:nvPr/>
          </p:nvSpPr>
          <p:spPr>
            <a:xfrm>
              <a:off x="520708" y="667792"/>
              <a:ext cx="5017688" cy="43630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9525" rIns="9525" bIns="9525" numCol="1" spcCol="1270" anchor="ctr" anchorCtr="0">
              <a:noAutofit/>
            </a:bodyPr>
            <a:lstStyle/>
            <a:p>
              <a:pPr marL="0" lvl="1" algn="l" defTabSz="6667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1300" b="1" dirty="0" smtClean="0">
                  <a:solidFill>
                    <a:srgbClr val="0066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*Для обеспечения возможности возмещения имущественных потерь от налоговых «разрывов» – Особые условия договора </a:t>
              </a:r>
              <a:endParaRPr lang="ru-RU" sz="1300" i="1" kern="1200" dirty="0">
                <a:solidFill>
                  <a:srgbClr val="0066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1806305" y="2789269"/>
            <a:ext cx="6281035" cy="647822"/>
            <a:chOff x="520319" y="644190"/>
            <a:chExt cx="5041679" cy="53460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7" name="Прямоугольник с двумя скругленными соседними углами 36"/>
            <p:cNvSpPr/>
            <p:nvPr/>
          </p:nvSpPr>
          <p:spPr>
            <a:xfrm rot="5400000">
              <a:off x="2799596" y="-1634699"/>
              <a:ext cx="483514" cy="5041291"/>
            </a:xfrm>
            <a:prstGeom prst="round2SameRect">
              <a:avLst/>
            </a:prstGeom>
            <a:sp3d extrusionH="190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hemeClr val="accent3">
                <a:shade val="80000"/>
                <a:hueOff val="40738"/>
                <a:satOff val="2097"/>
                <a:lumOff val="403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Прямоугольник 37"/>
            <p:cNvSpPr/>
            <p:nvPr/>
          </p:nvSpPr>
          <p:spPr>
            <a:xfrm>
              <a:off x="520708" y="667792"/>
              <a:ext cx="5017688" cy="50139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9525" rIns="9525" bIns="9525" numCol="1" spcCol="1270" anchor="ctr" anchorCtr="0">
              <a:noAutofit/>
            </a:bodyPr>
            <a:lstStyle/>
            <a:p>
              <a:pPr marL="0" lvl="1" algn="l" defTabSz="6667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1300" b="1" dirty="0" smtClean="0">
                  <a:solidFill>
                    <a:srgbClr val="FFC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*Согласие контрагента о раскрытии сведений, касающихся признаков налоговых «разрывов» </a:t>
              </a:r>
              <a:r>
                <a:rPr lang="ru-RU" sz="1300" b="1" i="1" dirty="0" smtClean="0">
                  <a:solidFill>
                    <a:srgbClr val="FFC000">
                      <a:alpha val="50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(как условие договора или отдельным документом)</a:t>
              </a:r>
              <a:endParaRPr lang="ru-RU" sz="1300" i="1" kern="1200" dirty="0">
                <a:solidFill>
                  <a:srgbClr val="FFC000">
                    <a:alpha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520319" y="677406"/>
              <a:ext cx="5017688" cy="50139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9525" rIns="9525" bIns="9525" numCol="1" spcCol="1270" anchor="ctr" anchorCtr="0">
              <a:noAutofit/>
            </a:bodyPr>
            <a:lstStyle/>
            <a:p>
              <a:pPr marL="0" lvl="1" algn="l" defTabSz="6667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1300" b="1" dirty="0" smtClean="0">
                  <a:solidFill>
                    <a:srgbClr val="FFC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*Согласие контрагента о раскрытии сведений, касающихся признаков налоговых «разрывов» </a:t>
              </a:r>
              <a:r>
                <a:rPr lang="ru-RU" sz="1300" b="1" i="1" dirty="0" smtClean="0">
                  <a:solidFill>
                    <a:srgbClr val="FFC000">
                      <a:alpha val="50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(как условие договора или отдельным документом)</a:t>
              </a:r>
              <a:endParaRPr lang="ru-RU" sz="1300" i="1" kern="1200" dirty="0">
                <a:solidFill>
                  <a:srgbClr val="FFC000">
                    <a:alpha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1827894" y="2168375"/>
            <a:ext cx="6280552" cy="554194"/>
            <a:chOff x="520707" y="644190"/>
            <a:chExt cx="5041291" cy="483514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0" name="Прямоугольник с двумя скругленными соседними углами 39"/>
            <p:cNvSpPr/>
            <p:nvPr/>
          </p:nvSpPr>
          <p:spPr>
            <a:xfrm rot="5400000">
              <a:off x="2799596" y="-1634699"/>
              <a:ext cx="483514" cy="5041291"/>
            </a:xfrm>
            <a:prstGeom prst="round2SameRect">
              <a:avLst/>
            </a:prstGeom>
            <a:sp3d extrusionH="190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hemeClr val="accent3">
                <a:shade val="80000"/>
                <a:hueOff val="40738"/>
                <a:satOff val="2097"/>
                <a:lumOff val="403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Прямоугольник 40"/>
            <p:cNvSpPr/>
            <p:nvPr/>
          </p:nvSpPr>
          <p:spPr>
            <a:xfrm>
              <a:off x="520708" y="667792"/>
              <a:ext cx="5017688" cy="43630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9525" rIns="9525" bIns="9525" numCol="1" spcCol="1270" anchor="ctr" anchorCtr="0">
              <a:noAutofit/>
            </a:bodyPr>
            <a:lstStyle/>
            <a:p>
              <a:pPr marL="0" lvl="1" algn="l" defTabSz="6667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1300" b="1" dirty="0" smtClean="0">
                  <a:solidFill>
                    <a:srgbClr val="C0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*Запрос об информировании </a:t>
              </a:r>
              <a:r>
                <a:rPr lang="ru-RU" sz="1300" b="1" i="1" dirty="0" smtClean="0">
                  <a:solidFill>
                    <a:srgbClr val="C00000">
                      <a:alpha val="50000"/>
                    </a:srgb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(в ИФНС по ТКС)</a:t>
              </a:r>
              <a:endParaRPr lang="ru-RU" sz="1300" i="1" kern="1200" dirty="0">
                <a:solidFill>
                  <a:srgbClr val="C00000">
                    <a:alpha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964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Вертикальный свиток 46"/>
          <p:cNvSpPr/>
          <p:nvPr/>
        </p:nvSpPr>
        <p:spPr>
          <a:xfrm>
            <a:off x="6176538" y="2113976"/>
            <a:ext cx="1462776" cy="1405122"/>
          </a:xfrm>
          <a:prstGeom prst="verticalScroll">
            <a:avLst/>
          </a:prstGeom>
          <a:solidFill>
            <a:srgbClr val="92D050">
              <a:alpha val="53000"/>
            </a:srgbClr>
          </a:solidFill>
          <a:ln w="127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38" name="Вертикальный свиток 37"/>
          <p:cNvSpPr/>
          <p:nvPr/>
        </p:nvSpPr>
        <p:spPr>
          <a:xfrm>
            <a:off x="2628663" y="2520573"/>
            <a:ext cx="974690" cy="1023286"/>
          </a:xfrm>
          <a:prstGeom prst="verticalScroll">
            <a:avLst/>
          </a:prstGeom>
          <a:solidFill>
            <a:srgbClr val="FF0000">
              <a:alpha val="20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2637414" y="1455149"/>
            <a:ext cx="966071" cy="993077"/>
          </a:xfrm>
          <a:prstGeom prst="verticalScroll">
            <a:avLst/>
          </a:prstGeom>
          <a:solidFill>
            <a:srgbClr val="E50000">
              <a:alpha val="20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7" name="Овал 6"/>
          <p:cNvSpPr/>
          <p:nvPr/>
        </p:nvSpPr>
        <p:spPr>
          <a:xfrm>
            <a:off x="4370086" y="2083988"/>
            <a:ext cx="1307699" cy="620412"/>
          </a:xfrm>
          <a:prstGeom prst="ellipse">
            <a:avLst/>
          </a:prstGeom>
          <a:solidFill>
            <a:srgbClr val="00B0F0">
              <a:alpha val="39000"/>
            </a:srgbClr>
          </a:solidFill>
          <a:ln w="222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414067" y="2142716"/>
            <a:ext cx="331211" cy="0"/>
          </a:xfrm>
          <a:prstGeom prst="straightConnector1">
            <a:avLst/>
          </a:prstGeom>
          <a:ln w="22225">
            <a:solidFill>
              <a:srgbClr val="FF0000"/>
            </a:solidFill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491880" y="2142717"/>
            <a:ext cx="661556" cy="891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7" idx="2"/>
          </p:cNvCxnSpPr>
          <p:nvPr/>
        </p:nvCxnSpPr>
        <p:spPr>
          <a:xfrm>
            <a:off x="4144577" y="2154640"/>
            <a:ext cx="225509" cy="239554"/>
          </a:xfrm>
          <a:prstGeom prst="line">
            <a:avLst/>
          </a:prstGeom>
          <a:ln w="22225">
            <a:solidFill>
              <a:srgbClr val="FF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7" idx="2"/>
          </p:cNvCxnSpPr>
          <p:nvPr/>
        </p:nvCxnSpPr>
        <p:spPr>
          <a:xfrm flipV="1">
            <a:off x="4153436" y="2394194"/>
            <a:ext cx="216650" cy="42381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endCxn id="48" idx="1"/>
          </p:cNvCxnSpPr>
          <p:nvPr/>
        </p:nvCxnSpPr>
        <p:spPr>
          <a:xfrm>
            <a:off x="3728793" y="2199700"/>
            <a:ext cx="861707" cy="1657400"/>
          </a:xfrm>
          <a:prstGeom prst="line">
            <a:avLst/>
          </a:prstGeom>
          <a:ln w="22225">
            <a:solidFill>
              <a:srgbClr val="FF0000">
                <a:alpha val="54000"/>
              </a:srgb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endCxn id="25" idx="0"/>
          </p:cNvCxnSpPr>
          <p:nvPr/>
        </p:nvCxnSpPr>
        <p:spPr>
          <a:xfrm>
            <a:off x="5603336" y="2520573"/>
            <a:ext cx="565409" cy="131992"/>
          </a:xfrm>
          <a:prstGeom prst="line">
            <a:avLst/>
          </a:prstGeom>
          <a:ln w="19050">
            <a:solidFill>
              <a:srgbClr val="0099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25" idx="2"/>
          </p:cNvCxnSpPr>
          <p:nvPr/>
        </p:nvCxnSpPr>
        <p:spPr>
          <a:xfrm flipV="1">
            <a:off x="5535549" y="3168372"/>
            <a:ext cx="633197" cy="675623"/>
          </a:xfrm>
          <a:prstGeom prst="line">
            <a:avLst/>
          </a:prstGeom>
          <a:ln w="25400">
            <a:solidFill>
              <a:srgbClr val="006600">
                <a:alpha val="66000"/>
              </a:srgb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522423" y="2289740"/>
            <a:ext cx="1073121" cy="253916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r>
              <a:rPr lang="ru-RU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Покупатель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721429" y="1748735"/>
            <a:ext cx="869292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050" b="1" dirty="0">
                <a:latin typeface="+mj-lt"/>
              </a:rPr>
              <a:t>Согласие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745278" y="2746028"/>
            <a:ext cx="709356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050" b="1" dirty="0">
                <a:latin typeface="+mj-lt"/>
              </a:rPr>
              <a:t>Запрос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325270" y="2376695"/>
            <a:ext cx="1053057" cy="9925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975" b="1" dirty="0">
                <a:solidFill>
                  <a:srgbClr val="FF0000"/>
                </a:solidFill>
                <a:latin typeface="+mj-lt"/>
              </a:rPr>
              <a:t>Особые условия </a:t>
            </a:r>
            <a:r>
              <a:rPr lang="ru-RU" sz="975" b="1" dirty="0">
                <a:latin typeface="+mj-lt"/>
              </a:rPr>
              <a:t>= возможность возмещения</a:t>
            </a:r>
          </a:p>
          <a:p>
            <a:r>
              <a:rPr lang="ru-RU" sz="975" b="1" dirty="0">
                <a:latin typeface="+mj-lt"/>
              </a:rPr>
              <a:t>потерь от «разрывов»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563248" y="2376696"/>
            <a:ext cx="791600" cy="4039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025" b="1" dirty="0">
                <a:solidFill>
                  <a:schemeClr val="bg1"/>
                </a:solidFill>
              </a:rPr>
              <a:t>ФНС</a:t>
            </a:r>
          </a:p>
        </p:txBody>
      </p:sp>
      <p:cxnSp>
        <p:nvCxnSpPr>
          <p:cNvPr id="40" name="Прямая со стрелкой 39"/>
          <p:cNvCxnSpPr/>
          <p:nvPr/>
        </p:nvCxnSpPr>
        <p:spPr>
          <a:xfrm flipH="1">
            <a:off x="2414068" y="2797795"/>
            <a:ext cx="335886" cy="5188"/>
          </a:xfrm>
          <a:prstGeom prst="straightConnector1">
            <a:avLst/>
          </a:prstGeom>
          <a:ln w="22225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3491880" y="2815107"/>
            <a:ext cx="672077" cy="652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Овал 47"/>
          <p:cNvSpPr/>
          <p:nvPr/>
        </p:nvSpPr>
        <p:spPr>
          <a:xfrm>
            <a:off x="4390044" y="3755710"/>
            <a:ext cx="1368796" cy="692332"/>
          </a:xfrm>
          <a:prstGeom prst="ellipse">
            <a:avLst/>
          </a:prstGeom>
          <a:solidFill>
            <a:srgbClr val="00B0F0">
              <a:alpha val="39000"/>
            </a:srgbClr>
          </a:solidFill>
          <a:ln w="222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tx1"/>
                </a:solidFill>
              </a:rPr>
              <a:t>Поставщик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69185"/>
            <a:ext cx="75608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>
                <a:solidFill>
                  <a:srgbClr val="C60000"/>
                </a:solidFill>
                <a:latin typeface="+mj-lt"/>
              </a:rPr>
              <a:t>ДЕЙСТВИЯ УЧАСТНИКОВ РЫНКА </a:t>
            </a:r>
            <a:br>
              <a:rPr lang="ru-RU" sz="1500" b="1" dirty="0">
                <a:solidFill>
                  <a:srgbClr val="C60000"/>
                </a:solidFill>
                <a:latin typeface="+mj-lt"/>
              </a:rPr>
            </a:br>
            <a:r>
              <a:rPr lang="ru-RU" sz="1500" b="1" dirty="0">
                <a:latin typeface="+mj-lt"/>
              </a:rPr>
              <a:t>для участия в информировании и формировании  ИНФОРМАЦИОННОГО РЕСУРСА</a:t>
            </a:r>
            <a:br>
              <a:rPr lang="ru-RU" sz="1500" b="1" dirty="0">
                <a:latin typeface="+mj-lt"/>
              </a:rPr>
            </a:br>
            <a:endParaRPr lang="ru-RU" sz="1500" dirty="0"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33941" y="1836820"/>
            <a:ext cx="883028" cy="12819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ИФНС</a:t>
            </a:r>
          </a:p>
        </p:txBody>
      </p:sp>
      <p:sp>
        <p:nvSpPr>
          <p:cNvPr id="25" name="Правая фигурная скобка 24"/>
          <p:cNvSpPr/>
          <p:nvPr/>
        </p:nvSpPr>
        <p:spPr>
          <a:xfrm>
            <a:off x="6168745" y="2652565"/>
            <a:ext cx="153278" cy="515807"/>
          </a:xfrm>
          <a:prstGeom prst="rightBrace">
            <a:avLst/>
          </a:prstGeom>
          <a:ln w="3175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 flipV="1">
            <a:off x="3480825" y="2199700"/>
            <a:ext cx="258030" cy="1347"/>
          </a:xfrm>
          <a:prstGeom prst="line">
            <a:avLst/>
          </a:prstGeom>
          <a:ln w="22225">
            <a:solidFill>
              <a:srgbClr val="FF0000">
                <a:alpha val="6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flipH="1">
            <a:off x="2414067" y="2202190"/>
            <a:ext cx="331211" cy="0"/>
          </a:xfrm>
          <a:prstGeom prst="straightConnector1">
            <a:avLst/>
          </a:prstGeom>
          <a:ln w="22225">
            <a:solidFill>
              <a:srgbClr val="FA0000">
                <a:alpha val="59000"/>
              </a:srgbClr>
            </a:solidFill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Прямоугольник с двумя усеченными противолежащими углами 70"/>
          <p:cNvSpPr/>
          <p:nvPr/>
        </p:nvSpPr>
        <p:spPr>
          <a:xfrm>
            <a:off x="4094313" y="2927272"/>
            <a:ext cx="2052228" cy="486054"/>
          </a:xfrm>
          <a:prstGeom prst="snip2DiagRect">
            <a:avLst/>
          </a:prstGeom>
          <a:solidFill>
            <a:srgbClr val="FFC000">
              <a:alpha val="55000"/>
            </a:srgbClr>
          </a:solidFill>
          <a:ln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b="1" i="1" u="sng" dirty="0">
              <a:solidFill>
                <a:schemeClr val="accent5">
                  <a:lumMod val="75000"/>
                  <a:lumOff val="25000"/>
                </a:schemeClr>
              </a:solidFill>
              <a:latin typeface="+mj-lt"/>
            </a:endParaRPr>
          </a:p>
          <a:p>
            <a:pPr algn="ctr"/>
            <a:endParaRPr lang="ru-RU" sz="900" b="1" i="1" u="sng" dirty="0">
              <a:solidFill>
                <a:schemeClr val="accent5">
                  <a:lumMod val="75000"/>
                  <a:lumOff val="25000"/>
                </a:schemeClr>
              </a:solidFill>
              <a:latin typeface="+mj-lt"/>
            </a:endParaRPr>
          </a:p>
          <a:p>
            <a:pPr algn="ctr"/>
            <a:r>
              <a:rPr lang="ru-RU" sz="900" b="1" i="1" u="sng" dirty="0">
                <a:solidFill>
                  <a:schemeClr val="accent5">
                    <a:lumMod val="75000"/>
                    <a:lumOff val="25000"/>
                  </a:schemeClr>
                </a:solidFill>
                <a:latin typeface="+mj-lt"/>
              </a:rPr>
              <a:t>Условия</a:t>
            </a:r>
            <a:r>
              <a:rPr lang="ru-RU" sz="900" b="1" i="1" dirty="0">
                <a:solidFill>
                  <a:schemeClr val="accent5">
                    <a:lumMod val="75000"/>
                    <a:lumOff val="25000"/>
                  </a:schemeClr>
                </a:solidFill>
                <a:latin typeface="+mj-lt"/>
              </a:rPr>
              <a:t> о раскрытии </a:t>
            </a:r>
          </a:p>
          <a:p>
            <a:pPr algn="ctr"/>
            <a:r>
              <a:rPr lang="ru-RU" sz="900" b="1" i="1" u="sng" dirty="0">
                <a:solidFill>
                  <a:schemeClr val="accent5">
                    <a:lumMod val="75000"/>
                    <a:lumOff val="25000"/>
                  </a:schemeClr>
                </a:solidFill>
                <a:latin typeface="+mj-lt"/>
              </a:rPr>
              <a:t>налоговой</a:t>
            </a:r>
            <a:r>
              <a:rPr lang="ru-RU" sz="900" b="1" i="1" dirty="0">
                <a:solidFill>
                  <a:schemeClr val="accent5">
                    <a:lumMod val="75000"/>
                    <a:lumOff val="25000"/>
                  </a:schemeClr>
                </a:solidFill>
                <a:latin typeface="+mj-lt"/>
              </a:rPr>
              <a:t> и </a:t>
            </a:r>
            <a:r>
              <a:rPr lang="ru-RU" sz="900" b="1" i="1" u="sng" dirty="0">
                <a:solidFill>
                  <a:schemeClr val="accent5">
                    <a:lumMod val="75000"/>
                    <a:lumOff val="25000"/>
                  </a:schemeClr>
                </a:solidFill>
                <a:latin typeface="+mj-lt"/>
              </a:rPr>
              <a:t>коммерческой</a:t>
            </a:r>
          </a:p>
          <a:p>
            <a:pPr algn="ctr"/>
            <a:r>
              <a:rPr lang="ru-RU" sz="900" b="1" i="1" dirty="0">
                <a:solidFill>
                  <a:schemeClr val="accent5">
                    <a:lumMod val="75000"/>
                    <a:lumOff val="25000"/>
                  </a:schemeClr>
                </a:solidFill>
                <a:latin typeface="+mj-lt"/>
              </a:rPr>
              <a:t>тайны в части </a:t>
            </a:r>
            <a:r>
              <a:rPr lang="en-US" sz="900" b="1" i="1" dirty="0">
                <a:solidFill>
                  <a:schemeClr val="accent5">
                    <a:lumMod val="75000"/>
                    <a:lumOff val="25000"/>
                  </a:schemeClr>
                </a:solidFill>
                <a:latin typeface="+mj-lt"/>
              </a:rPr>
              <a:t>“</a:t>
            </a:r>
            <a:r>
              <a:rPr lang="ru-RU" sz="900" b="1" i="1" dirty="0">
                <a:solidFill>
                  <a:schemeClr val="accent5">
                    <a:lumMod val="75000"/>
                    <a:lumOff val="25000"/>
                  </a:schemeClr>
                </a:solidFill>
                <a:latin typeface="+mj-lt"/>
              </a:rPr>
              <a:t>разрывов</a:t>
            </a:r>
            <a:r>
              <a:rPr lang="en-US" sz="900" b="1" i="1" dirty="0">
                <a:solidFill>
                  <a:schemeClr val="accent5">
                    <a:lumMod val="75000"/>
                    <a:lumOff val="25000"/>
                  </a:schemeClr>
                </a:solidFill>
                <a:latin typeface="+mj-lt"/>
              </a:rPr>
              <a:t>”</a:t>
            </a:r>
          </a:p>
          <a:p>
            <a:pPr algn="ctr"/>
            <a:endParaRPr lang="ru-RU" sz="1350" dirty="0"/>
          </a:p>
        </p:txBody>
      </p:sp>
      <p:cxnSp>
        <p:nvCxnSpPr>
          <p:cNvPr id="28" name="Прямая соединительная линия 27"/>
          <p:cNvCxnSpPr>
            <a:stCxn id="7" idx="4"/>
          </p:cNvCxnSpPr>
          <p:nvPr/>
        </p:nvCxnSpPr>
        <p:spPr>
          <a:xfrm flipH="1">
            <a:off x="5023935" y="2704400"/>
            <a:ext cx="1" cy="222872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023935" y="3415255"/>
            <a:ext cx="0" cy="340455"/>
          </a:xfrm>
          <a:prstGeom prst="straightConnector1">
            <a:avLst/>
          </a:prstGeom>
          <a:ln w="2222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04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95486"/>
            <a:ext cx="7344815" cy="792088"/>
          </a:xfrm>
        </p:spPr>
        <p:txBody>
          <a:bodyPr/>
          <a:lstStyle/>
          <a:p>
            <a:endParaRPr lang="ru-RU" sz="135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331640" y="1203598"/>
            <a:ext cx="7560840" cy="3710111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ru-RU" sz="1500" b="1" dirty="0" smtClean="0"/>
              <a:t>Согласие дает возможность раскрыть </a:t>
            </a:r>
            <a:r>
              <a:rPr lang="ru-RU" sz="1500" b="1" u="sng" dirty="0" smtClean="0"/>
              <a:t>только часть </a:t>
            </a:r>
            <a:r>
              <a:rPr lang="ru-RU" sz="1500" b="1" u="sng" dirty="0"/>
              <a:t>сведений</a:t>
            </a:r>
            <a:r>
              <a:rPr lang="ru-RU" sz="1500" b="1" dirty="0"/>
              <a:t>, составляющих налоговую </a:t>
            </a:r>
            <a:r>
              <a:rPr lang="ru-RU" sz="1500" b="1" dirty="0" smtClean="0"/>
              <a:t>тайну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500" b="1" dirty="0">
                <a:solidFill>
                  <a:srgbClr val="C00000"/>
                </a:solidFill>
              </a:rPr>
              <a:t>о наличии (урегулировании/</a:t>
            </a:r>
            <a:r>
              <a:rPr lang="ru-RU" sz="1500" b="1" dirty="0" err="1">
                <a:solidFill>
                  <a:srgbClr val="C00000"/>
                </a:solidFill>
              </a:rPr>
              <a:t>неурегулировании</a:t>
            </a:r>
            <a:r>
              <a:rPr lang="ru-RU" sz="1500" b="1" dirty="0">
                <a:solidFill>
                  <a:srgbClr val="C00000"/>
                </a:solidFill>
              </a:rPr>
              <a:t>) несформированного источника по цепочке поставщиков товаров (работ/услуг) для принятия к вычету сумм НДС </a:t>
            </a:r>
            <a:endParaRPr lang="ru-RU" sz="1500" b="1" dirty="0" smtClean="0">
              <a:solidFill>
                <a:srgbClr val="C00000"/>
              </a:solidFill>
            </a:endParaRPr>
          </a:p>
          <a:p>
            <a:pPr>
              <a:lnSpc>
                <a:spcPct val="120000"/>
              </a:lnSpc>
            </a:pPr>
            <a:endParaRPr lang="ru-RU" sz="1350" b="1" i="1" u="sng" dirty="0">
              <a:solidFill>
                <a:schemeClr val="accent5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1350" b="1" dirty="0" smtClean="0"/>
              <a:t>Для чего в </a:t>
            </a:r>
            <a:r>
              <a:rPr lang="ru-RU" sz="1350" b="1" dirty="0"/>
              <a:t>обязательном порядке </a:t>
            </a:r>
            <a:r>
              <a:rPr lang="ru-RU" sz="1350" b="1" dirty="0" smtClean="0"/>
              <a:t>в форме Согласия указывается два </a:t>
            </a:r>
            <a:r>
              <a:rPr lang="ru-RU" sz="1350" b="1" dirty="0"/>
              <a:t>кода</a:t>
            </a:r>
            <a:r>
              <a:rPr lang="ru-RU" sz="1350" dirty="0"/>
              <a:t>:</a:t>
            </a:r>
          </a:p>
          <a:p>
            <a:pPr>
              <a:lnSpc>
                <a:spcPct val="120000"/>
              </a:lnSpc>
            </a:pPr>
            <a:r>
              <a:rPr lang="ru-RU" sz="1350" b="1" dirty="0"/>
              <a:t>«1100» </a:t>
            </a:r>
            <a:r>
              <a:rPr lang="ru-RU" sz="1350" dirty="0"/>
              <a:t>- Сведения из налоговых деклараций (расчетов</a:t>
            </a:r>
            <a:r>
              <a:rPr lang="ru-RU" sz="1350" dirty="0" smtClean="0"/>
              <a:t>) – </a:t>
            </a:r>
            <a:r>
              <a:rPr lang="ru-RU" sz="1350" i="1" dirty="0" smtClean="0"/>
              <a:t>в качестве источника для анализа;</a:t>
            </a:r>
            <a:endParaRPr lang="ru-RU" sz="1350" i="1" dirty="0"/>
          </a:p>
          <a:p>
            <a:pPr>
              <a:lnSpc>
                <a:spcPct val="120000"/>
              </a:lnSpc>
            </a:pPr>
            <a:r>
              <a:rPr lang="ru-RU" sz="1350" b="1" dirty="0"/>
              <a:t>«1400» </a:t>
            </a:r>
            <a:r>
              <a:rPr lang="ru-RU" sz="1350" dirty="0"/>
              <a:t>- Иное.</a:t>
            </a:r>
          </a:p>
          <a:p>
            <a:pPr>
              <a:lnSpc>
                <a:spcPct val="120000"/>
              </a:lnSpc>
            </a:pPr>
            <a:r>
              <a:rPr lang="ru-RU" sz="1350" dirty="0">
                <a:cs typeface="Times New Roman" panose="02020603050405020304" pitchFamily="18" charset="0"/>
              </a:rPr>
              <a:t>► </a:t>
            </a:r>
            <a:r>
              <a:rPr lang="ru-RU" sz="1350" u="sng" dirty="0"/>
              <a:t>В текстовом поле «Для кода 1400»:</a:t>
            </a:r>
          </a:p>
          <a:p>
            <a:pPr algn="ctr">
              <a:lnSpc>
                <a:spcPct val="120000"/>
              </a:lnSpc>
            </a:pPr>
            <a:r>
              <a:rPr lang="ru-RU" sz="1350" u="sng" dirty="0"/>
              <a:t> </a:t>
            </a:r>
            <a:r>
              <a:rPr lang="ru-RU" sz="1350" i="1" u="sng" dirty="0"/>
              <a:t>«</a:t>
            </a:r>
            <a:r>
              <a:rPr lang="en-US" sz="1350" b="1" i="1" u="sng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TG</a:t>
            </a:r>
            <a:r>
              <a:rPr lang="ru-RU" sz="1350" b="1" i="1" u="sng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 о наличии (урегулировании/</a:t>
            </a:r>
            <a:r>
              <a:rPr lang="ru-RU" sz="1350" b="1" i="1" u="sng" dirty="0" err="1">
                <a:solidFill>
                  <a:schemeClr val="accent5">
                    <a:lumMod val="75000"/>
                    <a:lumOff val="25000"/>
                  </a:schemeClr>
                </a:solidFill>
              </a:rPr>
              <a:t>неурегулировании</a:t>
            </a:r>
            <a:r>
              <a:rPr lang="ru-RU" sz="1350" b="1" i="1" u="sng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) несформированного источника по цепочке поставщиков товаров (работ/услуг) для принятия к вычету сумм НДС</a:t>
            </a:r>
            <a:r>
              <a:rPr lang="ru-RU" sz="1350" i="1" u="sng" dirty="0"/>
              <a:t>»</a:t>
            </a:r>
            <a:r>
              <a:rPr lang="ru-RU" sz="1350" i="1" dirty="0"/>
              <a:t>. </a:t>
            </a:r>
            <a:endParaRPr lang="ru-RU" sz="1350" i="1" dirty="0" smtClean="0"/>
          </a:p>
          <a:p>
            <a:pPr algn="ctr">
              <a:lnSpc>
                <a:spcPct val="120000"/>
              </a:lnSpc>
            </a:pPr>
            <a:endParaRPr lang="ru-RU" sz="1350" i="1" dirty="0"/>
          </a:p>
          <a:p>
            <a:pPr>
              <a:lnSpc>
                <a:spcPct val="120000"/>
              </a:lnSpc>
            </a:pPr>
            <a:r>
              <a:rPr lang="ru-RU" sz="1350" dirty="0">
                <a:cs typeface="Times New Roman" panose="02020603050405020304" pitchFamily="18" charset="0"/>
              </a:rPr>
              <a:t>► </a:t>
            </a:r>
            <a:r>
              <a:rPr lang="ru-RU" sz="1350" u="sng" dirty="0"/>
              <a:t>в поле </a:t>
            </a:r>
            <a:r>
              <a:rPr lang="ru-RU" sz="1350" dirty="0"/>
              <a:t>«Период, за который сведения, составляющие налоговую тайну, признаются общедоступными» указывается начало и окончания действия согласия.</a:t>
            </a:r>
          </a:p>
          <a:p>
            <a:pPr algn="ctr">
              <a:lnSpc>
                <a:spcPct val="120000"/>
              </a:lnSpc>
            </a:pPr>
            <a:r>
              <a:rPr lang="ru-RU" sz="1350" i="1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Например: с 01.07.2018 по «___»_________ ___ (не заполняется, в случаях, если согласие выдается бессрочно». </a:t>
            </a:r>
            <a:endParaRPr lang="ru-RU" sz="1350" i="1" dirty="0" smtClean="0">
              <a:solidFill>
                <a:schemeClr val="accent5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ru-RU" sz="1350" b="1" dirty="0" smtClean="0">
              <a:solidFill>
                <a:srgbClr val="C00000"/>
              </a:solidFill>
            </a:endParaRPr>
          </a:p>
          <a:p>
            <a:pPr>
              <a:lnSpc>
                <a:spcPct val="120000"/>
              </a:lnSpc>
            </a:pPr>
            <a:r>
              <a:rPr lang="ru-RU" sz="1350" b="1" dirty="0" smtClean="0">
                <a:solidFill>
                  <a:srgbClr val="C00000"/>
                </a:solidFill>
              </a:rPr>
              <a:t>Согласие дает и сам налогоплательщик и его поставщики </a:t>
            </a:r>
            <a:r>
              <a:rPr lang="ru-RU" sz="1350" dirty="0" smtClean="0">
                <a:solidFill>
                  <a:srgbClr val="C00000"/>
                </a:solidFill>
              </a:rPr>
              <a:t>(для чего необходимо включить это как условие выбора контрагента или как условие договора)</a:t>
            </a:r>
          </a:p>
          <a:p>
            <a:pPr algn="ctr">
              <a:lnSpc>
                <a:spcPct val="120000"/>
              </a:lnSpc>
            </a:pPr>
            <a:endParaRPr lang="ru-RU" sz="1350" i="1" dirty="0">
              <a:solidFill>
                <a:schemeClr val="accent5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endParaRPr lang="ru-RU" sz="1350" i="1" dirty="0">
              <a:solidFill>
                <a:schemeClr val="accent5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D5317A-DBD9-4691-B2BC-116A6E951297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763688" y="195484"/>
            <a:ext cx="7128792" cy="792088"/>
            <a:chOff x="526672" y="548833"/>
            <a:chExt cx="5041291" cy="564129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" name="Прямоугольник с двумя скругленными соседними углами 5"/>
            <p:cNvSpPr/>
            <p:nvPr/>
          </p:nvSpPr>
          <p:spPr>
            <a:xfrm rot="5400000">
              <a:off x="2765254" y="-1689748"/>
              <a:ext cx="564128" cy="5041291"/>
            </a:xfrm>
            <a:prstGeom prst="round2SameRect">
              <a:avLst/>
            </a:prstGeom>
            <a:sp3d extrusionH="190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hemeClr val="accent3">
                <a:shade val="80000"/>
                <a:hueOff val="40738"/>
                <a:satOff val="2097"/>
                <a:lumOff val="403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526673" y="548833"/>
              <a:ext cx="5011723" cy="564128"/>
            </a:xfrm>
            <a:prstGeom prst="rect">
              <a:avLst/>
            </a:prstGeom>
            <a:solidFill>
              <a:srgbClr val="FF0000">
                <a:alpha val="16000"/>
              </a:srgb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9525" rIns="9525" bIns="9525" numCol="1" spcCol="1270" anchor="ctr" anchorCtr="0">
              <a:noAutofit/>
            </a:bodyPr>
            <a:lstStyle/>
            <a:p>
              <a:pPr marL="0" lvl="1" defTabSz="666750">
                <a:lnSpc>
                  <a:spcPct val="90000"/>
                </a:lnSpc>
                <a:spcAft>
                  <a:spcPct val="15000"/>
                </a:spcAft>
              </a:pPr>
              <a:endParaRPr lang="ru-RU" sz="13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0" lvl="1" defTabSz="666750">
                <a:lnSpc>
                  <a:spcPct val="90000"/>
                </a:lnSpc>
                <a:spcAft>
                  <a:spcPct val="15000"/>
                </a:spcAft>
              </a:pPr>
              <a:r>
                <a:rPr lang="ru-RU" sz="1300" b="1" dirty="0" smtClean="0">
                  <a:solidFill>
                    <a:srgbClr val="C0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Согласие налогоплательщика на признание части сведений, составляющих налоговую тайну, общедоступными </a:t>
              </a:r>
              <a:r>
                <a:rPr lang="ru-RU" sz="1200" b="1" dirty="0"/>
                <a:t>налоговому органу на признание части сведений, составляющих налоговую тайну, общедоступными</a:t>
              </a:r>
              <a:r>
                <a:rPr lang="ru-RU" sz="1200" b="1" i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ru-RU" sz="1200" i="1" dirty="0">
                  <a:solidFill>
                    <a:schemeClr val="accent6">
                      <a:lumMod val="50000"/>
                    </a:schemeClr>
                  </a:solidFill>
                </a:rPr>
                <a:t>(Приказ ФНС России от 15.11.2016 № ММВ-7-17/615, Форма по КНД 1110058)</a:t>
              </a:r>
              <a:endParaRPr lang="ru-RU" sz="1200" dirty="0"/>
            </a:p>
            <a:p>
              <a:pPr marL="0" lvl="1" algn="l" defTabSz="6667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300" i="1" kern="1200" dirty="0">
                <a:solidFill>
                  <a:srgbClr val="C00000">
                    <a:alpha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526672" y="548833"/>
              <a:ext cx="5011723" cy="564128"/>
            </a:xfrm>
            <a:prstGeom prst="rect">
              <a:avLst/>
            </a:prstGeom>
            <a:solidFill>
              <a:srgbClr val="FF0000">
                <a:alpha val="16000"/>
              </a:srgb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9525" rIns="9525" bIns="9525" numCol="1" spcCol="1270" anchor="ctr" anchorCtr="0">
              <a:noAutofit/>
            </a:bodyPr>
            <a:lstStyle/>
            <a:p>
              <a:pPr marL="0" lvl="1" defTabSz="666750">
                <a:lnSpc>
                  <a:spcPct val="90000"/>
                </a:lnSpc>
                <a:spcAft>
                  <a:spcPct val="15000"/>
                </a:spcAft>
              </a:pPr>
              <a:endParaRPr lang="ru-RU" sz="13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0" lvl="1" defTabSz="666750">
                <a:lnSpc>
                  <a:spcPct val="90000"/>
                </a:lnSpc>
                <a:spcAft>
                  <a:spcPct val="15000"/>
                </a:spcAft>
              </a:pPr>
              <a:r>
                <a:rPr lang="ru-RU" sz="1300" b="1" dirty="0" smtClean="0">
                  <a:solidFill>
                    <a:srgbClr val="C0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Согласие налогоплательщика на признание части сведений, составляющих налоговую тайну, общедоступными </a:t>
              </a:r>
              <a:r>
                <a:rPr lang="ru-RU" sz="1200" b="1" dirty="0"/>
                <a:t>налоговому органу на признание части сведений, составляющих налоговую тайну, общедоступными</a:t>
              </a:r>
              <a:r>
                <a:rPr lang="ru-RU" sz="1200" b="1" i="1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ru-RU" sz="1200" i="1" dirty="0">
                  <a:solidFill>
                    <a:schemeClr val="accent6">
                      <a:lumMod val="50000"/>
                    </a:schemeClr>
                  </a:solidFill>
                </a:rPr>
                <a:t>(Приказ ФНС России от 15.11.2016 № ММВ-7-17/615, Форма по КНД 1110058)</a:t>
              </a:r>
              <a:endParaRPr lang="ru-RU" sz="1200" dirty="0"/>
            </a:p>
            <a:p>
              <a:pPr marL="0" lvl="1" algn="l" defTabSz="6667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300" i="1" kern="1200" dirty="0">
                <a:solidFill>
                  <a:srgbClr val="C00000">
                    <a:alpha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215301" y="178343"/>
            <a:ext cx="520708" cy="809227"/>
            <a:chOff x="0" y="3217380"/>
            <a:chExt cx="520708" cy="74386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9" name="Нашивка 8"/>
            <p:cNvSpPr/>
            <p:nvPr/>
          </p:nvSpPr>
          <p:spPr>
            <a:xfrm rot="5400000">
              <a:off x="-111580" y="3328960"/>
              <a:ext cx="743868" cy="520707"/>
            </a:xfrm>
            <a:prstGeom prst="chevron">
              <a:avLst/>
            </a:prstGeom>
            <a:gradFill rotWithShape="0">
              <a:gsLst>
                <a:gs pos="0">
                  <a:srgbClr val="C60000"/>
                </a:gs>
                <a:gs pos="80000">
                  <a:srgbClr val="C60000"/>
                </a:gs>
                <a:gs pos="100000">
                  <a:srgbClr val="C00000"/>
                </a:gs>
              </a:gsLst>
            </a:gradFill>
            <a:sp3d prstMaterial="plastic">
              <a:bevelT w="127000" h="25400" prst="relaxedInset"/>
            </a:sp3d>
          </p:spPr>
          <p:style>
            <a:lnRef idx="0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shade val="80000"/>
                <a:hueOff val="203692"/>
                <a:satOff val="10483"/>
                <a:lumOff val="201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Нашивка 4"/>
            <p:cNvSpPr/>
            <p:nvPr/>
          </p:nvSpPr>
          <p:spPr>
            <a:xfrm>
              <a:off x="1" y="3477734"/>
              <a:ext cx="520707" cy="22316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500" kern="1200" dirty="0">
                <a:latin typeface="PF DinDisplay Pro Medium" panose="02000506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0412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3540" y="240962"/>
            <a:ext cx="7542915" cy="746611"/>
          </a:xfrm>
        </p:spPr>
        <p:txBody>
          <a:bodyPr/>
          <a:lstStyle/>
          <a:p>
            <a:r>
              <a:rPr lang="ru-RU" sz="1500" b="1" dirty="0">
                <a:solidFill>
                  <a:srgbClr val="C00000"/>
                </a:solidFill>
              </a:rPr>
              <a:t>Согласие участников информирования </a:t>
            </a:r>
            <a:r>
              <a:rPr lang="ru-RU" sz="1500" b="1" dirty="0"/>
              <a:t>налоговому органу на признание части сведений, составляющих налоговую тайну, общедоступными</a:t>
            </a:r>
            <a:r>
              <a:rPr lang="ru-RU" sz="15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300" i="1" dirty="0">
                <a:solidFill>
                  <a:schemeClr val="accent6">
                    <a:lumMod val="50000"/>
                  </a:schemeClr>
                </a:solidFill>
              </a:rPr>
              <a:t>(Приказ ФНС России от 15.11.2016 № ММВ-7-17/615, Форма по КНД 1110058)</a:t>
            </a:r>
            <a:endParaRPr lang="ru-RU" sz="13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151999" y="1059582"/>
            <a:ext cx="7524456" cy="3854128"/>
          </a:xfrm>
        </p:spPr>
        <p:txBody>
          <a:bodyPr/>
          <a:lstStyle/>
          <a:p>
            <a:r>
              <a:rPr lang="ru-RU" dirty="0" smtClean="0"/>
              <a:t>                                                                                                                                     </a:t>
            </a:r>
            <a:r>
              <a:rPr lang="ru-RU" b="1" i="1" dirty="0" smtClean="0">
                <a:solidFill>
                  <a:srgbClr val="0070C0"/>
                </a:solidFill>
              </a:rPr>
              <a:t>ОБРАЗЕЦ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FD5317A-DBD9-4691-B2BC-116A6E951297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91545"/>
            <a:ext cx="2785152" cy="38064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4824" y="1091545"/>
            <a:ext cx="2786650" cy="38064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677277"/>
      </p:ext>
    </p:extLst>
  </p:cSld>
  <p:clrMapOvr>
    <a:masterClrMapping/>
  </p:clrMapOvr>
</p:sld>
</file>

<file path=ppt/theme/theme1.xml><?xml version="1.0" encoding="utf-8"?>
<a:theme xmlns:a="http://schemas.openxmlformats.org/drawingml/2006/main" name="7_ME-RU">
  <a:themeElements>
    <a:clrScheme name="Moscow Exchange">
      <a:dk1>
        <a:srgbClr val="000000"/>
      </a:dk1>
      <a:lt1>
        <a:sysClr val="window" lastClr="FFFFFF"/>
      </a:lt1>
      <a:dk2>
        <a:srgbClr val="CCCCCC"/>
      </a:dk2>
      <a:lt2>
        <a:srgbClr val="E6E6E6"/>
      </a:lt2>
      <a:accent1>
        <a:srgbClr val="63B1E5"/>
      </a:accent1>
      <a:accent2>
        <a:srgbClr val="A2AD00"/>
      </a:accent2>
      <a:accent3>
        <a:srgbClr val="E26EB2"/>
      </a:accent3>
      <a:accent4>
        <a:srgbClr val="FFA100"/>
      </a:accent4>
      <a:accent5>
        <a:srgbClr val="002F5F"/>
      </a:accent5>
      <a:accent6>
        <a:srgbClr val="53682B"/>
      </a:accent6>
      <a:hlink>
        <a:srgbClr val="593160"/>
      </a:hlink>
      <a:folHlink>
        <a:srgbClr val="8D3C1E"/>
      </a:folHlink>
    </a:clrScheme>
    <a:fontScheme name="Moscow Exchang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247867</TotalTime>
  <Words>1846</Words>
  <Application>Microsoft Office PowerPoint</Application>
  <PresentationFormat>Экран (16:9)</PresentationFormat>
  <Paragraphs>197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5" baseType="lpstr">
      <vt:lpstr>Aharoni</vt:lpstr>
      <vt:lpstr>Arial</vt:lpstr>
      <vt:lpstr>Calibri</vt:lpstr>
      <vt:lpstr>Courier New</vt:lpstr>
      <vt:lpstr>PF DinDisplay Pro Medium</vt:lpstr>
      <vt:lpstr>Tahoma</vt:lpstr>
      <vt:lpstr>Times New Roman</vt:lpstr>
      <vt:lpstr>Verdana</vt:lpstr>
      <vt:lpstr>Wingdings</vt:lpstr>
      <vt:lpstr>7_ME-RU</vt:lpstr>
      <vt:lpstr>   </vt:lpstr>
      <vt:lpstr>КАК РАБОТАЕТ? </vt:lpstr>
      <vt:lpstr>ВЗАИМОДЕЙСТВИЕ  </vt:lpstr>
      <vt:lpstr>Презентация PowerPoint</vt:lpstr>
      <vt:lpstr>ДЛЯ ЧЕГО?  </vt:lpstr>
      <vt:lpstr>ЧТО НЕОБХОДИМО ДЛЯ УЧАСТИЯ В ИНФОРМИРОВАНИИ О «РАЗРЫВАХ»                 * необходимо для получения от ИФНС информационных писем  * необходимо для размещения информации в Информресурсе * рекомендовано для возмещения потерь от «разрывов»  </vt:lpstr>
      <vt:lpstr>Презентация PowerPoint</vt:lpstr>
      <vt:lpstr>Презентация PowerPoint</vt:lpstr>
      <vt:lpstr>Согласие участников информирования налоговому органу на признание части сведений, составляющих налоговую тайну, общедоступными (Приказ ФНС России от 15.11.2016 № ММВ-7-17/615, Форма по КНД 1110058)</vt:lpstr>
      <vt:lpstr>Согласия принимаются в электронном виде по ТКС Для заполнения согласия возможно использование программного обеспечения «Налогоплательщик ЮЛ», размещенное на сайте https://www.nalog.ru </vt:lpstr>
      <vt:lpstr>    </vt:lpstr>
      <vt:lpstr>     </vt:lpstr>
      <vt:lpstr>ОСОБЫЕ УСЛОВИЯ ДОГОВОРА. ВЗЫСКАНИЕ ПОТЕРЬ ОТ «РАЗРЫВОВ»   </vt:lpstr>
      <vt:lpstr>ОСОБЫЕ УСЛОВИЯ ДОГОВОРА  ГАРАНТИИ И ЗАВЕРЕНИЯ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Щавелёв Сергей Дмитриевич</dc:creator>
  <cp:lastModifiedBy>Роганова Екатерина Анатольевна</cp:lastModifiedBy>
  <cp:revision>1817</cp:revision>
  <cp:lastPrinted>2018-11-07T17:49:24Z</cp:lastPrinted>
  <dcterms:created xsi:type="dcterms:W3CDTF">2013-03-06T05:45:56Z</dcterms:created>
  <dcterms:modified xsi:type="dcterms:W3CDTF">2019-01-23T14:37:20Z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0x010100146AE59D714A33448C879F6EED7C13EF</vt:lpwstr>
  </property>
</Properties>
</file>