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1" r:id="rId10"/>
    <p:sldId id="265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5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5F168-B544-4CF1-A380-DB3CF6DD690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09678-6737-435C-B1A3-705372AFC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1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09678-6737-435C-B1A3-705372AFCDF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75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16DB2-9BB1-4CC6-AB74-03F81A605291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63A97-C05B-4B02-927E-5629A7F4A2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3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234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3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499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15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E62637-5FA3-49CF-947E-165A0BE59DB9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F51A8-E216-4F0E-A1AB-5E79B928FB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544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90F967-0DFC-4CB9-B0BD-ADE1BBF8BBF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031D3E-C091-459D-9D68-645CA2BC4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3E40C4-99EB-453B-AE49-276F766D8D11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6D35B-0E6E-41D9-BFDA-AF4C8883F0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6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8C2922-9625-4AF8-811C-52EBA01BB35B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F7605-2BE7-409C-A2B1-144954CB8F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03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B80E84-69C6-49D0-A59B-14695070438A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32768D-70E1-4346-B00D-25507F4B8A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14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0952DD-782A-461A-A7DD-307E79F0567A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5AD12-4A98-4A32-9A51-6D8009395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44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7BAFF9-4BCD-4D75-BEC0-657EEE926721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A3726A-BB4F-4B16-A7BC-013435E936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868F02-AAEF-4366-8826-948964409463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B1D2-5F36-4142-9BE2-06CEE0364A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9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C1DC87-303C-44BE-BD4A-9DB4E99EC66B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16933-F750-4F8D-9EBE-7F11635F33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83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D86D75-14B7-48FC-8FD3-C83FD5B036AE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BFCAC-916A-4D49-A7EC-6241AC6A9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9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E04689-B71F-4083-8344-216182A1C5C7}" type="datetimeFigureOut">
              <a:rPr lang="ru-RU" smtClean="0"/>
              <a:pPr>
                <a:defRPr/>
              </a:pPr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2211427-84D2-4E89-B72A-FBB62670E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5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u.wikipedia.org/wiki/%D0%9E%D0%B1%D0%BE%D0%B8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8550" y="330861"/>
            <a:ext cx="6153472" cy="136815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>
                <a:solidFill>
                  <a:schemeClr val="accent2">
                    <a:lumMod val="50000"/>
                  </a:schemeClr>
                </a:solidFill>
              </a:rPr>
              <a:t>Раппорт ткани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4466853" cy="1368153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Урок ИЗО в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5 классе</a:t>
            </a: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Подготовила:</a:t>
            </a:r>
            <a:b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</a:rPr>
              <a:t>учитель ИЗО </a:t>
            </a:r>
            <a:r>
              <a:rPr lang="ru-RU" sz="2600" i="1" dirty="0" err="1" smtClean="0">
                <a:solidFill>
                  <a:schemeClr val="accent2">
                    <a:lumMod val="50000"/>
                  </a:schemeClr>
                </a:solidFill>
              </a:rPr>
              <a:t>Подсадняя</a:t>
            </a: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</a:rPr>
              <a:t> И.А.</a:t>
            </a:r>
            <a:endParaRPr lang="ru-RU" sz="26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317" name="Picture 6" descr="http://im2-tub-ru.yandex.net/i?id=042d166dba04e8f2cdda8c9059ad35b1-68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52963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http://im3-tub-ru.yandex.net/i?id=215d9b635a65f5b78a9be76c62474e84-09-144&amp;n=33&amp;h=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920" y="2346325"/>
            <a:ext cx="3097212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46325"/>
            <a:ext cx="2646541" cy="2105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59" y="240506"/>
            <a:ext cx="2646541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pb.yapokupayu.ru/system/images/product/003/503/645_zo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2175"/>
            <a:ext cx="9305925" cy="868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ttp://img.7ya.ru/pub/img/17171/2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9513" y="1676400"/>
            <a:ext cx="17716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07950" y="93663"/>
            <a:ext cx="7913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Для удобства можно изготовить трафарет либо шаблон из картона </a:t>
            </a:r>
          </a:p>
        </p:txBody>
      </p:sp>
      <p:pic>
        <p:nvPicPr>
          <p:cNvPr id="23555" name="Picture 10" descr="http://im0-tub-ru.yandex.net/i?id=85c9987a5429784256fc9fac137b11bd-69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9913" y="1355725"/>
            <a:ext cx="1848271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http://img.7ya.ru/pub/img/17171/small-2-2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725" y="1870861"/>
            <a:ext cx="19065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6" descr="http://im3-tub-ru.yandex.net/i?id=65f6a7be7fa94f8801aa13ae3cb7ff67-01-144&amp;n=33&amp;h=2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0863" y="4358117"/>
            <a:ext cx="257968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8" descr="http://im1-tub-ru.yandex.net/i?id=811a58fc39c7f6a110114fa90b95dc4b-25-144&amp;n=33&amp;h=2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725" y="4360684"/>
            <a:ext cx="2606675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0" descr="http://im1-tub-ru.yandex.net/i?id=f4423dee88acf1bd742b27db9e068828-116-144&amp;n=33&amp;h=2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58470" y="2068512"/>
            <a:ext cx="1785938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2" descr="http://im0-tub-ru.yandex.net/i?id=3a67cd65215ac42b9313d273456820a8-143-144&amp;n=33&amp;h=2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53138" y="4358118"/>
            <a:ext cx="2191270" cy="176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001"/>
          <p:cNvPicPr>
            <a:picLocks noChangeAspect="1" noChangeArrowheads="1"/>
          </p:cNvPicPr>
          <p:nvPr/>
        </p:nvPicPr>
        <p:blipFill>
          <a:blip r:embed="rId2"/>
          <a:srcRect l="809" t="3171" r="1651" b="2177"/>
          <a:stretch>
            <a:fillRect/>
          </a:stretch>
        </p:blipFill>
        <p:spPr bwMode="auto">
          <a:xfrm>
            <a:off x="827584" y="980728"/>
            <a:ext cx="6380163" cy="5600700"/>
          </a:xfrm>
          <a:prstGeom prst="rect">
            <a:avLst/>
          </a:prstGeom>
          <a:noFill/>
          <a:ln w="254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1331913" y="103188"/>
            <a:ext cx="5875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Для удобства можно изготовить штамп из картофеля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im1-tub-ru.yandex.net/i?id=b216ac73c7b01c521dfe7dc7f2570916-18-144&amp;n=33&amp;h=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4087854"/>
            <a:ext cx="215265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72458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Задание: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Выполнить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рисунок ткани, используя шаблон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,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трафарет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или штамп</a:t>
            </a:r>
          </a:p>
        </p:txBody>
      </p:sp>
      <p:pic>
        <p:nvPicPr>
          <p:cNvPr id="25604" name="Picture 6" descr="http://im0-tub-ru.yandex.net/i?id=22bdb5081ff524bd5143686e34042a01-95-144&amp;n=33&amp;h=2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556792"/>
            <a:ext cx="2590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1772816"/>
            <a:ext cx="5335907" cy="4322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4294967295"/>
          </p:nvPr>
        </p:nvSpPr>
        <p:spPr>
          <a:xfrm>
            <a:off x="0" y="115888"/>
            <a:ext cx="7239000" cy="4846637"/>
          </a:xfrm>
        </p:spPr>
        <p:txBody>
          <a:bodyPr/>
          <a:lstStyle/>
          <a:p>
            <a:r>
              <a:rPr lang="ru-RU" b="1" dirty="0" err="1" smtClean="0"/>
              <a:t>Раппо́рт</a:t>
            </a:r>
            <a:r>
              <a:rPr lang="ru-RU" dirty="0" smtClean="0"/>
              <a:t> (франц. </a:t>
            </a:r>
            <a:r>
              <a:rPr lang="ru-RU" dirty="0" err="1" smtClean="0"/>
              <a:t>rapport</a:t>
            </a:r>
            <a:r>
              <a:rPr lang="ru-RU" dirty="0" smtClean="0"/>
              <a:t>, от </a:t>
            </a:r>
            <a:r>
              <a:rPr lang="ru-RU" dirty="0" err="1" smtClean="0"/>
              <a:t>rapporter</a:t>
            </a:r>
            <a:r>
              <a:rPr lang="ru-RU" dirty="0" smtClean="0"/>
              <a:t> — приносить обратно) — базовый элемент орнамента, часть узора, повторяющаяся многократно на ткани, трикотаже, вышивке, ковре, </a:t>
            </a:r>
            <a:r>
              <a:rPr lang="ru-RU" sz="3200" dirty="0" smtClean="0">
                <a:hlinkClick r:id="rId2" tooltip="Обои"/>
              </a:rPr>
              <a:t>обоях</a:t>
            </a:r>
            <a:r>
              <a:rPr lang="ru-RU" dirty="0" smtClean="0"/>
              <a:t> и т. д. </a:t>
            </a:r>
          </a:p>
          <a:p>
            <a:r>
              <a:rPr lang="ru-RU" dirty="0" smtClean="0"/>
              <a:t>Это ,,шаг рисунка,, - повторяющийся через определенный промежуток рисунок на ткани.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518489"/>
            <a:ext cx="7235957" cy="4070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250825" y="188913"/>
            <a:ext cx="77771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>
                <a:latin typeface="Trebuchet MS" pitchFamily="34" charset="0"/>
              </a:rPr>
              <a:t>Раппортом называется минимальная площадь повторяющегося рисунка, включающая мотив и расстояние до соседнего мотива (мотив – это часть орнамента, главный его элемент). </a:t>
            </a:r>
          </a:p>
          <a:p>
            <a:pPr marL="285750" indent="-285750">
              <a:buFont typeface="Arial" charset="0"/>
              <a:buChar char="•"/>
            </a:pPr>
            <a:r>
              <a:rPr lang="ru-RU">
                <a:latin typeface="Trebuchet MS" pitchFamily="34" charset="0"/>
              </a:rPr>
              <a:t>Мотив может представлять собой один элемент (простой мотив) или состоит из многих элементов, пластически оформленных в единое орнаментальное образование.</a:t>
            </a:r>
          </a:p>
        </p:txBody>
      </p:sp>
      <p:pic>
        <p:nvPicPr>
          <p:cNvPr id="15362" name="Picture 2" descr="http://www.render.ru/images/uploads/Image/Tutor/all/518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05038"/>
            <a:ext cx="37496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www.render.ru/images/uploads/Image/Tutor/all/518/image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9900" y="2205038"/>
            <a:ext cx="37480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render.ru/images/uploads/Image/Tutor/all/518/image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76250"/>
            <a:ext cx="53594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086100" y="6237288"/>
            <a:ext cx="1995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Готовый рисунок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7993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Раппорты, как правило, вписываются в прямоугольную форму и могут быть как равносторонними, так и вытянутыми по вертикали или по горизонтали. </a:t>
            </a:r>
          </a:p>
          <a:p>
            <a:r>
              <a:rPr lang="ru-RU">
                <a:latin typeface="Trebuchet MS" pitchFamily="34" charset="0"/>
              </a:rPr>
              <a:t>Самыми простыми раппортными рисунками считаются полоски и клетка.</a:t>
            </a:r>
          </a:p>
        </p:txBody>
      </p:sp>
      <p:pic>
        <p:nvPicPr>
          <p:cNvPr id="17410" name="Picture 2" descr="http://www.render.ru/images/uploads/Image/Tutor/all/518/image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1408113"/>
            <a:ext cx="3300412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render.ru/images/uploads/Image/Tutor/all/518/image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9550" y="1408113"/>
            <a:ext cx="3284538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www.render.ru/images/uploads/Image/Tutor/all/518/image0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4138" y="3748088"/>
            <a:ext cx="3143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http://www.render.ru/images/uploads/Image/Tutor/all/518/image0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99013" y="3644900"/>
            <a:ext cx="3143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07950" y="46038"/>
            <a:ext cx="79200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rebuchet MS" pitchFamily="34" charset="0"/>
              </a:rPr>
              <a:t>Ещё существует способ построения </a:t>
            </a:r>
            <a:r>
              <a:rPr lang="ru-RU" sz="2400" dirty="0" err="1">
                <a:latin typeface="Trebuchet MS" pitchFamily="34" charset="0"/>
              </a:rPr>
              <a:t>раппортного</a:t>
            </a:r>
            <a:r>
              <a:rPr lang="ru-RU" sz="2400" dirty="0">
                <a:latin typeface="Trebuchet MS" pitchFamily="34" charset="0"/>
              </a:rPr>
              <a:t> рисунка - </a:t>
            </a:r>
            <a:r>
              <a:rPr lang="ru-RU" sz="2400" u="sng" dirty="0">
                <a:latin typeface="Trebuchet MS" pitchFamily="34" charset="0"/>
              </a:rPr>
              <a:t>со сдвигом</a:t>
            </a:r>
            <a:r>
              <a:rPr lang="ru-RU" sz="2400" dirty="0">
                <a:latin typeface="Trebuchet MS" pitchFamily="34" charset="0"/>
              </a:rPr>
              <a:t>. Где элементы сдвигаются и заполняют внутри </a:t>
            </a:r>
            <a:r>
              <a:rPr lang="ru-RU" sz="2400" dirty="0" err="1">
                <a:latin typeface="Trebuchet MS" pitchFamily="34" charset="0"/>
              </a:rPr>
              <a:t>раппортное</a:t>
            </a:r>
            <a:r>
              <a:rPr lang="ru-RU" sz="2400" dirty="0">
                <a:latin typeface="Trebuchet MS" pitchFamily="34" charset="0"/>
              </a:rPr>
              <a:t> пространство. </a:t>
            </a:r>
          </a:p>
          <a:p>
            <a:r>
              <a:rPr lang="ru-RU" sz="2400" dirty="0">
                <a:latin typeface="Trebuchet MS" pitchFamily="34" charset="0"/>
              </a:rPr>
              <a:t>Эти элементы могут по своей форме и размеру повторять основные мотивы или быть совершенно другой формы и размеров. </a:t>
            </a:r>
          </a:p>
        </p:txBody>
      </p:sp>
      <p:pic>
        <p:nvPicPr>
          <p:cNvPr id="18434" name="Picture 2" descr="http://www.render.ru/images/uploads/Image/Tutor/all/518/image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966240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www.render.ru/images/uploads/Image/Tutor/all/518/image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04864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render.ru/images/uploads/Image/Tutor/all/518/image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784" y="2924944"/>
            <a:ext cx="3744416" cy="344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179389" y="115888"/>
            <a:ext cx="69849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rebuchet MS" pitchFamily="34" charset="0"/>
              </a:rPr>
              <a:t>Попробуем усложнить наши схемы, заполнив их более сложной организацией мотивов добавив больше элементов, разнообразив их величину, повороты, поиграем на разных расстояниях и цвете взяв за основу какие ни будь простые элементы </a:t>
            </a:r>
            <a:r>
              <a:rPr lang="ru-RU" sz="2400" dirty="0" smtClean="0">
                <a:latin typeface="Trebuchet MS" pitchFamily="34" charset="0"/>
              </a:rPr>
              <a:t>.</a:t>
            </a:r>
            <a:endParaRPr lang="ru-RU" sz="2400" dirty="0">
              <a:latin typeface="Trebuchet MS" pitchFamily="34" charset="0"/>
            </a:endParaRPr>
          </a:p>
        </p:txBody>
      </p:sp>
      <p:pic>
        <p:nvPicPr>
          <p:cNvPr id="19460" name="Picture 6" descr="http://www.render.ru/images/uploads/Image/Tutor/all/518/image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613" y="2924944"/>
            <a:ext cx="3600400" cy="345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curtain-up.ltd.uk/shopimages/products/thumbnails/DIONLS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5888"/>
            <a:ext cx="31877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4" descr="http://oboi-vsem.ru/images/catalog/276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23825"/>
            <a:ext cx="31813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http://oboi-vsem.ru/images/catalog/111947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2277780" y="2492895"/>
            <a:ext cx="3734380" cy="5334829"/>
          </a:xfrm>
          <a:prstGeom prst="rect">
            <a:avLst/>
          </a:prstGeom>
          <a:noFill/>
          <a:scene3d>
            <a:camera prst="orthographicFront">
              <a:rot lat="0" lon="2100000" rev="16200000"/>
            </a:camera>
            <a:lightRig rig="threePt" dir="t"/>
          </a:scene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208912" cy="615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69302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267</Words>
  <Application>Microsoft Office PowerPoint</Application>
  <PresentationFormat>Экран (4:3)</PresentationFormat>
  <Paragraphs>17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Аспект</vt:lpstr>
      <vt:lpstr>Раппорт ткани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Раппорт ткани</dc:title>
  <dc:creator>техносила</dc:creator>
  <cp:lastModifiedBy>админ</cp:lastModifiedBy>
  <cp:revision>13</cp:revision>
  <dcterms:created xsi:type="dcterms:W3CDTF">2015-01-12T22:29:06Z</dcterms:created>
  <dcterms:modified xsi:type="dcterms:W3CDTF">2023-07-14T16:31:03Z</dcterms:modified>
</cp:coreProperties>
</file>