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77" r:id="rId4"/>
    <p:sldId id="279" r:id="rId5"/>
    <p:sldId id="278" r:id="rId6"/>
    <p:sldId id="280" r:id="rId7"/>
    <p:sldId id="281" r:id="rId8"/>
    <p:sldId id="28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84" autoAdjust="0"/>
    <p:restoredTop sz="94660"/>
  </p:normalViewPr>
  <p:slideViewPr>
    <p:cSldViewPr snapToGrid="0">
      <p:cViewPr varScale="1">
        <p:scale>
          <a:sx n="78" d="100"/>
          <a:sy n="78" d="100"/>
        </p:scale>
        <p:origin x="75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7E245E-4050-C7A9-447E-D9937E3C73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6EF2140-9011-BC12-5153-59FB762396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A1D3F9-3D45-4FD7-E684-0C04B2679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7F5-3BC3-451B-B424-31972ECA575A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7AAD9F-0683-B104-C0D9-5ACE1E2F1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A17BDE-40F3-66E3-6B58-0072DD6D3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B5A-0CD4-4D89-B893-5EA7424869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851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9B7244-A20C-A575-2543-FD7E01A0D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AAA4FDF-A787-2BB7-653F-A81D98BF86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4600A3-8305-9B9E-B739-9E167FDCC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7F5-3BC3-451B-B424-31972ECA575A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A9C82D-9383-7EF7-97D7-EB0F7D6F8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126B9B-602E-DD63-E25A-0B8CD6E4C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B5A-0CD4-4D89-B893-5EA7424869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096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B4FC2BE-19EC-1990-3E47-03FEA321C6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4379B96-924B-7D56-C07B-8C8F61C558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7E535D-C496-F9F2-9A05-A2CD56A04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7F5-3BC3-451B-B424-31972ECA575A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2DF447-A523-5F67-41B4-A6BDA430D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5039E4-7BDF-9B8F-546D-08E4E5076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B5A-0CD4-4D89-B893-5EA7424869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908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AFE873-4A98-6F6C-83D5-DAE458273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9B7EE7-7789-BD0D-B68E-4D74BAF80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B26B88-3EF0-DB7F-8430-E1AE914D1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7F5-3BC3-451B-B424-31972ECA575A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F2B0FC-9552-0D6D-2B8D-49E09D243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BB4270-C46D-A97B-49C9-63E94FDAB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B5A-0CD4-4D89-B893-5EA7424869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963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3B5538-33AF-EE60-6B8A-A5693429D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E5E2AA-58F8-13DA-5D75-8420E6583B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CD92B9-8BE6-2BFC-39C5-9BE5F0707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7F5-3BC3-451B-B424-31972ECA575A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4DAE9B-9DEC-E0C4-D4AF-410356DC6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9B4A7E-8891-5A69-8A23-F209617D4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B5A-0CD4-4D89-B893-5EA7424869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696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063018-B770-2998-122E-8807286C8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2D62B5-6450-1453-321F-A9015CF8D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6F997BD-0CDA-FD2A-C2FE-DFA9B9DAA5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4C0BD5E-58BB-E722-5867-C46C6DA7B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7F5-3BC3-451B-B424-31972ECA575A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5D2717D-DCA8-D352-91E3-97596747A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C5C487-5CDA-631D-3F10-0E197E18C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B5A-0CD4-4D89-B893-5EA7424869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932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0B7B7B-549B-9307-8D6A-67725CF42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9933C2-B334-338B-C17A-D626A747D9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E540CBC-C403-0817-9500-E5045CF744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ACF7639-86EE-2474-D64A-721943ED38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5F4B76C-766F-78C3-F317-5ADEA99C97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AFC3DB3-857D-9B00-EB9F-1D863B549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7F5-3BC3-451B-B424-31972ECA575A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566E525-2489-F3AD-C4A9-2C029559A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F8D4537-3AA1-6839-8394-7022023A3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B5A-0CD4-4D89-B893-5EA7424869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769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1C499-2DD5-DE2C-A327-639ACE05F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A60509B-981B-2E01-DF33-03DF3410D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7F5-3BC3-451B-B424-31972ECA575A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04DD374-205D-1D47-8267-A482B577D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FD623F6-CE50-9FA7-7FEA-4A0DB3C2A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B5A-0CD4-4D89-B893-5EA7424869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744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FCA8414-F706-7C6A-74AE-5171F0F18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7F5-3BC3-451B-B424-31972ECA575A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3438526-766D-8F06-0C06-80C910B6B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F7D6622-51EE-952D-654C-2FA65EE4F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B5A-0CD4-4D89-B893-5EA7424869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351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A38962-44DE-0E13-9D08-BDF62F083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995033-7545-95AC-826F-EFCF823AA4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95A2426-8508-4A42-6ECB-29EC03DBAE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A762DF8-2644-354B-C979-1EA0B34D4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7F5-3BC3-451B-B424-31972ECA575A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F3BA552-DA33-2A18-8C90-8BFE880A8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B96E60E-C984-945A-A514-72AD256D6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B5A-0CD4-4D89-B893-5EA7424869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793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D40757-6997-239A-08C6-6F6F76306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7C705FD-8BAB-18F3-5ED3-57730099B9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E8670E9-F8F0-445D-63A0-5C7A5336C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5EC3BF6-7F77-DA1D-3C9C-2150050F9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7F5-3BC3-451B-B424-31972ECA575A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05D98AF-153F-5FE4-39B4-38033A33F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6BFCF6B-E7C3-E784-0BC0-B744B02B7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B5A-0CD4-4D89-B893-5EA7424869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904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22C297-9DB1-4886-CE2B-6DA13362D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C8A3E8B-918F-4D83-1F7E-A8F3509E7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859966-B315-A906-C0D4-692F94FD58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F77F5-3BC3-451B-B424-31972ECA575A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B329BD-FD96-44E7-D7E0-F5EB5F85A2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628C6C-3F6C-68DA-1505-C79C694B79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05B5A-0CD4-4D89-B893-5EA7424869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069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DA1D3A-9BA9-9C9E-448E-CA2B2ADAD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665" y="315964"/>
            <a:ext cx="10515600" cy="1945456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Основные направления сотрудничества педагогов с семьей, воспитывающей ребенка с ОВЗ: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3A0692-8F58-F5BE-5808-D794865B8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48231"/>
            <a:ext cx="10515600" cy="3866383"/>
          </a:xfrm>
        </p:spPr>
        <p:txBody>
          <a:bodyPr/>
          <a:lstStyle/>
          <a:p>
            <a:r>
              <a:rPr lang="ru-RU" dirty="0"/>
              <a:t>Диагностическое направление;</a:t>
            </a:r>
          </a:p>
          <a:p>
            <a:r>
              <a:rPr lang="ru-RU" dirty="0"/>
              <a:t>Коррекционно-развивающее направление;</a:t>
            </a:r>
          </a:p>
          <a:p>
            <a:r>
              <a:rPr lang="ru-RU" dirty="0"/>
              <a:t>Организационно-методическое направление;</a:t>
            </a:r>
          </a:p>
          <a:p>
            <a:r>
              <a:rPr lang="ru-RU" dirty="0"/>
              <a:t>Консультативно-просветительское направление;</a:t>
            </a:r>
          </a:p>
          <a:p>
            <a:r>
              <a:rPr lang="ru-RU" dirty="0"/>
              <a:t>Профилактическое направление.</a:t>
            </a:r>
          </a:p>
        </p:txBody>
      </p:sp>
    </p:spTree>
    <p:extLst>
      <p:ext uri="{BB962C8B-B14F-4D97-AF65-F5344CB8AC3E}">
        <p14:creationId xmlns:p14="http://schemas.microsoft.com/office/powerpoint/2010/main" val="2899520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A01731-09E9-EDD3-07DE-6C834EE46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Диагностическое направление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4EFCA7-25ED-B7C7-5A93-819E39BA8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Для успешности воспитания и обучения детей с ОВЗ</a:t>
            </a:r>
          </a:p>
          <a:p>
            <a:pPr marL="0" indent="0">
              <a:buNone/>
            </a:pPr>
            <a:r>
              <a:rPr lang="ru-RU" dirty="0"/>
              <a:t>необходима правильная оценка их возможностей и</a:t>
            </a:r>
          </a:p>
          <a:p>
            <a:pPr marL="0" indent="0">
              <a:buNone/>
            </a:pPr>
            <a:r>
              <a:rPr lang="ru-RU" dirty="0"/>
              <a:t>выявление особых образовательных потребностей.</a:t>
            </a:r>
          </a:p>
          <a:p>
            <a:pPr marL="0" indent="0">
              <a:buNone/>
            </a:pPr>
            <a:r>
              <a:rPr lang="ru-RU" dirty="0"/>
              <a:t>Особая роль отводится диагностике. Разработаны</a:t>
            </a:r>
          </a:p>
          <a:p>
            <a:pPr marL="0" indent="0">
              <a:buNone/>
            </a:pPr>
            <a:r>
              <a:rPr lang="ru-RU" dirty="0"/>
              <a:t>специальные диагностические карты, которые позволяют</a:t>
            </a:r>
          </a:p>
          <a:p>
            <a:pPr marL="0" indent="0">
              <a:buNone/>
            </a:pPr>
            <a:r>
              <a:rPr lang="ru-RU" dirty="0"/>
              <a:t>специалисту выяснить характер нарушений у ребенка и</a:t>
            </a:r>
          </a:p>
          <a:p>
            <a:pPr marL="0" indent="0">
              <a:buNone/>
            </a:pPr>
            <a:r>
              <a:rPr lang="ru-RU" dirty="0"/>
              <a:t>разработать тактику работы с ним для всех участников</a:t>
            </a:r>
          </a:p>
          <a:p>
            <a:pPr marL="0" indent="0">
              <a:buNone/>
            </a:pPr>
            <a:r>
              <a:rPr lang="ru-RU" dirty="0"/>
              <a:t>образовательного процесса</a:t>
            </a:r>
          </a:p>
        </p:txBody>
      </p:sp>
    </p:spTree>
    <p:extLst>
      <p:ext uri="{BB962C8B-B14F-4D97-AF65-F5344CB8AC3E}">
        <p14:creationId xmlns:p14="http://schemas.microsoft.com/office/powerpoint/2010/main" val="2288450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1C7214-B885-A4DF-2632-84EB0DB4C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Коррекционно-развивающее направление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4B4E5C-36EA-B71C-83E2-4D7D7A533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Основные направления коррекционно-развивающей работы с детьми с ОВЗ:</a:t>
            </a:r>
          </a:p>
          <a:p>
            <a:r>
              <a:rPr lang="ru-RU" dirty="0"/>
              <a:t>Развитие познавательной деятельности и целенаправленное формирование высших психических функций;</a:t>
            </a:r>
          </a:p>
          <a:p>
            <a:r>
              <a:rPr lang="ru-RU" dirty="0"/>
              <a:t>Формирование произвольной регуляции деятельности и поведения;</a:t>
            </a:r>
          </a:p>
          <a:p>
            <a:r>
              <a:rPr lang="ru-RU" dirty="0"/>
              <a:t>Формирование и развитие социальных навыков и социализации;</a:t>
            </a:r>
          </a:p>
          <a:p>
            <a:r>
              <a:rPr lang="ru-RU" dirty="0"/>
              <a:t>Развитие эмоционально-личностной сферы и коррекция ее</a:t>
            </a:r>
          </a:p>
          <a:p>
            <a:r>
              <a:rPr lang="ru-RU" dirty="0"/>
              <a:t>недостатков.</a:t>
            </a:r>
          </a:p>
        </p:txBody>
      </p:sp>
    </p:spTree>
    <p:extLst>
      <p:ext uri="{BB962C8B-B14F-4D97-AF65-F5344CB8AC3E}">
        <p14:creationId xmlns:p14="http://schemas.microsoft.com/office/powerpoint/2010/main" val="2930522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4455D3-95F7-F561-BD99-4C394BB4A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Организационно-методическое направление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DD2007-BB4C-58DB-8F00-867895A1B3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Данное направление деятельности специалистов</a:t>
            </a:r>
          </a:p>
          <a:p>
            <a:pPr marL="0" indent="0">
              <a:buNone/>
            </a:pPr>
            <a:r>
              <a:rPr lang="ru-RU" dirty="0"/>
              <a:t>включает в себя:</a:t>
            </a:r>
          </a:p>
          <a:p>
            <a:r>
              <a:rPr lang="ru-RU" dirty="0"/>
              <a:t>Подготовку материалов к консилиумам, методическим объединениям, педагогическим советам;</a:t>
            </a:r>
          </a:p>
          <a:p>
            <a:r>
              <a:rPr lang="ru-RU" dirty="0"/>
              <a:t>Участие в указанных мероприятиях;</a:t>
            </a:r>
          </a:p>
          <a:p>
            <a:r>
              <a:rPr lang="ru-RU" dirty="0"/>
              <a:t>Оформление документации.</a:t>
            </a:r>
          </a:p>
        </p:txBody>
      </p:sp>
    </p:spTree>
    <p:extLst>
      <p:ext uri="{BB962C8B-B14F-4D97-AF65-F5344CB8AC3E}">
        <p14:creationId xmlns:p14="http://schemas.microsoft.com/office/powerpoint/2010/main" val="866564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12D969-99D5-62A0-7727-B11A3D883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Консультативно-просветительское и профилактическое направления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D5F612-C30F-0F81-6AB7-807659683D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Работа по данным направлениям обеспечивает оказание помощи педагогам и родителям в воспитании и обучении ребенка с ОВЗ:</a:t>
            </a:r>
          </a:p>
          <a:p>
            <a:r>
              <a:rPr lang="ru-RU" dirty="0"/>
              <a:t>Разрабатываются рекомендации в соответствии с возрастными и индивидуально-типологическими особенностями детей;</a:t>
            </a:r>
          </a:p>
          <a:p>
            <a:r>
              <a:rPr lang="ru-RU" dirty="0"/>
              <a:t>Проводятся мероприятия, способствующие повышению профессиональной компетенции педагогов, включению родителей в решение коррекционно-воспитательных задач.</a:t>
            </a:r>
          </a:p>
        </p:txBody>
      </p:sp>
    </p:spTree>
    <p:extLst>
      <p:ext uri="{BB962C8B-B14F-4D97-AF65-F5344CB8AC3E}">
        <p14:creationId xmlns:p14="http://schemas.microsoft.com/office/powerpoint/2010/main" val="3115673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190015-3FE6-7B63-5880-6B530176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Основные формы организации взаимодействия</a:t>
            </a:r>
            <a:br>
              <a:rPr lang="ru-RU" dirty="0"/>
            </a:br>
            <a:r>
              <a:rPr lang="ru-RU" dirty="0"/>
              <a:t>специалистов с родителями: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08AC90-7ED4-E406-DF6C-252C3EF404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консультационно-просветительская;</a:t>
            </a:r>
          </a:p>
          <a:p>
            <a:r>
              <a:rPr lang="ru-RU" dirty="0"/>
              <a:t>информационно-просветительская;</a:t>
            </a:r>
          </a:p>
          <a:p>
            <a:r>
              <a:rPr lang="ru-RU" dirty="0"/>
              <a:t>практические занятия для родителей;</a:t>
            </a:r>
          </a:p>
          <a:p>
            <a:r>
              <a:rPr lang="ru-RU" dirty="0"/>
              <a:t>организация «круглых столов», родительских конференций, семинаров, клубов, детских праздников и утренников;</a:t>
            </a:r>
          </a:p>
          <a:p>
            <a:r>
              <a:rPr lang="ru-RU" dirty="0"/>
              <a:t>индивидуальные занятия с родителями и их ребенком;</a:t>
            </a:r>
          </a:p>
          <a:p>
            <a:r>
              <a:rPr lang="ru-RU" dirty="0"/>
              <a:t>психотерапия и </a:t>
            </a:r>
            <a:r>
              <a:rPr lang="ru-RU" dirty="0" err="1"/>
              <a:t>психокоррекционная</a:t>
            </a:r>
            <a:r>
              <a:rPr lang="ru-RU" dirty="0"/>
              <a:t> арт-терапия;</a:t>
            </a:r>
          </a:p>
          <a:p>
            <a:r>
              <a:rPr lang="ru-RU" dirty="0"/>
              <a:t>подгрупповые занятия.</a:t>
            </a:r>
          </a:p>
        </p:txBody>
      </p:sp>
    </p:spTree>
    <p:extLst>
      <p:ext uri="{BB962C8B-B14F-4D97-AF65-F5344CB8AC3E}">
        <p14:creationId xmlns:p14="http://schemas.microsoft.com/office/powerpoint/2010/main" val="1823914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9B14D2A-B444-43AB-333A-ED24F23D4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Современные активные формы и методы работы с родителями: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EA0BD72-E0BF-380B-EB64-26D401369C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2" y="1927123"/>
            <a:ext cx="5160963" cy="426254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общие и групповые собрания;</a:t>
            </a:r>
          </a:p>
          <a:p>
            <a:r>
              <a:rPr lang="ru-RU" dirty="0"/>
              <a:t>круглые столы;</a:t>
            </a:r>
          </a:p>
          <a:p>
            <a:r>
              <a:rPr lang="ru-RU" dirty="0"/>
              <a:t>консультации и индивидуальные беседы;</a:t>
            </a:r>
          </a:p>
          <a:p>
            <a:r>
              <a:rPr lang="ru-RU" dirty="0"/>
              <a:t>занятия и развлечения с участием родителей;</a:t>
            </a:r>
          </a:p>
          <a:p>
            <a:r>
              <a:rPr lang="ru-RU" dirty="0"/>
              <a:t>выставки детских работ, изготовленные вместе с</a:t>
            </a:r>
            <a:br>
              <a:rPr lang="ru-RU" dirty="0"/>
            </a:br>
            <a:r>
              <a:rPr lang="ru-RU" dirty="0"/>
              <a:t>родителями;</a:t>
            </a:r>
          </a:p>
          <a:p>
            <a:r>
              <a:rPr lang="ru-RU" dirty="0"/>
              <a:t>день добрых дел (помощь родителей);</a:t>
            </a:r>
          </a:p>
          <a:p>
            <a:r>
              <a:rPr lang="ru-RU" dirty="0"/>
              <a:t>день открытых дверей;</a:t>
            </a:r>
          </a:p>
          <a:p>
            <a:r>
              <a:rPr lang="ru-RU" dirty="0"/>
              <a:t>день дублёра;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37CC40DB-18C4-C7BF-76D6-E0F86622AA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1927123"/>
            <a:ext cx="5259388" cy="426254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привлечение родителей к подготовке и проведению праздников;</a:t>
            </a:r>
          </a:p>
          <a:p>
            <a:r>
              <a:rPr lang="ru-RU" dirty="0"/>
              <a:t>совместное создание предметно-развивающей среды;</a:t>
            </a:r>
          </a:p>
          <a:p>
            <a:r>
              <a:rPr lang="ru-RU" dirty="0"/>
              <a:t>работа с родительским комитетом;</a:t>
            </a:r>
          </a:p>
          <a:p>
            <a:r>
              <a:rPr lang="ru-RU" dirty="0"/>
              <a:t>утренние приветствия;</a:t>
            </a:r>
          </a:p>
          <a:p>
            <a:r>
              <a:rPr lang="ru-RU" dirty="0"/>
              <a:t>телефон доверия;</a:t>
            </a:r>
          </a:p>
          <a:p>
            <a:r>
              <a:rPr lang="ru-RU" dirty="0"/>
              <a:t>почтовый ящик.</a:t>
            </a:r>
          </a:p>
          <a:p>
            <a:pPr marL="0" indent="0">
              <a:buNone/>
            </a:pPr>
            <a:r>
              <a:rPr lang="ru-RU" dirty="0"/>
              <a:t>Использование информационных технологий:</a:t>
            </a:r>
          </a:p>
          <a:p>
            <a:r>
              <a:rPr lang="ru-RU" dirty="0"/>
              <a:t>видео-коррекция;</a:t>
            </a:r>
          </a:p>
          <a:p>
            <a:r>
              <a:rPr lang="ru-RU" dirty="0"/>
              <a:t>почта доверия.</a:t>
            </a:r>
          </a:p>
        </p:txBody>
      </p:sp>
    </p:spTree>
    <p:extLst>
      <p:ext uri="{BB962C8B-B14F-4D97-AF65-F5344CB8AC3E}">
        <p14:creationId xmlns:p14="http://schemas.microsoft.com/office/powerpoint/2010/main" val="609152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10">
            <a:extLst>
              <a:ext uri="{FF2B5EF4-FFF2-40B4-BE49-F238E27FC236}">
                <a16:creationId xmlns:a16="http://schemas.microsoft.com/office/drawing/2014/main" id="{20AB87A2-7F03-FFCE-BEC5-D710E95DB5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104" y="462117"/>
            <a:ext cx="10626213" cy="56951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Использование разнообразных форм работы дает определённые результаты: родители из «зрителей» и «наблюдателей» принимают статус активных участников встреч и помощников специалистов, учатся выражать восхищение результатами и продуктами детской деятельности, эмоционально поддерживать своего ребёнка.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От участия родителей выигрывают все: сами родители, педагоги и, прежде всего дети. Они с уважением, любовью и благодарностью смотрят на членов своей семьи, которые, оказывается, так много могут и умеют, у которых такие золотые руки. Педагоги, в свою очередь, имеют возможность лучше узнать семьи своих воспитанников, понять сильные и слабые стороны домашнего воспитания, определить характер и меру своей помощи, а иногда просто поучиться.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Включение родителей в совместную деятельность со специалистами, педагогами предполагает поэтапное обучение родителей педагогическим технологиям, так как они выступают основными заказчиками образовательных услуг для своих детей с ОВЗ. Задача родителей заключается в организации жизни ребёнка таким образом, чтобы он мог ощущать свою принадлежность к обществу.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Вселить в родителей веру в успех и в необходимость в развитии своего ребёнка задача специалистов!</a:t>
            </a:r>
          </a:p>
        </p:txBody>
      </p:sp>
    </p:spTree>
    <p:extLst>
      <p:ext uri="{BB962C8B-B14F-4D97-AF65-F5344CB8AC3E}">
        <p14:creationId xmlns:p14="http://schemas.microsoft.com/office/powerpoint/2010/main" val="3422536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537</Words>
  <Application>Microsoft Office PowerPoint</Application>
  <PresentationFormat>Широкоэкранный</PresentationFormat>
  <Paragraphs>62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 Основные направления сотрудничества педагогов с семьей, воспитывающей ребенка с ОВЗ: </vt:lpstr>
      <vt:lpstr>Диагностическое направление </vt:lpstr>
      <vt:lpstr>Коррекционно-развивающее направление </vt:lpstr>
      <vt:lpstr> Организационно-методическое направление </vt:lpstr>
      <vt:lpstr> Консультативно-просветительское и профилактическое направления </vt:lpstr>
      <vt:lpstr> Основные формы организации взаимодействия специалистов с родителями: </vt:lpstr>
      <vt:lpstr>Современные активные формы и методы работы с родителями: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Детализация требований к личностным, метапредметным и предметным результатам</dc:title>
  <dc:creator>Федор Поломарчук</dc:creator>
  <cp:lastModifiedBy>Федор Поломарчук</cp:lastModifiedBy>
  <cp:revision>9</cp:revision>
  <dcterms:created xsi:type="dcterms:W3CDTF">2023-03-20T10:56:57Z</dcterms:created>
  <dcterms:modified xsi:type="dcterms:W3CDTF">2023-07-14T16:39:36Z</dcterms:modified>
</cp:coreProperties>
</file>