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6" r:id="rId2"/>
    <p:sldId id="268" r:id="rId3"/>
    <p:sldId id="267" r:id="rId4"/>
    <p:sldId id="285" r:id="rId5"/>
    <p:sldId id="256" r:id="rId6"/>
    <p:sldId id="283" r:id="rId7"/>
    <p:sldId id="273" r:id="rId8"/>
    <p:sldId id="280" r:id="rId9"/>
    <p:sldId id="286" r:id="rId10"/>
    <p:sldId id="282" r:id="rId11"/>
    <p:sldId id="287" r:id="rId12"/>
    <p:sldId id="290" r:id="rId13"/>
    <p:sldId id="259" r:id="rId14"/>
    <p:sldId id="261" r:id="rId15"/>
    <p:sldId id="264" r:id="rId16"/>
    <p:sldId id="265" r:id="rId17"/>
    <p:sldId id="262" r:id="rId18"/>
    <p:sldId id="263" r:id="rId19"/>
    <p:sldId id="271" r:id="rId20"/>
    <p:sldId id="270" r:id="rId21"/>
    <p:sldId id="269" r:id="rId22"/>
    <p:sldId id="272" r:id="rId23"/>
    <p:sldId id="276" r:id="rId24"/>
    <p:sldId id="275" r:id="rId25"/>
    <p:sldId id="274" r:id="rId26"/>
    <p:sldId id="289" r:id="rId27"/>
    <p:sldId id="284" r:id="rId28"/>
    <p:sldId id="292" r:id="rId29"/>
    <p:sldId id="279" r:id="rId30"/>
    <p:sldId id="27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67" autoAdjust="0"/>
  </p:normalViewPr>
  <p:slideViewPr>
    <p:cSldViewPr>
      <p:cViewPr varScale="1">
        <p:scale>
          <a:sx n="77" d="100"/>
          <a:sy n="77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96105-2FE1-4F23-A742-75D9C6C3A6E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BD1C1-DB02-4437-A6E5-350E16B6F6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6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99596F-FB76-4393-BB76-9EC6649DD9F4}" type="slidenum">
              <a:rPr lang="ru-RU"/>
              <a:pPr/>
              <a:t>30</a:t>
            </a:fld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	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C9770-E489-42BA-9C7E-A855FDD61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8CDDA-3B62-4B9A-842B-D5431C9319D0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EFA76-AD22-4F63-8018-95BEA7B5D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sndAc>
      <p:stSnd>
        <p:snd r:embed="rId14" name="camera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&#1090;&#1072;&#1075;&#1072;&#1085;&#1088;&#1086;&#1075;.su/uploads/posts/2010-11/1289204569_12873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60.radikal.ru/i168/1003/84/c7781caad05a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hynotmult.moy.su/_nw/3/47811739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v102.ru/pic_news/0210404221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kinderlibrary.files.wordpress.com/2010/01/d0b7d0bed0bbd183d188d0bad0b0.jpg?w=300&amp;h=434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tranamasterov.ru/files/imagecache/orig_with_logo/i/DSCN1100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image" Target="../media/image15.png"/><Relationship Id="rId7" Type="http://schemas.openxmlformats.org/officeDocument/2006/relationships/image" Target="../media/image19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wmf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superwallpapers.ru/wallpapers/4825.jp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funzoo.ru/uploads/posts/2009-02/1234203503_ezhiki020.jpg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9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3200/mistina.6/0_1bb9d_512890e0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86874" cy="6000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10800000" flipV="1">
            <a:off x="2071670" y="1701993"/>
            <a:ext cx="5000660" cy="3693319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                                     </a:t>
            </a:r>
            <a:r>
              <a:rPr lang="ru-RU" sz="7200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Весёлая </a:t>
            </a:r>
          </a:p>
          <a:p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                        </a:t>
            </a:r>
            <a:r>
              <a:rPr lang="ru-RU" sz="7200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Грамматика   </a:t>
            </a: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                                           </a:t>
            </a:r>
            <a:endParaRPr lang="ru-RU" dirty="0"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3200/mistina.6/0_1bb9d_512890e0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86874" cy="6000792"/>
          </a:xfrm>
          <a:prstGeom prst="rect">
            <a:avLst/>
          </a:prstGeom>
          <a:noFill/>
          <a:ln>
            <a:solidFill>
              <a:srgbClr val="0070C0"/>
            </a:solidFill>
          </a:ln>
          <a:scene3d>
            <a:camera prst="isometricOffAxis2Left"/>
            <a:lightRig rig="threePt" dir="t"/>
          </a:scene3d>
          <a:sp3d>
            <a:bevelT w="139700" h="139700" prst="divot"/>
          </a:sp3d>
        </p:spPr>
      </p:pic>
      <p:sp>
        <p:nvSpPr>
          <p:cNvPr id="3" name="TextBox 2"/>
          <p:cNvSpPr txBox="1"/>
          <p:nvPr/>
        </p:nvSpPr>
        <p:spPr>
          <a:xfrm rot="10800000" flipV="1">
            <a:off x="1214414" y="2214554"/>
            <a:ext cx="7000924" cy="230832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                                 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  </a:t>
            </a:r>
            <a:r>
              <a:rPr lang="ru-RU" sz="7200" dirty="0" smtClean="0">
                <a:solidFill>
                  <a:srgbClr val="C00000"/>
                </a:solidFill>
              </a:rPr>
              <a:t>  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       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786058"/>
            <a:ext cx="721523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«</a:t>
            </a:r>
            <a:r>
              <a:rPr lang="ru-RU" sz="6000" dirty="0" err="1" smtClean="0">
                <a:solidFill>
                  <a:srgbClr val="C00000"/>
                </a:solidFill>
              </a:rPr>
              <a:t>Буквостихотворово</a:t>
            </a:r>
            <a:r>
              <a:rPr lang="ru-RU" sz="6000" dirty="0" smtClean="0">
                <a:solidFill>
                  <a:srgbClr val="C00000"/>
                </a:solidFill>
              </a:rPr>
              <a:t>»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content.foto.mail.ru/mail/aurov/_blogs/i-34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572428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3200/mistina.6/0_1bb9d_512890e0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86874" cy="6000792"/>
          </a:xfrm>
          <a:prstGeom prst="rect">
            <a:avLst/>
          </a:prstGeom>
          <a:solidFill>
            <a:srgbClr val="00B0F0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 rot="10800000" flipV="1">
            <a:off x="2071670" y="1953366"/>
            <a:ext cx="5429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                                 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  </a:t>
            </a:r>
            <a:r>
              <a:rPr lang="ru-RU" sz="7200" dirty="0" smtClean="0">
                <a:solidFill>
                  <a:srgbClr val="C00000"/>
                </a:solidFill>
              </a:rPr>
              <a:t>  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       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2071678"/>
            <a:ext cx="5429288" cy="286232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</a:t>
            </a:r>
            <a:r>
              <a:rPr lang="ru-RU" sz="6000" dirty="0" smtClean="0">
                <a:solidFill>
                  <a:srgbClr val="002060"/>
                </a:solidFill>
              </a:rPr>
              <a:t> ОТГАДАЙКИНА</a:t>
            </a:r>
          </a:p>
          <a:p>
            <a:r>
              <a:rPr lang="ru-RU" sz="6000" dirty="0" smtClean="0">
                <a:solidFill>
                  <a:srgbClr val="002060"/>
                </a:solidFill>
              </a:rPr>
              <a:t>              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0"/>
            <a:ext cx="792961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9" y="142853"/>
            <a:ext cx="37862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КАРЛСОН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4 из 49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14290"/>
            <a:ext cx="5786478" cy="62151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857232"/>
            <a:ext cx="579005" cy="60016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800" dirty="0" smtClean="0"/>
              <a:t>Н</a:t>
            </a:r>
          </a:p>
          <a:p>
            <a:r>
              <a:rPr lang="ru-RU" sz="4800" dirty="0" smtClean="0"/>
              <a:t>Е</a:t>
            </a:r>
          </a:p>
          <a:p>
            <a:r>
              <a:rPr lang="ru-RU" sz="4800" dirty="0" smtClean="0"/>
              <a:t>З</a:t>
            </a:r>
          </a:p>
          <a:p>
            <a:r>
              <a:rPr lang="ru-RU" sz="4800" dirty="0" smtClean="0"/>
              <a:t>Н</a:t>
            </a:r>
          </a:p>
          <a:p>
            <a:r>
              <a:rPr lang="ru-RU" sz="4800" dirty="0" smtClean="0"/>
              <a:t>А</a:t>
            </a:r>
          </a:p>
          <a:p>
            <a:r>
              <a:rPr lang="ru-RU" sz="4800" dirty="0" smtClean="0"/>
              <a:t>Й</a:t>
            </a:r>
          </a:p>
          <a:p>
            <a:r>
              <a:rPr lang="ru-RU" sz="4800" dirty="0" smtClean="0"/>
              <a:t>К</a:t>
            </a:r>
          </a:p>
          <a:p>
            <a:r>
              <a:rPr lang="ru-RU" sz="4800" dirty="0" smtClean="0"/>
              <a:t>А</a:t>
            </a:r>
            <a:endParaRPr lang="ru-RU" sz="4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33 из 2796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42"/>
            <a:ext cx="6572296" cy="56436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929586" y="642918"/>
            <a:ext cx="595035" cy="5909310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Д</a:t>
            </a:r>
          </a:p>
          <a:p>
            <a:r>
              <a:rPr lang="ru-RU" sz="3600" dirty="0" smtClean="0"/>
              <a:t>Ю</a:t>
            </a:r>
          </a:p>
          <a:p>
            <a:r>
              <a:rPr lang="ru-RU" sz="3600" dirty="0" smtClean="0"/>
              <a:t>Й</a:t>
            </a:r>
          </a:p>
          <a:p>
            <a:r>
              <a:rPr lang="ru-RU" sz="3600" dirty="0" smtClean="0"/>
              <a:t>М</a:t>
            </a:r>
          </a:p>
          <a:p>
            <a:r>
              <a:rPr lang="ru-RU" sz="3600" dirty="0" smtClean="0"/>
              <a:t>О </a:t>
            </a:r>
          </a:p>
          <a:p>
            <a:r>
              <a:rPr lang="ru-RU" sz="3600" dirty="0" smtClean="0"/>
              <a:t>В</a:t>
            </a:r>
          </a:p>
          <a:p>
            <a:r>
              <a:rPr lang="ru-RU" sz="3600" dirty="0" smtClean="0"/>
              <a:t>О</a:t>
            </a:r>
          </a:p>
          <a:p>
            <a:r>
              <a:rPr lang="ru-RU" sz="3600" dirty="0" smtClean="0"/>
              <a:t>Ч</a:t>
            </a:r>
          </a:p>
          <a:p>
            <a:r>
              <a:rPr lang="ru-RU" sz="3600" dirty="0" smtClean="0"/>
              <a:t>К</a:t>
            </a:r>
          </a:p>
          <a:p>
            <a:r>
              <a:rPr lang="ru-RU" sz="3600" dirty="0" smtClean="0"/>
              <a:t>А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vglib.ru/sourse/fr590p/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542928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0596" y="287996"/>
            <a:ext cx="1207848" cy="6524863"/>
          </a:xfrm>
          <a:prstGeom prst="rect">
            <a:avLst/>
          </a:prstGeom>
          <a:ln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С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Н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Е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Г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У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Р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О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Ч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К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А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1 из 679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0"/>
            <a:ext cx="6129361" cy="66437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001024" y="285728"/>
            <a:ext cx="524503" cy="62478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Ч</a:t>
            </a:r>
          </a:p>
          <a:p>
            <a:r>
              <a:rPr lang="ru-RU" sz="4000" dirty="0" smtClean="0"/>
              <a:t>И</a:t>
            </a:r>
          </a:p>
          <a:p>
            <a:r>
              <a:rPr lang="ru-RU" sz="4000" dirty="0" smtClean="0"/>
              <a:t>П</a:t>
            </a:r>
          </a:p>
          <a:p>
            <a:r>
              <a:rPr lang="ru-RU" sz="4000" dirty="0" smtClean="0"/>
              <a:t>П</a:t>
            </a:r>
          </a:p>
          <a:p>
            <a:r>
              <a:rPr lang="ru-RU" sz="4000" dirty="0" smtClean="0"/>
              <a:t>О</a:t>
            </a:r>
          </a:p>
          <a:p>
            <a:r>
              <a:rPr lang="ru-RU" sz="4000" dirty="0" smtClean="0"/>
              <a:t>Л</a:t>
            </a:r>
          </a:p>
          <a:p>
            <a:r>
              <a:rPr lang="ru-RU" sz="4000" dirty="0" smtClean="0"/>
              <a:t>И</a:t>
            </a:r>
          </a:p>
          <a:p>
            <a:r>
              <a:rPr lang="ru-RU" sz="4000" dirty="0" smtClean="0"/>
              <a:t>Н</a:t>
            </a:r>
          </a:p>
          <a:p>
            <a:r>
              <a:rPr lang="ru-RU" sz="4000" dirty="0" smtClean="0"/>
              <a:t>О</a:t>
            </a:r>
          </a:p>
          <a:p>
            <a:endParaRPr lang="ru-RU" sz="4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31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57166"/>
            <a:ext cx="5643602" cy="65008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7929585" y="857232"/>
            <a:ext cx="857255" cy="526297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З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О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Л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У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Ш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К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А 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1619250" y="620713"/>
            <a:ext cx="626586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Назовите сказку</a:t>
            </a:r>
          </a:p>
        </p:txBody>
      </p:sp>
      <p:pic>
        <p:nvPicPr>
          <p:cNvPr id="118789" name="Picture 5" descr="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4437063"/>
            <a:ext cx="160972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1331913" y="1916113"/>
            <a:ext cx="5976937" cy="3943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b="0" dirty="0">
                <a:solidFill>
                  <a:schemeClr val="tx2"/>
                </a:solidFill>
              </a:rPr>
              <a:t>…Приходи к нему лечиться</a:t>
            </a:r>
          </a:p>
          <a:p>
            <a:pPr marL="342900" indent="-342900">
              <a:spcBef>
                <a:spcPct val="50000"/>
              </a:spcBef>
            </a:pPr>
            <a:r>
              <a:rPr lang="ru-RU" sz="3200" b="0" dirty="0">
                <a:solidFill>
                  <a:schemeClr val="tx2"/>
                </a:solidFill>
              </a:rPr>
              <a:t>И корова, и волчица,</a:t>
            </a:r>
          </a:p>
          <a:p>
            <a:pPr marL="342900" indent="-342900">
              <a:spcBef>
                <a:spcPct val="50000"/>
              </a:spcBef>
            </a:pPr>
            <a:r>
              <a:rPr lang="ru-RU" sz="3200" b="0" dirty="0">
                <a:solidFill>
                  <a:schemeClr val="tx2"/>
                </a:solidFill>
              </a:rPr>
              <a:t>И жучок, и червячок,</a:t>
            </a:r>
          </a:p>
          <a:p>
            <a:pPr marL="342900" indent="-342900">
              <a:spcBef>
                <a:spcPct val="50000"/>
              </a:spcBef>
            </a:pPr>
            <a:r>
              <a:rPr lang="ru-RU" sz="3200" b="0" dirty="0">
                <a:solidFill>
                  <a:schemeClr val="tx2"/>
                </a:solidFill>
              </a:rPr>
              <a:t>И медведица!</a:t>
            </a:r>
          </a:p>
          <a:p>
            <a:pPr marL="342900" indent="-342900">
              <a:spcBef>
                <a:spcPct val="50000"/>
              </a:spcBef>
            </a:pPr>
            <a:r>
              <a:rPr lang="ru-RU" sz="3200" b="0" dirty="0">
                <a:solidFill>
                  <a:schemeClr val="tx2"/>
                </a:solidFill>
              </a:rPr>
              <a:t>Всех излечит, исцелит</a:t>
            </a:r>
          </a:p>
          <a:p>
            <a:pPr marL="342900" indent="-342900">
              <a:spcBef>
                <a:spcPct val="50000"/>
              </a:spcBef>
            </a:pPr>
            <a:r>
              <a:rPr lang="ru-RU" sz="3200" b="0" dirty="0">
                <a:solidFill>
                  <a:schemeClr val="tx2"/>
                </a:solidFill>
              </a:rPr>
              <a:t>Добрый доктор…</a:t>
            </a: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492500" y="6237288"/>
            <a:ext cx="5040313" cy="420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 b="0">
                <a:solidFill>
                  <a:srgbClr val="CC0000"/>
                </a:solidFill>
              </a:rPr>
              <a:t>К.И.Чуковский «Доктор Айболит»</a:t>
            </a:r>
          </a:p>
        </p:txBody>
      </p:sp>
      <p:sp>
        <p:nvSpPr>
          <p:cNvPr id="118797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287338" cy="217488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798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08725"/>
            <a:ext cx="288925" cy="215900"/>
          </a:xfrm>
          <a:prstGeom prst="actionButtonHome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8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8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8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 из 100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501122" cy="650085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2525" y="649288"/>
            <a:ext cx="7777163" cy="10795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Отгадайте загадку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133600"/>
            <a:ext cx="5627687" cy="2803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Что за </a:t>
            </a:r>
            <a:r>
              <a:rPr lang="ru-RU" dirty="0" err="1" smtClean="0">
                <a:solidFill>
                  <a:srgbClr val="000099"/>
                </a:solidFill>
              </a:rPr>
              <a:t>чудо-синий</a:t>
            </a:r>
            <a:r>
              <a:rPr lang="ru-RU" dirty="0" smtClean="0">
                <a:solidFill>
                  <a:srgbClr val="000099"/>
                </a:solidFill>
              </a:rPr>
              <a:t> дом!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Ребятишек много в нём.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Носит обувь из резины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0099"/>
                </a:solidFill>
              </a:rPr>
              <a:t>И питается бензином!</a:t>
            </a:r>
          </a:p>
        </p:txBody>
      </p:sp>
      <p:sp>
        <p:nvSpPr>
          <p:cNvPr id="45102" name="Line 1070"/>
          <p:cNvSpPr>
            <a:spLocks noChangeShapeType="1"/>
          </p:cNvSpPr>
          <p:nvPr/>
        </p:nvSpPr>
        <p:spPr bwMode="auto">
          <a:xfrm flipH="1">
            <a:off x="2285984" y="5214950"/>
            <a:ext cx="142875" cy="21431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110" name="Picture 1078" descr="j03887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149725"/>
            <a:ext cx="338455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13" name="AutoShape 108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287338" cy="217488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114" name="AutoShape 108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08725"/>
            <a:ext cx="288925" cy="215900"/>
          </a:xfrm>
          <a:prstGeom prst="actionButtonHome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5143512"/>
            <a:ext cx="2571767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</a:t>
            </a:r>
            <a:r>
              <a:rPr lang="ru-RU" sz="5400" dirty="0" smtClean="0">
                <a:solidFill>
                  <a:srgbClr val="0070C0"/>
                </a:solidFill>
              </a:rPr>
              <a:t>вт</a:t>
            </a:r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>
                <a:solidFill>
                  <a:srgbClr val="0070C0"/>
                </a:solidFill>
              </a:rPr>
              <a:t>б</a:t>
            </a:r>
            <a:r>
              <a:rPr lang="ru-RU" sz="5400" dirty="0" smtClean="0">
                <a:solidFill>
                  <a:srgbClr val="FF0000"/>
                </a:solidFill>
              </a:rPr>
              <a:t>у</a:t>
            </a:r>
            <a:r>
              <a:rPr lang="ru-RU" sz="5400" dirty="0" smtClean="0">
                <a:solidFill>
                  <a:srgbClr val="0070C0"/>
                </a:solidFill>
              </a:rPr>
              <a:t>с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5113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549275"/>
            <a:ext cx="77930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Доскажите словечко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989138"/>
            <a:ext cx="6419850" cy="36718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0099"/>
                </a:solidFill>
              </a:rPr>
              <a:t>Чтоб тебя я повёз,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0099"/>
                </a:solidFill>
              </a:rPr>
              <a:t>Мне не нужен овёс.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0099"/>
                </a:solidFill>
              </a:rPr>
              <a:t>Накорми меня бензином,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0099"/>
                </a:solidFill>
              </a:rPr>
              <a:t>На копытца дай резины,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0099"/>
                </a:solidFill>
              </a:rPr>
              <a:t>И тогда, поднявши пыль,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0099"/>
                </a:solidFill>
              </a:rPr>
              <a:t>Побежит…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>
              <a:solidFill>
                <a:srgbClr val="000099"/>
              </a:solidFill>
            </a:endParaRPr>
          </a:p>
        </p:txBody>
      </p: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971550" y="2205038"/>
            <a:ext cx="7345363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200" dirty="0" err="1">
                <a:solidFill>
                  <a:srgbClr val="CC0000"/>
                </a:solidFill>
              </a:rPr>
              <a:t>а</a:t>
            </a:r>
            <a:r>
              <a:rPr lang="ru-RU" sz="7200" dirty="0" err="1">
                <a:solidFill>
                  <a:schemeClr val="tx2"/>
                </a:solidFill>
              </a:rPr>
              <a:t>в-то-мо-биль</a:t>
            </a:r>
            <a:endParaRPr lang="ru-RU" sz="7200" dirty="0">
              <a:solidFill>
                <a:schemeClr val="tx2"/>
              </a:solidFill>
            </a:endParaRPr>
          </a:p>
        </p:txBody>
      </p:sp>
      <p:sp>
        <p:nvSpPr>
          <p:cNvPr id="52246" name="Line 22"/>
          <p:cNvSpPr>
            <a:spLocks noChangeShapeType="1"/>
          </p:cNvSpPr>
          <p:nvPr/>
        </p:nvSpPr>
        <p:spPr bwMode="auto">
          <a:xfrm flipH="1">
            <a:off x="5500694" y="2285992"/>
            <a:ext cx="142875" cy="21431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2250" name="Picture 26" descr="j02334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4254500"/>
            <a:ext cx="33131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5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287338" cy="217488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25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08725"/>
            <a:ext cx="288925" cy="215900"/>
          </a:xfrm>
          <a:prstGeom prst="actionButtonHome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8.55887E-7 L -0.2717 -0.00139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0" y="-1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  <p:bldP spid="52245" grpId="0"/>
      <p:bldP spid="522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620713"/>
            <a:ext cx="738981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Буква </a:t>
            </a:r>
            <a:r>
              <a:rPr lang="ru-RU" sz="5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5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5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потерялась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438400"/>
            <a:ext cx="3810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800" b="1" dirty="0" smtClean="0"/>
              <a:t>    </a:t>
            </a:r>
            <a:r>
              <a:rPr lang="ru-RU" sz="4400" b="1" dirty="0" err="1" smtClean="0">
                <a:solidFill>
                  <a:schemeClr val="tx2"/>
                </a:solidFill>
              </a:rPr>
              <a:t>ист</a:t>
            </a:r>
            <a:endParaRPr lang="ru-RU" sz="4400" b="1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  </a:t>
            </a:r>
            <a:r>
              <a:rPr lang="ru-RU" sz="4400" b="1" dirty="0" err="1" smtClean="0">
                <a:solidFill>
                  <a:schemeClr val="tx2"/>
                </a:solidFill>
              </a:rPr>
              <a:t>стр</a:t>
            </a:r>
            <a:r>
              <a:rPr lang="ru-RU" sz="4400" b="1" dirty="0" smtClean="0">
                <a:solidFill>
                  <a:schemeClr val="tx2"/>
                </a:solidFill>
              </a:rPr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    </a:t>
            </a:r>
            <a:r>
              <a:rPr lang="ru-RU" sz="4400" b="1" dirty="0" err="1" smtClean="0">
                <a:solidFill>
                  <a:schemeClr val="tx2"/>
                </a:solidFill>
              </a:rPr>
              <a:t>кул</a:t>
            </a:r>
            <a:r>
              <a:rPr lang="ru-RU" sz="4400" b="1" dirty="0" smtClean="0">
                <a:solidFill>
                  <a:schemeClr val="tx2"/>
                </a:solidFill>
              </a:rPr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б     </a:t>
            </a:r>
            <a:r>
              <a:rPr lang="ru-RU" sz="4400" b="1" dirty="0" err="1" smtClean="0">
                <a:solidFill>
                  <a:schemeClr val="tx2"/>
                </a:solidFill>
              </a:rPr>
              <a:t>р</a:t>
            </a:r>
            <a:r>
              <a:rPr lang="ru-RU" sz="4400" b="1" dirty="0" smtClean="0">
                <a:solidFill>
                  <a:schemeClr val="tx2"/>
                </a:solidFill>
              </a:rPr>
              <a:t>     </a:t>
            </a:r>
            <a:r>
              <a:rPr lang="ru-RU" sz="4400" b="1" dirty="0" err="1" smtClean="0">
                <a:solidFill>
                  <a:schemeClr val="tx2"/>
                </a:solidFill>
              </a:rPr>
              <a:t>б</a:t>
            </a:r>
            <a:r>
              <a:rPr lang="ru-RU" sz="4400" b="1" dirty="0" smtClean="0">
                <a:solidFill>
                  <a:schemeClr val="tx2"/>
                </a:solidFill>
              </a:rPr>
              <a:t>     </a:t>
            </a:r>
            <a:r>
              <a:rPr lang="ru-RU" sz="4400" b="1" dirty="0" err="1" smtClean="0">
                <a:solidFill>
                  <a:schemeClr val="tx2"/>
                </a:solidFill>
              </a:rPr>
              <a:t>н</a:t>
            </a:r>
            <a:endParaRPr lang="ru-RU" sz="4400" b="1" dirty="0" smtClean="0">
              <a:solidFill>
                <a:schemeClr val="tx2"/>
              </a:solidFill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64163" y="2492375"/>
            <a:ext cx="3095625" cy="3743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>
                <a:solidFill>
                  <a:schemeClr val="tx2"/>
                </a:solidFill>
              </a:rPr>
              <a:t>-ист</a:t>
            </a:r>
            <a:endParaRPr lang="ru-RU" sz="4400" b="1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>
                <a:solidFill>
                  <a:schemeClr val="tx2"/>
                </a:solidFill>
              </a:rPr>
              <a:t>ст-р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>
                <a:solidFill>
                  <a:schemeClr val="tx2"/>
                </a:solidFill>
              </a:rPr>
              <a:t>-ку-л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err="1" smtClean="0">
                <a:solidFill>
                  <a:schemeClr val="tx2"/>
                </a:solidFill>
              </a:rPr>
              <a:t>б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>
                <a:solidFill>
                  <a:schemeClr val="tx2"/>
                </a:solidFill>
              </a:rPr>
              <a:t>-р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>
                <a:solidFill>
                  <a:schemeClr val="tx2"/>
                </a:solidFill>
              </a:rPr>
              <a:t>-б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>
                <a:solidFill>
                  <a:schemeClr val="tx2"/>
                </a:solidFill>
              </a:rPr>
              <a:t>н</a:t>
            </a:r>
            <a:endParaRPr lang="ru-RU" sz="4400" b="1" dirty="0" smtClean="0">
              <a:solidFill>
                <a:schemeClr val="tx2"/>
              </a:solidFill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11188" y="2781300"/>
            <a:ext cx="457200" cy="43180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800" b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611188" y="3573463"/>
            <a:ext cx="457200" cy="43180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611188" y="4365625"/>
            <a:ext cx="457200" cy="43180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1071538" y="5143512"/>
            <a:ext cx="431800" cy="45720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1857356" y="5143512"/>
            <a:ext cx="433388" cy="45720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35" name="Rectangle 59"/>
          <p:cNvSpPr>
            <a:spLocks noChangeArrowheads="1"/>
          </p:cNvSpPr>
          <p:nvPr/>
        </p:nvSpPr>
        <p:spPr bwMode="auto">
          <a:xfrm>
            <a:off x="2195513" y="3573463"/>
            <a:ext cx="457200" cy="43180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43" name="Rectangle 67"/>
          <p:cNvSpPr>
            <a:spLocks noChangeArrowheads="1"/>
          </p:cNvSpPr>
          <p:nvPr/>
        </p:nvSpPr>
        <p:spPr bwMode="auto">
          <a:xfrm>
            <a:off x="2268538" y="4365625"/>
            <a:ext cx="457200" cy="43180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45" name="Rectangle 69"/>
          <p:cNvSpPr>
            <a:spLocks noChangeArrowheads="1"/>
          </p:cNvSpPr>
          <p:nvPr/>
        </p:nvSpPr>
        <p:spPr bwMode="auto">
          <a:xfrm>
            <a:off x="2857488" y="5143512"/>
            <a:ext cx="433387" cy="45243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51" name="Line 75"/>
          <p:cNvSpPr>
            <a:spLocks noChangeShapeType="1"/>
          </p:cNvSpPr>
          <p:nvPr/>
        </p:nvSpPr>
        <p:spPr bwMode="auto">
          <a:xfrm flipH="1">
            <a:off x="5580063" y="3357563"/>
            <a:ext cx="14446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52" name="Line 76"/>
          <p:cNvSpPr>
            <a:spLocks noChangeShapeType="1"/>
          </p:cNvSpPr>
          <p:nvPr/>
        </p:nvSpPr>
        <p:spPr bwMode="auto">
          <a:xfrm flipH="1">
            <a:off x="7358082" y="4929198"/>
            <a:ext cx="14446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53" name="Line 77"/>
          <p:cNvSpPr>
            <a:spLocks noChangeShapeType="1"/>
          </p:cNvSpPr>
          <p:nvPr/>
        </p:nvSpPr>
        <p:spPr bwMode="auto">
          <a:xfrm flipH="1">
            <a:off x="6215074" y="4214818"/>
            <a:ext cx="14446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58" name="Line 82"/>
          <p:cNvSpPr>
            <a:spLocks noChangeShapeType="1"/>
          </p:cNvSpPr>
          <p:nvPr/>
        </p:nvSpPr>
        <p:spPr bwMode="auto">
          <a:xfrm flipH="1">
            <a:off x="5580063" y="2565400"/>
            <a:ext cx="14446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67" name="AutoShape 9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287338" cy="217488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268" name="AutoShape 9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08725"/>
            <a:ext cx="288925" cy="215900"/>
          </a:xfrm>
          <a:prstGeom prst="actionButtonHome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3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3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3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3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0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 advAuto="0"/>
      <p:bldP spid="5026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1" descr="an0029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89363"/>
            <a:ext cx="1970087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4" descr="j0356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9550" y="2349500"/>
            <a:ext cx="258445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9" descr="j03264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4365625"/>
            <a:ext cx="1468438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2" descr="j01092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8538" y="5373688"/>
            <a:ext cx="1182687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5" descr="j04108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01863"/>
            <a:ext cx="1938338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6551612" cy="10556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      </a:t>
            </a:r>
            <a:r>
              <a:rPr lang="ru-RU" sz="48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Отгадайте слово</a:t>
            </a:r>
          </a:p>
        </p:txBody>
      </p:sp>
      <p:sp>
        <p:nvSpPr>
          <p:cNvPr id="55313" name="Line 17"/>
          <p:cNvSpPr>
            <a:spLocks noChangeShapeType="1"/>
          </p:cNvSpPr>
          <p:nvPr/>
        </p:nvSpPr>
        <p:spPr bwMode="auto">
          <a:xfrm flipH="1">
            <a:off x="2411413" y="2565400"/>
            <a:ext cx="144462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18" name="Text Box 22"/>
          <p:cNvSpPr txBox="1">
            <a:spLocks noChangeArrowheads="1"/>
          </p:cNvSpPr>
          <p:nvPr/>
        </p:nvSpPr>
        <p:spPr bwMode="auto">
          <a:xfrm>
            <a:off x="611188" y="2636838"/>
            <a:ext cx="360362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200">
                <a:solidFill>
                  <a:srgbClr val="CC0000"/>
                </a:solidFill>
              </a:rPr>
              <a:t>а</a:t>
            </a:r>
          </a:p>
        </p:txBody>
      </p:sp>
      <p:sp>
        <p:nvSpPr>
          <p:cNvPr id="55319" name="Line 23"/>
          <p:cNvSpPr>
            <a:spLocks noChangeShapeType="1"/>
          </p:cNvSpPr>
          <p:nvPr/>
        </p:nvSpPr>
        <p:spPr bwMode="auto">
          <a:xfrm flipV="1">
            <a:off x="2484438" y="3068638"/>
            <a:ext cx="4751387" cy="73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20" name="Line 24"/>
          <p:cNvSpPr>
            <a:spLocks noChangeShapeType="1"/>
          </p:cNvSpPr>
          <p:nvPr/>
        </p:nvSpPr>
        <p:spPr bwMode="auto">
          <a:xfrm>
            <a:off x="1835150" y="3068638"/>
            <a:ext cx="5113338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22" name="Text Box 26"/>
          <p:cNvSpPr txBox="1">
            <a:spLocks noChangeArrowheads="1"/>
          </p:cNvSpPr>
          <p:nvPr/>
        </p:nvSpPr>
        <p:spPr bwMode="auto">
          <a:xfrm>
            <a:off x="971550" y="3500438"/>
            <a:ext cx="503238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200">
                <a:solidFill>
                  <a:schemeClr val="tx2"/>
                </a:solidFill>
              </a:rPr>
              <a:t>в</a:t>
            </a:r>
          </a:p>
        </p:txBody>
      </p:sp>
      <p:sp>
        <p:nvSpPr>
          <p:cNvPr id="55323" name="Text Box 27"/>
          <p:cNvSpPr txBox="1">
            <a:spLocks noChangeArrowheads="1"/>
          </p:cNvSpPr>
          <p:nvPr/>
        </p:nvSpPr>
        <p:spPr bwMode="auto">
          <a:xfrm>
            <a:off x="2268538" y="5157788"/>
            <a:ext cx="431800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200">
                <a:solidFill>
                  <a:schemeClr val="tx2"/>
                </a:solidFill>
              </a:rPr>
              <a:t>г</a:t>
            </a:r>
          </a:p>
        </p:txBody>
      </p:sp>
      <p:sp>
        <p:nvSpPr>
          <p:cNvPr id="55325" name="Rectangle 29"/>
          <p:cNvSpPr>
            <a:spLocks noChangeArrowheads="1"/>
          </p:cNvSpPr>
          <p:nvPr/>
        </p:nvSpPr>
        <p:spPr bwMode="auto">
          <a:xfrm>
            <a:off x="4427538" y="5013325"/>
            <a:ext cx="711200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7200">
                <a:solidFill>
                  <a:schemeClr val="tx2"/>
                </a:solidFill>
              </a:rPr>
              <a:t>у</a:t>
            </a:r>
          </a:p>
        </p:txBody>
      </p:sp>
      <p:sp>
        <p:nvSpPr>
          <p:cNvPr id="55326" name="Text Box 30"/>
          <p:cNvSpPr txBox="1">
            <a:spLocks noChangeArrowheads="1"/>
          </p:cNvSpPr>
          <p:nvPr/>
        </p:nvSpPr>
        <p:spPr bwMode="auto">
          <a:xfrm>
            <a:off x="6732588" y="4724400"/>
            <a:ext cx="574675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200">
                <a:solidFill>
                  <a:schemeClr val="tx2"/>
                </a:solidFill>
              </a:rPr>
              <a:t>с</a:t>
            </a:r>
          </a:p>
        </p:txBody>
      </p:sp>
      <p:sp>
        <p:nvSpPr>
          <p:cNvPr id="55327" name="Text Box 31"/>
          <p:cNvSpPr txBox="1">
            <a:spLocks noChangeArrowheads="1"/>
          </p:cNvSpPr>
          <p:nvPr/>
        </p:nvSpPr>
        <p:spPr bwMode="auto">
          <a:xfrm>
            <a:off x="7956550" y="2636838"/>
            <a:ext cx="576263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200">
                <a:solidFill>
                  <a:schemeClr val="tx2"/>
                </a:solidFill>
              </a:rPr>
              <a:t>т</a:t>
            </a:r>
          </a:p>
        </p:txBody>
      </p:sp>
      <p:pic>
        <p:nvPicPr>
          <p:cNvPr id="19473" name="Picture 38" descr="j008406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7900" y="5300663"/>
            <a:ext cx="15113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43" name="AutoShape 4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287338" cy="217488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44" name="AutoShape 48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08725"/>
            <a:ext cx="288925" cy="215900"/>
          </a:xfrm>
          <a:prstGeom prst="actionButtonHome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3.00486E-6 L 0.15608 -0.015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5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-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54291E-6 L 0.20885 -0.1415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01966E-7 L 0.16528 -0.38307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5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-1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05344E-7 L 0.02413 -0.36202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5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-0.07865 L -0.13386 -0.31992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55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23 -0.0576 L -0.17326 -0.0155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55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5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5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5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8" grpId="0" build="allAtOnce"/>
      <p:bldP spid="55322" grpId="0"/>
      <p:bldP spid="55322" grpId="1"/>
      <p:bldP spid="55323" grpId="0"/>
      <p:bldP spid="55323" grpId="1"/>
      <p:bldP spid="55325" grpId="0"/>
      <p:bldP spid="55325" grpId="1"/>
      <p:bldP spid="55326" grpId="0"/>
      <p:bldP spid="55326" grpId="1"/>
      <p:bldP spid="55327" grpId="0"/>
      <p:bldP spid="55327" grpId="1"/>
      <p:bldP spid="5534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78" name="Rectangle 22"/>
          <p:cNvSpPr>
            <a:spLocks noGrp="1" noChangeArrowheads="1"/>
          </p:cNvSpPr>
          <p:nvPr>
            <p:ph type="title"/>
          </p:nvPr>
        </p:nvSpPr>
        <p:spPr>
          <a:xfrm>
            <a:off x="1258888" y="620713"/>
            <a:ext cx="4284662" cy="950899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076825" y="908050"/>
            <a:ext cx="3744913" cy="2663825"/>
            <a:chOff x="144" y="1872"/>
            <a:chExt cx="2304" cy="1299"/>
          </a:xfrm>
        </p:grpSpPr>
        <p:sp>
          <p:nvSpPr>
            <p:cNvPr id="18444" name="WordArt 5"/>
            <p:cNvSpPr>
              <a:spLocks noChangeArrowheads="1" noChangeShapeType="1" noTextEdit="1"/>
            </p:cNvSpPr>
            <p:nvPr/>
          </p:nvSpPr>
          <p:spPr bwMode="auto">
            <a:xfrm rot="5400000">
              <a:off x="646" y="1370"/>
              <a:ext cx="1299" cy="2304"/>
            </a:xfrm>
            <a:prstGeom prst="rect">
              <a:avLst/>
            </a:prstGeom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lang="ru-RU" kern="10"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339966"/>
                  </a:solidFill>
                  <a:latin typeface="Arial"/>
                  <a:cs typeface="Arial"/>
                </a:rPr>
                <a:t>А</a:t>
              </a:r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961" y="2256"/>
              <a:ext cx="704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sz="4000" b="0" dirty="0" err="1" smtClean="0"/>
                <a:t>сло</a:t>
              </a:r>
              <a:endParaRPr lang="ru-RU" sz="4000" b="0" dirty="0"/>
            </a:p>
          </p:txBody>
        </p:sp>
      </p:grpSp>
      <p:sp>
        <p:nvSpPr>
          <p:cNvPr id="18436" name="Text Box 15"/>
          <p:cNvSpPr txBox="1">
            <a:spLocks noChangeArrowheads="1"/>
          </p:cNvSpPr>
          <p:nvPr/>
        </p:nvSpPr>
        <p:spPr bwMode="auto">
          <a:xfrm>
            <a:off x="2244725" y="3843338"/>
            <a:ext cx="987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b="0"/>
              <a:t>тра</a:t>
            </a:r>
          </a:p>
        </p:txBody>
      </p:sp>
      <p:pic>
        <p:nvPicPr>
          <p:cNvPr id="18437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928802"/>
            <a:ext cx="3286148" cy="33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91" name="Text Box 35"/>
          <p:cNvSpPr txBox="1">
            <a:spLocks noChangeArrowheads="1"/>
          </p:cNvSpPr>
          <p:nvPr/>
        </p:nvSpPr>
        <p:spPr bwMode="auto">
          <a:xfrm>
            <a:off x="5857885" y="3860800"/>
            <a:ext cx="19288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4800" dirty="0" err="1" smtClean="0">
                <a:solidFill>
                  <a:schemeClr val="tx2"/>
                </a:solidFill>
              </a:rPr>
              <a:t>сл</a:t>
            </a:r>
            <a:r>
              <a:rPr lang="ru-RU" sz="4800" dirty="0" err="1" smtClean="0">
                <a:solidFill>
                  <a:srgbClr val="CC3300"/>
                </a:solidFill>
              </a:rPr>
              <a:t>о</a:t>
            </a:r>
            <a:r>
              <a:rPr lang="ru-RU" sz="4800" dirty="0" err="1" smtClean="0">
                <a:solidFill>
                  <a:schemeClr val="tx2"/>
                </a:solidFill>
              </a:rPr>
              <a:t>-в</a:t>
            </a:r>
            <a:r>
              <a:rPr lang="ru-RU" sz="4800" dirty="0" err="1" smtClean="0">
                <a:solidFill>
                  <a:srgbClr val="CC3300"/>
                </a:solidFill>
              </a:rPr>
              <a:t>а</a:t>
            </a:r>
            <a:endParaRPr lang="ru-RU" sz="4800" dirty="0">
              <a:solidFill>
                <a:srgbClr val="CC3300"/>
              </a:solidFill>
            </a:endParaRPr>
          </a:p>
        </p:txBody>
      </p:sp>
      <p:sp>
        <p:nvSpPr>
          <p:cNvPr id="45092" name="Text Box 36"/>
          <p:cNvSpPr txBox="1">
            <a:spLocks noChangeArrowheads="1"/>
          </p:cNvSpPr>
          <p:nvPr/>
        </p:nvSpPr>
        <p:spPr bwMode="auto">
          <a:xfrm>
            <a:off x="1714480" y="5214950"/>
            <a:ext cx="22145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4800" dirty="0" err="1">
                <a:solidFill>
                  <a:schemeClr val="tx2"/>
                </a:solidFill>
              </a:rPr>
              <a:t>тр</a:t>
            </a:r>
            <a:r>
              <a:rPr lang="ru-RU" sz="4800" dirty="0" err="1">
                <a:solidFill>
                  <a:srgbClr val="CC3300"/>
                </a:solidFill>
              </a:rPr>
              <a:t>а</a:t>
            </a:r>
            <a:r>
              <a:rPr lang="ru-RU" sz="4800" dirty="0" err="1">
                <a:solidFill>
                  <a:schemeClr val="tx2"/>
                </a:solidFill>
              </a:rPr>
              <a:t>-в</a:t>
            </a:r>
            <a:r>
              <a:rPr lang="ru-RU" sz="4800" dirty="0" err="1">
                <a:solidFill>
                  <a:srgbClr val="CC3300"/>
                </a:solidFill>
              </a:rPr>
              <a:t>а</a:t>
            </a:r>
            <a:endParaRPr lang="ru-RU" sz="4800" dirty="0">
              <a:solidFill>
                <a:srgbClr val="CC3300"/>
              </a:solidFill>
            </a:endParaRPr>
          </a:p>
        </p:txBody>
      </p:sp>
      <p:sp>
        <p:nvSpPr>
          <p:cNvPr id="45097" name="Line 41"/>
          <p:cNvSpPr>
            <a:spLocks noChangeShapeType="1"/>
          </p:cNvSpPr>
          <p:nvPr/>
        </p:nvSpPr>
        <p:spPr bwMode="auto">
          <a:xfrm flipH="1">
            <a:off x="3643306" y="5286388"/>
            <a:ext cx="144463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98" name="Line 42"/>
          <p:cNvSpPr>
            <a:spLocks noChangeShapeType="1"/>
          </p:cNvSpPr>
          <p:nvPr/>
        </p:nvSpPr>
        <p:spPr bwMode="auto">
          <a:xfrm flipH="1">
            <a:off x="7500958" y="3857628"/>
            <a:ext cx="144463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04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287338" cy="217488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04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08725"/>
            <a:ext cx="288925" cy="215900"/>
          </a:xfrm>
          <a:prstGeom prst="actionButtonHome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1" grpId="0"/>
      <p:bldP spid="45092" grpId="0"/>
      <p:bldP spid="870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2349500"/>
            <a:ext cx="2447925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4400" b="1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C3300"/>
                </a:solidFill>
              </a:rPr>
              <a:t>а</a:t>
            </a:r>
            <a:r>
              <a:rPr lang="ru-RU" sz="4400" b="1" dirty="0" smtClean="0">
                <a:solidFill>
                  <a:schemeClr val="tx2"/>
                </a:solidFill>
              </a:rPr>
              <a:t>дрес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C3300"/>
                </a:solidFill>
              </a:rPr>
              <a:t>а</a:t>
            </a:r>
            <a:r>
              <a:rPr lang="ru-RU" sz="4400" b="1" dirty="0" smtClean="0">
                <a:solidFill>
                  <a:schemeClr val="tx2"/>
                </a:solidFill>
              </a:rPr>
              <a:t>втор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5435600" y="2349500"/>
            <a:ext cx="295275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4400" b="1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</a:rPr>
              <a:t> </a:t>
            </a:r>
            <a:r>
              <a:rPr lang="ru-RU" sz="4400" b="1" dirty="0" err="1" smtClean="0">
                <a:solidFill>
                  <a:schemeClr val="tx2"/>
                </a:solidFill>
              </a:rPr>
              <a:t>сре-д</a:t>
            </a:r>
            <a:r>
              <a:rPr lang="ru-RU" sz="4400" b="1" dirty="0" err="1" smtClean="0">
                <a:solidFill>
                  <a:srgbClr val="CC3300"/>
                </a:solidFill>
              </a:rPr>
              <a:t>а</a:t>
            </a:r>
            <a:endParaRPr lang="ru-RU" sz="4400" b="1" dirty="0" smtClean="0">
              <a:solidFill>
                <a:srgbClr val="CC33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dirty="0" err="1" smtClean="0">
                <a:solidFill>
                  <a:schemeClr val="tx2"/>
                </a:solidFill>
              </a:rPr>
              <a:t>то-в</a:t>
            </a:r>
            <a:r>
              <a:rPr lang="ru-RU" sz="4400" b="1" dirty="0" err="1" smtClean="0">
                <a:solidFill>
                  <a:srgbClr val="CC3300"/>
                </a:solidFill>
              </a:rPr>
              <a:t>а</a:t>
            </a:r>
            <a:r>
              <a:rPr lang="ru-RU" sz="4400" b="1" dirty="0" err="1" smtClean="0">
                <a:solidFill>
                  <a:schemeClr val="tx2"/>
                </a:solidFill>
              </a:rPr>
              <a:t>р</a:t>
            </a:r>
            <a:endParaRPr lang="ru-RU" sz="4400" b="1" dirty="0" smtClean="0">
              <a:solidFill>
                <a:schemeClr val="tx2"/>
              </a:solidFill>
            </a:endParaRPr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 flipV="1">
            <a:off x="6643702" y="4000503"/>
            <a:ext cx="142876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407" name="Line 15"/>
          <p:cNvSpPr>
            <a:spLocks noChangeShapeType="1"/>
          </p:cNvSpPr>
          <p:nvPr/>
        </p:nvSpPr>
        <p:spPr bwMode="auto">
          <a:xfrm flipH="1">
            <a:off x="6643702" y="3214686"/>
            <a:ext cx="14446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414" name="Rectangle 22"/>
          <p:cNvSpPr>
            <a:spLocks noGrp="1" noChangeArrowheads="1"/>
          </p:cNvSpPr>
          <p:nvPr>
            <p:ph type="title"/>
          </p:nvPr>
        </p:nvSpPr>
        <p:spPr>
          <a:xfrm>
            <a:off x="1835150" y="620713"/>
            <a:ext cx="435768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Анаграммы</a:t>
            </a:r>
          </a:p>
        </p:txBody>
      </p:sp>
      <p:sp>
        <p:nvSpPr>
          <p:cNvPr id="8806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287338" cy="217488"/>
          </a:xfrm>
          <a:prstGeom prst="actionButtonForwardNext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06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308725"/>
            <a:ext cx="288925" cy="215900"/>
          </a:xfrm>
          <a:prstGeom prst="actionButtonHome">
            <a:avLst/>
          </a:prstGeom>
          <a:solidFill>
            <a:schemeClr val="accent2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content.foto.mail.ru/mail/aurov/_blogs/i-34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572428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Тропический лес, штат Вашингтон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28604"/>
            <a:ext cx="6715172" cy="37147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4500570"/>
            <a:ext cx="4322083" cy="1446550"/>
          </a:xfrm>
          <a:prstGeom prst="rect">
            <a:avLst/>
          </a:prstGeom>
          <a:ln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002060"/>
                </a:solidFill>
              </a:rPr>
              <a:t>Лесная</a:t>
            </a:r>
            <a:endParaRPr lang="ru-RU" sz="8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еселые ежики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714356"/>
            <a:ext cx="5786478" cy="571504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2214546" y="714356"/>
            <a:ext cx="3325910" cy="11079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медведь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428868"/>
            <a:ext cx="1928826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заяц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570" y="2714620"/>
            <a:ext cx="2643206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дятел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4286256"/>
            <a:ext cx="2398413" cy="1015663"/>
          </a:xfrm>
          <a:prstGeom prst="rect">
            <a:avLst/>
          </a:prstGeom>
          <a:solidFill>
            <a:schemeClr val="accent3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барсук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429264"/>
            <a:ext cx="2278184" cy="1015663"/>
          </a:xfrm>
          <a:prstGeom prst="rect">
            <a:avLst/>
          </a:prstGeom>
          <a:solidFill>
            <a:srgbClr val="FFFF0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лиса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 animBg="1"/>
      <p:bldP spid="4" grpId="1" animBg="1"/>
      <p:bldP spid="4" grpId="2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3200/mistina.6/0_1bb9d_512890e0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9001156" cy="6143668"/>
          </a:xfrm>
          <a:prstGeom prst="rect">
            <a:avLst/>
          </a:prstGeom>
          <a:noFill/>
        </p:spPr>
      </p:pic>
      <p:pic>
        <p:nvPicPr>
          <p:cNvPr id="3" name="Picture 2" descr="http://content.foto.mail.ru/mail/aurov/_blogs/i-34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85860"/>
            <a:ext cx="5572125" cy="371475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755650" y="6154738"/>
            <a:ext cx="9366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endParaRPr lang="ru-RU" sz="800" b="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4534" name="WordArt 22"/>
          <p:cNvSpPr>
            <a:spLocks noChangeArrowheads="1" noChangeShapeType="1" noTextEdit="1"/>
          </p:cNvSpPr>
          <p:nvPr/>
        </p:nvSpPr>
        <p:spPr bwMode="auto">
          <a:xfrm>
            <a:off x="1476375" y="2276475"/>
            <a:ext cx="1511449" cy="2808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 dirty="0" smtClean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endParaRPr lang="ru-RU" sz="6000" kern="10" dirty="0">
              <a:ln w="12700">
                <a:solidFill>
                  <a:srgbClr val="EAEAEA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4546" name="Oval 34"/>
          <p:cNvSpPr>
            <a:spLocks noChangeArrowheads="1"/>
          </p:cNvSpPr>
          <p:nvPr/>
        </p:nvSpPr>
        <p:spPr bwMode="auto">
          <a:xfrm>
            <a:off x="0" y="908050"/>
            <a:ext cx="1403350" cy="13684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4547" name="Picture 35" descr="37r3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3478" y="-209"/>
            <a:ext cx="2268538" cy="218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content.foto.mail.ru/mail/aurov/_blogs/i-34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674" y="1813917"/>
            <a:ext cx="7758757" cy="455673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3200/mistina.6/0_1bb9d_512890e0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86874" cy="6000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10800000" flipV="1">
            <a:off x="2071670" y="1953366"/>
            <a:ext cx="5429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                                 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  </a:t>
            </a:r>
            <a:r>
              <a:rPr lang="ru-RU" sz="7200" dirty="0" smtClean="0">
                <a:solidFill>
                  <a:srgbClr val="C00000"/>
                </a:solidFill>
              </a:rPr>
              <a:t>  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       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2071678"/>
            <a:ext cx="4357718" cy="19389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Станция  «Разминка»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content.foto.mail.ru/mail/aurov/_blogs/i-34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572428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3200/mistina.6/0_1bb9d_512890e0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86874" cy="6000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10800000" flipV="1">
            <a:off x="2071670" y="1953366"/>
            <a:ext cx="5429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                                 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  </a:t>
            </a:r>
            <a:r>
              <a:rPr lang="ru-RU" sz="7200" dirty="0" smtClean="0">
                <a:solidFill>
                  <a:srgbClr val="C00000"/>
                </a:solidFill>
              </a:rPr>
              <a:t>  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       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2071678"/>
            <a:ext cx="5429288" cy="193899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</a:t>
            </a:r>
            <a:r>
              <a:rPr lang="ru-RU" sz="6000" dirty="0" smtClean="0">
                <a:solidFill>
                  <a:srgbClr val="002060"/>
                </a:solidFill>
              </a:rPr>
              <a:t> Станция</a:t>
            </a:r>
          </a:p>
          <a:p>
            <a:r>
              <a:rPr lang="ru-RU" sz="6000" dirty="0" smtClean="0">
                <a:solidFill>
                  <a:srgbClr val="002060"/>
                </a:solidFill>
              </a:rPr>
              <a:t>     «Алфавит»           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igrushkivdom.com/images/75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6643734" cy="5929354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714348" y="785794"/>
            <a:ext cx="1857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дуб -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86116" y="857232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дубы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4348" y="1785926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зуб -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14678" y="1785926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зубы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2786059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шкаф -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14678" y="2786058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шкафы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0034" y="3929067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</a:t>
            </a:r>
            <a:endParaRPr lang="ru-RU" sz="5400" dirty="0"/>
          </a:p>
        </p:txBody>
      </p:sp>
      <p:sp>
        <p:nvSpPr>
          <p:cNvPr id="52" name="TextBox 51"/>
          <p:cNvSpPr txBox="1"/>
          <p:nvPr/>
        </p:nvSpPr>
        <p:spPr>
          <a:xfrm>
            <a:off x="3214678" y="4000504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города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14678" y="5214950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рукава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rot="10800000" flipV="1">
            <a:off x="571472" y="4000504"/>
            <a:ext cx="2286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город-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42910" y="5143512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рукав-</a:t>
            </a:r>
            <a:endParaRPr lang="ru-RU" sz="5400" dirty="0">
              <a:solidFill>
                <a:srgbClr val="002060"/>
              </a:solidFill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1571604" y="1571612"/>
            <a:ext cx="357190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10800000">
            <a:off x="1573192" y="2571744"/>
            <a:ext cx="355602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928794" y="3643314"/>
            <a:ext cx="357190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1857356" y="4786322"/>
            <a:ext cx="571504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0800000">
            <a:off x="2071670" y="5929330"/>
            <a:ext cx="285752" cy="158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9" grpId="0"/>
      <p:bldP spid="52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content.foto.mail.ru/mail/aurov/_blogs/i-34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572428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217</Words>
  <Application>Microsoft Office PowerPoint</Application>
  <PresentationFormat>Экран (4:3)</PresentationFormat>
  <Paragraphs>132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Назовите сказку</vt:lpstr>
      <vt:lpstr>Отгадайте загадку</vt:lpstr>
      <vt:lpstr>Доскажите словечко</vt:lpstr>
      <vt:lpstr>Буква   потерялась</vt:lpstr>
      <vt:lpstr>      Отгадайте слово</vt:lpstr>
      <vt:lpstr>Ребусы</vt:lpstr>
      <vt:lpstr>Анаграммы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77</cp:revision>
  <dcterms:created xsi:type="dcterms:W3CDTF">2011-01-05T13:13:05Z</dcterms:created>
  <dcterms:modified xsi:type="dcterms:W3CDTF">2023-07-14T09:28:25Z</dcterms:modified>
</cp:coreProperties>
</file>