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1" r:id="rId5"/>
    <p:sldId id="262" r:id="rId6"/>
    <p:sldId id="263" r:id="rId7"/>
    <p:sldId id="264" r:id="rId8"/>
    <p:sldId id="265" r:id="rId9"/>
    <p:sldId id="277" r:id="rId10"/>
    <p:sldId id="272" r:id="rId11"/>
    <p:sldId id="269" r:id="rId12"/>
    <p:sldId id="274" r:id="rId13"/>
    <p:sldId id="270" r:id="rId14"/>
    <p:sldId id="273" r:id="rId15"/>
    <p:sldId id="271" r:id="rId16"/>
    <p:sldId id="26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11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96A7-9363-4A2B-9446-71FFD6CC6CE9}" type="datetimeFigureOut">
              <a:rPr lang="ru-RU" smtClean="0"/>
              <a:pPr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C686-1408-4A36-ABB0-F040FB9E7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57628"/>
            <a:ext cx="7772400" cy="1785950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429552" cy="1400188"/>
          </a:xfrm>
        </p:spPr>
        <p:txBody>
          <a:bodyPr>
            <a:normAutofit fontScale="62500" lnSpcReduction="20000"/>
          </a:bodyPr>
          <a:lstStyle/>
          <a:p>
            <a:pPr algn="r"/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высшей категории,</a:t>
            </a:r>
          </a:p>
          <a:p>
            <a:pPr algn="r"/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к.п.н., С. А. </a:t>
            </a:r>
            <a:r>
              <a:rPr lang="ru-RU" sz="2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Халипаева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786" y="135087"/>
            <a:ext cx="7715304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/>
              <a:t>Муниципальное  бюджетное общеобразовательное учреждение </a:t>
            </a:r>
          </a:p>
          <a:p>
            <a:pPr algn="ctr"/>
            <a:r>
              <a:rPr lang="ru-RU" sz="2000" b="1" dirty="0" smtClean="0"/>
              <a:t>«Средняя общеобразовательная школа № 8 им. М. Ю. Лермонтова»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lang="en-US" sz="2000" b="1" dirty="0">
              <a:solidFill>
                <a:srgbClr val="000000"/>
              </a:solidFill>
              <a:latin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lang="en-US" b="1" dirty="0">
              <a:solidFill>
                <a:srgbClr val="000000"/>
              </a:solidFill>
              <a:latin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68363" algn="l"/>
                <a:tab pos="1563688" algn="l"/>
                <a:tab pos="60134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Влияние  никотина, алкоголя и наркотических веществ на развитие зародыша человека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l"/>
                <a:tab pos="1563688" algn="l"/>
                <a:tab pos="601345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11" y="3645024"/>
            <a:ext cx="9326949" cy="1298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resent5.com/presentacii/20170505/49-prezentaciya_microsoft_powerpoint.ppt_images/49-prezentaciya_microsoft_powerpoint.ppt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Влияние алкоголя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на развитие зародыша человека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Открытый урок в 6 классе\Фото для урока\c19070083272327522ed0c363928190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Дети в семье алкоголика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Влияние наркотиков 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на развитие зародыша человека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User\Desktop\Открытый урок в 6 классе\Фото для урока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357298"/>
            <a:ext cx="7637488" cy="51435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00100" y="714356"/>
            <a:ext cx="70723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Вопросы для размышления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Процесс развития зародыша определяется только образом жизни  матери ребенка?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Какие рекомендации, исходя из этого, дали бы вы будущему папе, желающему иметь здорового ребенка, если процесс образования и развития мужской гаметы длится 780 дней?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Женские гаметы закладываются еще при внутриутробном развитии будущей девочки. Как, исходя из этого, объяснить опасность алкоголизма матери для будущего репродуктивного здоровья ее дочки?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428604"/>
            <a:ext cx="7786742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Рефлексия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Н. Горленко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Мой росточек нежный-нежный,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Мой цветочек белоснежный!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Как мне быть, чтоб не нарушить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Хрупкий сон твой безмятежный?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Как мне жить, чтобы в потоке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Бурь, страстей, потерь горючих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Сохранить твои истоки,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Уберечь от слез от жгучих?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Чтоб в назначенное время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Крик твой, Землю оглашая,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Звонким был бы,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изни бремя,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Жизни чудо предвкушая!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Подумайте, каким вопросом озадачен автор…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214974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Домашнее задание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/>
              <a:t>1. Параграф 23, стр. 163-166.</a:t>
            </a:r>
            <a:br>
              <a:rPr lang="ru-RU" sz="2800" dirty="0" smtClean="0"/>
            </a:br>
            <a:r>
              <a:rPr lang="ru-RU" sz="2800" dirty="0" smtClean="0"/>
              <a:t>2. Создать буклет-памятку будущим родителям (маме), используя полученную вами на уроке информацию  о  влияние вредных химических веществ на развитие зародыша человека.</a:t>
            </a:r>
            <a:r>
              <a:rPr lang="ru-RU" sz="2800" b="1" dirty="0" smtClean="0"/>
              <a:t>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1451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Работа в мини-группах (по 2 человека)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Найти соответствие названия органа и зародышевого листка, из которого они развиваются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428868"/>
            <a:ext cx="6400800" cy="3520412"/>
          </a:xfrm>
        </p:spPr>
        <p:txBody>
          <a:bodyPr>
            <a:normAutofit fontScale="32500" lnSpcReduction="20000"/>
          </a:bodyPr>
          <a:lstStyle/>
          <a:p>
            <a:pPr algn="just"/>
            <a:endParaRPr lang="ru-RU" sz="3900" dirty="0" smtClean="0">
              <a:solidFill>
                <a:srgbClr val="FF0000"/>
              </a:solidFill>
            </a:endParaRPr>
          </a:p>
          <a:p>
            <a:pPr algn="just"/>
            <a:r>
              <a:rPr lang="ru-RU" sz="7400" dirty="0" smtClean="0">
                <a:solidFill>
                  <a:srgbClr val="FF0000"/>
                </a:solidFill>
              </a:rPr>
              <a:t>Название органов: </a:t>
            </a:r>
          </a:p>
          <a:p>
            <a:pPr algn="just"/>
            <a:r>
              <a:rPr lang="ru-RU" sz="7400" dirty="0" smtClean="0">
                <a:solidFill>
                  <a:schemeClr val="tx1"/>
                </a:solidFill>
              </a:rPr>
              <a:t>сердце, позвоночник, спинной мозг, орган слуха, почки,  кишечник, скелет, печень, поджелудочная железа, кожа, глазное яблоко, плевра</a:t>
            </a:r>
            <a:r>
              <a:rPr lang="ru-RU" sz="7400" dirty="0">
                <a:solidFill>
                  <a:schemeClr val="tx1"/>
                </a:solidFill>
              </a:rPr>
              <a:t>, брюшина, легкие, щитовидная железа, эмаль зубов</a:t>
            </a:r>
            <a:r>
              <a:rPr lang="ru-RU" sz="74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7400" dirty="0" smtClean="0">
                <a:solidFill>
                  <a:srgbClr val="FF0000"/>
                </a:solidFill>
              </a:rPr>
              <a:t>Эктодерма – </a:t>
            </a:r>
          </a:p>
          <a:p>
            <a:pPr algn="just"/>
            <a:r>
              <a:rPr lang="ru-RU" sz="7400" dirty="0" smtClean="0">
                <a:solidFill>
                  <a:srgbClr val="FF0000"/>
                </a:solidFill>
              </a:rPr>
              <a:t>Энтодерма – </a:t>
            </a:r>
          </a:p>
          <a:p>
            <a:pPr algn="just"/>
            <a:r>
              <a:rPr lang="ru-RU" sz="7400" dirty="0" smtClean="0">
                <a:solidFill>
                  <a:srgbClr val="FF0000"/>
                </a:solidFill>
              </a:rPr>
              <a:t>Мезодерма – </a:t>
            </a:r>
          </a:p>
          <a:p>
            <a:pPr algn="just"/>
            <a:endParaRPr lang="ru-RU" sz="7400" dirty="0" smtClean="0">
              <a:solidFill>
                <a:srgbClr val="FF0000"/>
              </a:solidFill>
            </a:endParaRPr>
          </a:p>
          <a:p>
            <a:pPr algn="just"/>
            <a:endParaRPr lang="ru-RU" sz="3800" dirty="0" smtClean="0">
              <a:solidFill>
                <a:schemeClr val="tx1"/>
              </a:solidFill>
            </a:endParaRPr>
          </a:p>
          <a:p>
            <a:pPr algn="just"/>
            <a:endParaRPr lang="ru-RU" sz="3800" dirty="0" smtClean="0">
              <a:solidFill>
                <a:schemeClr val="tx1"/>
              </a:solidFill>
            </a:endParaRPr>
          </a:p>
          <a:p>
            <a:pPr algn="just"/>
            <a:endParaRPr lang="ru-RU" sz="3800" dirty="0">
              <a:solidFill>
                <a:schemeClr val="tx1"/>
              </a:solidFill>
            </a:endParaRPr>
          </a:p>
          <a:p>
            <a:pPr algn="just"/>
            <a:endParaRPr lang="ru-RU" sz="3800" dirty="0">
              <a:solidFill>
                <a:schemeClr val="tx1"/>
              </a:solidFill>
            </a:endParaRPr>
          </a:p>
          <a:p>
            <a:pPr algn="just"/>
            <a:endParaRPr lang="ru-RU" sz="39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572428" cy="989034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Правильные ответы</a:t>
            </a: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1в, 2в, 3б, 4а, 5в, 6а, 7в, 8б, 9в, 10б, 11в, 12а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57224" y="1643050"/>
            <a:ext cx="764386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Ежегодно в мире рождаются 1.5 миллиона детей с тяжелыми наследственными  болезнями.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Хромосомные мутации - у 19-22 детей на 1000 новорожденных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 России   17 тысяч детей  ежегодно умирает в возрасте до года.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Уровни смертности юного поколения в России в 24 раза выше, чем в экономически развитых странах.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По комплексу медицинских и психолого-педагогических критериев 30-50% детей шести лет не готовы к школьному обучению.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Только 20% юношей призывного возраста полностью соответствуют международным стандартам для службы в армии.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Частота врожденных пороков сердца составляет 5-7 на 1000 новорожденных, при этом в России сегодня 80% детей не получают необходимого хирургического лечения.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В России с 2015  по 2020 годы  произошло увеличение частоты врожденных аномалий и хромосомных  нарушений у новорожденных с 18,8  до 23,9  детей на тысячу новорожденных.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Сегодня наблюдается рост числа детей с врожденными и наследственными болезнями почек: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нефрологическом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стационаре до 20% больных. 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96908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FF0000"/>
                </a:solidFill>
              </a:rPr>
              <a:t>В  чем, по-вашему мнению, причина роста всех видов патологий развития человека</a:t>
            </a:r>
            <a:r>
              <a:rPr lang="ru-RU" sz="2700" dirty="0">
                <a:solidFill>
                  <a:srgbClr val="FF0000"/>
                </a:solidFill>
              </a:rPr>
              <a:t>?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4348" y="2571744"/>
            <a:ext cx="7572428" cy="28931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Упражнение для спины на одну минуту.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Исходное положение: сидя на стуле парты, прогнуться в пояснице, кисти к плечам.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Вдох – потянуться, руки вверх, кисти расслаблены.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Выдох – кисти к плечам, локти свести вперед.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428736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(состояние окружающей среды, вредные привычки, наследственность, </a:t>
            </a:r>
            <a:br>
              <a:rPr lang="ru-RU" sz="2000" b="1" dirty="0" smtClean="0"/>
            </a:br>
            <a:r>
              <a:rPr lang="ru-RU" sz="2000" b="1" dirty="0" smtClean="0"/>
              <a:t>образ жизни человека, мутации)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Влияние никотина, алкоголя и наркотических веществ на развитие зародыша </a:t>
            </a:r>
            <a:r>
              <a:rPr lang="ru-RU" sz="2800" b="1" dirty="0" smtClean="0">
                <a:solidFill>
                  <a:srgbClr val="FF0000"/>
                </a:solidFill>
              </a:rPr>
              <a:t>человека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1908213"/>
            <a:ext cx="77867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1. С какой целью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мы будем изучать эту тему?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(возможные ответы):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2. Узнать, каково влияние этих веществ на зародыш.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Какие последствия для развития зародыша имеет употребление этих веществ будущими родителями?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4. В какие стадии развития зародыша влияние этих веществ наиболее губительно?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71538" y="357166"/>
            <a:ext cx="70723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Цель нашего урока: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формирование у учащихся установок на здоровый образ жизни и ответственности за будущее родительство.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928662" y="2071678"/>
            <a:ext cx="75724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Создать условия для осознания обучающимися ценности здорового и безопасного образа жизни.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Определить критические периоды эмбрионального развития 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Выявить причины нарушения развития организма человека, его репродуктивного здоровья.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Показать влияние негативных факторов жизни человека, как употребление наркотических веществ, алкоголя и курения, на внутриутробное  развитие 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57224" y="1428736"/>
            <a:ext cx="74295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овогенез и сперматогенез,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оплодотворение,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имплантация (7-8 сутки эмбриогенеза) 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развитие осевых органов, и формирование плаценты (3-8 неделя эмбриогенеза),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период усиленного развития головного мозга (15-20 неделя)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формирования основных систем организма, в том числе полового аппарата (20-24 неделя развития),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рождение,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период новорожденности до 1 года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половое созревание с 11 до 16 лет.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57166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ритические периоды в онтогенезе человека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01304"/>
            <a:ext cx="9144000" cy="665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03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587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</vt:lpstr>
      <vt:lpstr>Times New Roman</vt:lpstr>
      <vt:lpstr>Тема Office</vt:lpstr>
      <vt:lpstr> </vt:lpstr>
      <vt:lpstr>Работа в мини-группах (по 2 человека)  Найти соответствие названия органа и зародышевого листка, из которого они развиваются</vt:lpstr>
      <vt:lpstr>Правильные ответы:  1в, 2в, 3б, 4а, 5в, 6а, 7в, 8б, 9в, 10б, 11в, 12а </vt:lpstr>
      <vt:lpstr>Презентация PowerPoint</vt:lpstr>
      <vt:lpstr>В  чем, по-вашему мнению, причина роста всех видов патологий развития человека?  </vt:lpstr>
      <vt:lpstr>Влияние никотина, алкоголя и наркотических веществ на развитие зародыша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алкоголя  на развитие зародыша человека</vt:lpstr>
      <vt:lpstr>Дети в семье алкоголика</vt:lpstr>
      <vt:lpstr>Влияние наркотиков  на развитие зародыша человека</vt:lpstr>
      <vt:lpstr>Презентация PowerPoint</vt:lpstr>
      <vt:lpstr>Презентация PowerPoint</vt:lpstr>
      <vt:lpstr>Презентация PowerPoint</vt:lpstr>
      <vt:lpstr> Домашнее задание  1. Параграф 23, стр. 163-166. 2. Создать буклет-памятку будущим родителям (маме), используя полученную вами на уроке информацию  о  влияние вредных химических веществ на развитие зародыша человека.  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63</cp:revision>
  <dcterms:created xsi:type="dcterms:W3CDTF">2023-02-14T05:21:44Z</dcterms:created>
  <dcterms:modified xsi:type="dcterms:W3CDTF">2023-07-14T10:30:22Z</dcterms:modified>
</cp:coreProperties>
</file>