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63" r:id="rId3"/>
    <p:sldId id="265" r:id="rId4"/>
    <p:sldId id="267" r:id="rId5"/>
    <p:sldId id="288" r:id="rId6"/>
    <p:sldId id="298" r:id="rId7"/>
    <p:sldId id="299" r:id="rId8"/>
    <p:sldId id="287" r:id="rId9"/>
    <p:sldId id="258" r:id="rId10"/>
    <p:sldId id="259" r:id="rId11"/>
    <p:sldId id="295" r:id="rId12"/>
    <p:sldId id="306" r:id="rId13"/>
    <p:sldId id="296" r:id="rId14"/>
    <p:sldId id="290" r:id="rId15"/>
    <p:sldId id="300" r:id="rId16"/>
    <p:sldId id="292" r:id="rId17"/>
    <p:sldId id="260" r:id="rId18"/>
    <p:sldId id="266" r:id="rId19"/>
    <p:sldId id="264" r:id="rId20"/>
    <p:sldId id="269" r:id="rId21"/>
    <p:sldId id="270" r:id="rId22"/>
    <p:sldId id="294" r:id="rId23"/>
    <p:sldId id="272" r:id="rId24"/>
    <p:sldId id="273" r:id="rId25"/>
    <p:sldId id="274" r:id="rId26"/>
    <p:sldId id="276" r:id="rId27"/>
    <p:sldId id="302" r:id="rId28"/>
    <p:sldId id="277" r:id="rId29"/>
    <p:sldId id="303" r:id="rId30"/>
    <p:sldId id="297" r:id="rId31"/>
    <p:sldId id="301" r:id="rId32"/>
    <p:sldId id="275" r:id="rId33"/>
    <p:sldId id="279" r:id="rId34"/>
    <p:sldId id="293" r:id="rId35"/>
    <p:sldId id="304" r:id="rId36"/>
    <p:sldId id="280" r:id="rId37"/>
    <p:sldId id="291" r:id="rId38"/>
    <p:sldId id="281" r:id="rId39"/>
    <p:sldId id="282" r:id="rId40"/>
    <p:sldId id="283" r:id="rId41"/>
    <p:sldId id="307" r:id="rId42"/>
    <p:sldId id="305" r:id="rId43"/>
    <p:sldId id="285" r:id="rId44"/>
    <p:sldId id="286" r:id="rId45"/>
    <p:sldId id="284" r:id="rId46"/>
    <p:sldId id="289" r:id="rId47"/>
    <p:sldId id="261" r:id="rId48"/>
    <p:sldId id="262" r:id="rId49"/>
    <p:sldId id="308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17FEA-CC5C-4E55-9C87-476EF09E47A1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CA574-A2F3-4738-9616-22C04FF3F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CA574-A2F3-4738-9616-22C04FF3F57E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E6F7A-82A4-4C16-BA2A-C1C9BF1F04C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91B7-FF17-49A6-B4F6-2CBC3ABD2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fotki.info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fotki.info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ifotki.info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90;&#1072;&#1090;&#1100;&#1103;&#1085;&#1072;\Desktop\&#1074;&#1086;&#1087;&#1088;&#1086;&#1089;&#1099;.wav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ИНТЕГРИРОВАННЫЙ УРОК ЛИТЕРАТУРЫ И ФИЗИКИ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Сердце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2286000"/>
            <a:ext cx="11430000" cy="1143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ЛЮБОВЬ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Взаимопонимание</a:t>
            </a:r>
          </a:p>
          <a:p>
            <a:r>
              <a:rPr lang="ru-RU" dirty="0" smtClean="0"/>
              <a:t>Счастье</a:t>
            </a:r>
          </a:p>
          <a:p>
            <a:r>
              <a:rPr lang="ru-RU" dirty="0" smtClean="0"/>
              <a:t>Верность</a:t>
            </a:r>
          </a:p>
          <a:p>
            <a:r>
              <a:rPr lang="ru-RU" dirty="0" smtClean="0"/>
              <a:t>Радость</a:t>
            </a:r>
          </a:p>
          <a:p>
            <a:r>
              <a:rPr lang="ru-RU" dirty="0" smtClean="0"/>
              <a:t>Семья, дети</a:t>
            </a:r>
          </a:p>
          <a:p>
            <a:r>
              <a:rPr lang="ru-RU" dirty="0" smtClean="0"/>
              <a:t>Слёзы</a:t>
            </a:r>
          </a:p>
          <a:p>
            <a:r>
              <a:rPr lang="ru-RU" dirty="0" smtClean="0"/>
              <a:t>Разочарование</a:t>
            </a:r>
          </a:p>
          <a:p>
            <a:r>
              <a:rPr lang="ru-RU" dirty="0" smtClean="0"/>
              <a:t>Страдания.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Documents and Settings\Admin\Рабочий стол\к музею\иллюстрации ЕО\Лидия Тимошенк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14290"/>
            <a:ext cx="4786346" cy="6357982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8435" name="Picture 4" descr="lit22-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5175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Documents and Settings\Admin\Рабочий стол\репин\дуэл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429684" cy="6286544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C:\Documents and Settings\Admin\Рабочий стол\Белюкин\после дуэл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429684" cy="6357982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lit22-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0"/>
            <a:ext cx="4321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Documents and Settings\Admin\Рабочий стол\Белюкин\Онегин у памятника Петр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85728"/>
            <a:ext cx="8286808" cy="6286544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СИНКВЕЙН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1.Существительное</a:t>
            </a:r>
          </a:p>
          <a:p>
            <a:pPr>
              <a:buNone/>
            </a:pPr>
            <a:r>
              <a:rPr lang="ru-RU" dirty="0" smtClean="0"/>
              <a:t>2. Два прилагательных  (допускаются причастия)</a:t>
            </a:r>
          </a:p>
          <a:p>
            <a:pPr>
              <a:buNone/>
            </a:pPr>
            <a:r>
              <a:rPr lang="ru-RU" dirty="0" smtClean="0"/>
              <a:t>3. Три глагола (допускаются пояснения)</a:t>
            </a:r>
          </a:p>
          <a:p>
            <a:pPr>
              <a:buNone/>
            </a:pPr>
            <a:r>
              <a:rPr lang="ru-RU" dirty="0" smtClean="0"/>
              <a:t>4. Предложение из четырёх слов</a:t>
            </a:r>
          </a:p>
          <a:p>
            <a:pPr>
              <a:buNone/>
            </a:pPr>
            <a:r>
              <a:rPr lang="ru-RU" dirty="0" smtClean="0"/>
              <a:t>5. Вывод.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72819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/>
              </a:rPr>
              <a:t>Итак, она звалась Татьяной.</a:t>
            </a:r>
            <a:br>
              <a:rPr lang="ru-RU" sz="2800" b="1" dirty="0">
                <a:solidFill>
                  <a:srgbClr val="FF0000"/>
                </a:solidFill>
                <a:effectLst/>
              </a:rPr>
            </a:br>
            <a:r>
              <a:rPr lang="ru-RU" sz="2800" b="1" dirty="0">
                <a:solidFill>
                  <a:srgbClr val="FF0000"/>
                </a:solidFill>
                <a:effectLst/>
              </a:rPr>
              <a:t>Ни красотой сестры своей,</a:t>
            </a:r>
            <a:br>
              <a:rPr lang="ru-RU" sz="2800" b="1" dirty="0">
                <a:solidFill>
                  <a:srgbClr val="FF0000"/>
                </a:solidFill>
                <a:effectLst/>
              </a:rPr>
            </a:br>
            <a:r>
              <a:rPr lang="ru-RU" sz="2800" b="1" dirty="0">
                <a:solidFill>
                  <a:srgbClr val="FF0000"/>
                </a:solidFill>
                <a:effectLst/>
              </a:rPr>
              <a:t>Ни свежестью ее румяной</a:t>
            </a:r>
            <a:br>
              <a:rPr lang="ru-RU" sz="2800" b="1" dirty="0">
                <a:solidFill>
                  <a:srgbClr val="FF0000"/>
                </a:solidFill>
                <a:effectLst/>
              </a:rPr>
            </a:br>
            <a:r>
              <a:rPr lang="ru-RU" sz="2800" b="1" dirty="0">
                <a:solidFill>
                  <a:srgbClr val="FF0000"/>
                </a:solidFill>
                <a:effectLst/>
              </a:rPr>
              <a:t>Не привлекла б она очей</a:t>
            </a:r>
            <a:r>
              <a:rPr lang="ru-RU" sz="2400" b="1" dirty="0">
                <a:solidFill>
                  <a:srgbClr val="FF0000"/>
                </a:solidFill>
                <a:effectLst/>
              </a:rPr>
              <a:t>.</a:t>
            </a:r>
            <a:br>
              <a:rPr lang="ru-RU" sz="2400" b="1" dirty="0">
                <a:solidFill>
                  <a:srgbClr val="FF0000"/>
                </a:solidFill>
                <a:effectLst/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822" y="1882775"/>
            <a:ext cx="3560356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9982644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FF0000"/>
                </a:solidFill>
                <a:effectLst/>
              </a:rPr>
              <a:t>Задумчивость, ее подруга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3100" b="1" dirty="0">
                <a:solidFill>
                  <a:srgbClr val="FF0000"/>
                </a:solidFill>
                <a:effectLst/>
              </a:rPr>
              <a:t>От самых колыбельных дней,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3100" b="1" dirty="0">
                <a:solidFill>
                  <a:srgbClr val="FF0000"/>
                </a:solidFill>
                <a:effectLst/>
              </a:rPr>
              <a:t>Теченье сельского досуга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3100" b="1" dirty="0">
                <a:solidFill>
                  <a:srgbClr val="FF0000"/>
                </a:solidFill>
                <a:effectLst/>
              </a:rPr>
              <a:t>Мечтами украшала ей.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1800" b="1" dirty="0">
                <a:solidFill>
                  <a:srgbClr val="FF0000"/>
                </a:solidFill>
                <a:effectLst/>
              </a:rPr>
              <a:t/>
            </a:r>
            <a:br>
              <a:rPr lang="ru-RU" sz="1800" b="1" dirty="0">
                <a:solidFill>
                  <a:srgbClr val="FF0000"/>
                </a:solidFill>
                <a:effectLst/>
              </a:rPr>
            </a:br>
            <a:endParaRPr lang="ru-RU" sz="1800" b="1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132856"/>
            <a:ext cx="3600400" cy="4608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8574508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3705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143932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429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  <a:effectLst/>
              </a:rPr>
              <a:t>Дика, печальна, молчалива,</a:t>
            </a:r>
            <a:br>
              <a:rPr lang="ru-RU" sz="3600" b="1" dirty="0">
                <a:solidFill>
                  <a:srgbClr val="FF0000"/>
                </a:solidFill>
                <a:effectLst/>
              </a:rPr>
            </a:br>
            <a:r>
              <a:rPr lang="ru-RU" sz="3600" b="1" dirty="0">
                <a:solidFill>
                  <a:srgbClr val="FF0000"/>
                </a:solidFill>
                <a:effectLst/>
              </a:rPr>
              <a:t>Как лань лесная боязлива,</a:t>
            </a:r>
            <a:br>
              <a:rPr lang="ru-RU" sz="3600" b="1" dirty="0">
                <a:solidFill>
                  <a:srgbClr val="FF0000"/>
                </a:solidFill>
                <a:effectLst/>
              </a:rPr>
            </a:br>
            <a:r>
              <a:rPr lang="ru-RU" sz="3600" b="1" dirty="0">
                <a:solidFill>
                  <a:srgbClr val="FF0000"/>
                </a:solidFill>
                <a:effectLst/>
              </a:rPr>
              <a:t>Она в семье своей родной</a:t>
            </a:r>
            <a:br>
              <a:rPr lang="ru-RU" sz="3600" b="1" dirty="0">
                <a:solidFill>
                  <a:srgbClr val="FF0000"/>
                </a:solidFill>
                <a:effectLst/>
              </a:rPr>
            </a:br>
            <a:r>
              <a:rPr lang="ru-RU" sz="3600" b="1" dirty="0">
                <a:solidFill>
                  <a:srgbClr val="FF0000"/>
                </a:solidFill>
                <a:effectLst/>
              </a:rPr>
              <a:t>Казалась девочкой чужой.</a:t>
            </a:r>
            <a:br>
              <a:rPr lang="ru-RU" sz="3600" b="1" dirty="0">
                <a:solidFill>
                  <a:srgbClr val="FF0000"/>
                </a:solidFill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2071678"/>
            <a:ext cx="6696744" cy="3903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0966477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88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FF0000"/>
                </a:solidFill>
                <a:effectLst/>
              </a:rPr>
              <a:t>Татьяна верила преданьям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3100" b="1" dirty="0">
                <a:solidFill>
                  <a:srgbClr val="FF0000"/>
                </a:solidFill>
                <a:effectLst/>
              </a:rPr>
              <a:t>Простонародной старины,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3100" b="1" dirty="0">
                <a:solidFill>
                  <a:srgbClr val="FF0000"/>
                </a:solidFill>
                <a:effectLst/>
              </a:rPr>
              <a:t>И снам, и карточным гаданьям,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3100" b="1" dirty="0">
                <a:solidFill>
                  <a:srgbClr val="FF0000"/>
                </a:solidFill>
                <a:effectLst/>
              </a:rPr>
              <a:t>И предсказаниям луны.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/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983" y="1882775"/>
            <a:ext cx="2956034" cy="4572000"/>
          </a:xfrm>
          <a:ln>
            <a:solidFill>
              <a:schemeClr val="tx2">
                <a:lumMod val="10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3381094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Documents and Settings\Admin\Рабочий стол\к музею\иллюстрации ЕО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285728"/>
            <a:ext cx="4500594" cy="6215106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11.ifotki.info/org/68c3bcc6b2fb5800704b4ab5f975c3fabc5f6c135824879.jp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105" y="332656"/>
            <a:ext cx="6667500" cy="6192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0579491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316835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effectLst/>
              </a:rPr>
              <a:t>...Проснувшись рано,</a:t>
            </a:r>
            <a:br>
              <a:rPr lang="ru-RU" sz="3200" b="1" dirty="0">
                <a:solidFill>
                  <a:schemeClr val="tx1"/>
                </a:solidFill>
                <a:effectLst/>
              </a:rPr>
            </a:br>
            <a:r>
              <a:rPr lang="ru-RU" sz="3200" b="1" dirty="0">
                <a:solidFill>
                  <a:schemeClr val="tx1"/>
                </a:solidFill>
                <a:effectLst/>
              </a:rPr>
              <a:t>В окно увидела Татьяна</a:t>
            </a:r>
            <a:br>
              <a:rPr lang="ru-RU" sz="3200" b="1" dirty="0">
                <a:solidFill>
                  <a:schemeClr val="tx1"/>
                </a:solidFill>
                <a:effectLst/>
              </a:rPr>
            </a:br>
            <a:r>
              <a:rPr lang="ru-RU" sz="3200" b="1" dirty="0">
                <a:solidFill>
                  <a:schemeClr val="tx1"/>
                </a:solidFill>
                <a:effectLst/>
              </a:rPr>
              <a:t>Поутру побелевший двор...</a:t>
            </a:r>
            <a:br>
              <a:rPr lang="ru-RU" sz="3200" b="1" dirty="0">
                <a:solidFill>
                  <a:schemeClr val="tx1"/>
                </a:solidFill>
                <a:effectLst/>
              </a:rPr>
            </a:br>
            <a:r>
              <a:rPr lang="ru-RU" sz="3200" b="1" dirty="0">
                <a:solidFill>
                  <a:schemeClr val="tx1"/>
                </a:solidFill>
                <a:effectLst/>
              </a:rPr>
              <a:t/>
            </a:r>
            <a:br>
              <a:rPr lang="ru-RU" sz="3200" b="1" dirty="0">
                <a:solidFill>
                  <a:schemeClr val="tx1"/>
                </a:solidFill>
                <a:effectLst/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643050"/>
            <a:ext cx="8352928" cy="4684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685773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2204864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  <a:t>...На стеклах легкие узоры,</a:t>
            </a:r>
            <a:b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  <a:t>Деревья в зимнем серебре,</a:t>
            </a:r>
            <a:b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  <a:t>Сорок веселых на дворе</a:t>
            </a:r>
            <a:b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  <a:t>И мягко устланные горы</a:t>
            </a:r>
            <a:b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  <a:t>Зимы блистательным ковром.</a:t>
            </a:r>
            <a:b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  <a:t>Всё ярко, всё бело кругом.</a:t>
            </a:r>
            <a:br>
              <a:rPr lang="ru-RU" sz="1800" b="1" dirty="0">
                <a:solidFill>
                  <a:schemeClr val="tx1">
                    <a:lumMod val="95000"/>
                  </a:schemeClr>
                </a:solidFill>
                <a:effectLst/>
              </a:rPr>
            </a:br>
            <a:endParaRPr lang="ru-RU" sz="1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Рисунок 3" descr="http://f11.ifotki.info/org/9b4934e29ae8324959a0b50ee94239b4bc5f6c135824879.jp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45" y="1916832"/>
            <a:ext cx="7620000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57273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225402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  <a:effectLst/>
              </a:rPr>
              <a:t>Не спится, няня: здесь так душно!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3100" b="1" dirty="0">
                <a:solidFill>
                  <a:srgbClr val="FF0000"/>
                </a:solidFill>
                <a:effectLst/>
              </a:rPr>
              <a:t>Открой окно да сядь ко мне». —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3100" b="1" dirty="0">
                <a:solidFill>
                  <a:srgbClr val="FF0000"/>
                </a:solidFill>
                <a:effectLst/>
              </a:rPr>
              <a:t>«Что, Таня, что с тобой?» – «Мне скучно,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3100" b="1" dirty="0">
                <a:solidFill>
                  <a:srgbClr val="FF0000"/>
                </a:solidFill>
                <a:effectLst/>
              </a:rPr>
              <a:t>Поговорим о старине». </a:t>
            </a:r>
            <a:br>
              <a:rPr lang="ru-RU" sz="3100" b="1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050"/>
            <a:ext cx="8496944" cy="4805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96714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3315" name="Picture 4" descr="lit22-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5175"/>
            <a:ext cx="914400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2664296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FF0000"/>
                </a:solidFill>
                <a:effectLst/>
              </a:rPr>
              <a:t>И сердцем далеко носилась</a:t>
            </a:r>
            <a:br>
              <a:rPr lang="ru-RU" sz="1800" b="1" dirty="0">
                <a:solidFill>
                  <a:srgbClr val="FF0000"/>
                </a:solidFill>
                <a:effectLst/>
              </a:rPr>
            </a:br>
            <a:r>
              <a:rPr lang="ru-RU" sz="1800" b="1" dirty="0">
                <a:solidFill>
                  <a:srgbClr val="FF0000"/>
                </a:solidFill>
                <a:effectLst/>
              </a:rPr>
              <a:t>Татьяна, смотря на луну…</a:t>
            </a:r>
            <a:br>
              <a:rPr lang="ru-RU" sz="1800" b="1" dirty="0">
                <a:solidFill>
                  <a:srgbClr val="FF0000"/>
                </a:solidFill>
                <a:effectLst/>
              </a:rPr>
            </a:br>
            <a:r>
              <a:rPr lang="ru-RU" sz="1800" b="1" dirty="0">
                <a:solidFill>
                  <a:srgbClr val="FF0000"/>
                </a:solidFill>
                <a:effectLst/>
              </a:rPr>
              <a:t>Вдруг мысль в уме ее родилась…</a:t>
            </a:r>
            <a:br>
              <a:rPr lang="ru-RU" sz="1800" b="1" dirty="0">
                <a:solidFill>
                  <a:srgbClr val="FF0000"/>
                </a:solidFill>
                <a:effectLst/>
              </a:rPr>
            </a:br>
            <a:r>
              <a:rPr lang="ru-RU" sz="1800" b="1" dirty="0">
                <a:solidFill>
                  <a:srgbClr val="FF0000"/>
                </a:solidFill>
                <a:effectLst/>
              </a:rPr>
              <a:t>«Поди, оставь меня одну.</a:t>
            </a:r>
            <a:br>
              <a:rPr lang="ru-RU" sz="1800" b="1" dirty="0">
                <a:solidFill>
                  <a:srgbClr val="FF0000"/>
                </a:solidFill>
                <a:effectLst/>
              </a:rPr>
            </a:br>
            <a:r>
              <a:rPr lang="ru-RU" sz="1800" b="1" dirty="0">
                <a:solidFill>
                  <a:srgbClr val="FF0000"/>
                </a:solidFill>
                <a:effectLst/>
              </a:rPr>
              <a:t>Дай, няня, мне перо, бумагу</a:t>
            </a:r>
            <a:br>
              <a:rPr lang="ru-RU" sz="1800" b="1" dirty="0">
                <a:solidFill>
                  <a:srgbClr val="FF0000"/>
                </a:solidFill>
                <a:effectLst/>
              </a:rPr>
            </a:br>
            <a:r>
              <a:rPr lang="ru-RU" sz="1800" b="1" dirty="0">
                <a:solidFill>
                  <a:srgbClr val="FF0000"/>
                </a:solidFill>
                <a:effectLst/>
              </a:rPr>
              <a:t>Да стол подвинь; я скоро лягу...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400600" cy="47211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169918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4340" name="Picture 4" descr="lit22-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3238"/>
            <a:ext cx="9144000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pic-26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Documents and Settings\Admin\Рабочий стол\к музею\иллюстрации ЕО\Репин письмо в руках Татьян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214290"/>
            <a:ext cx="4572032" cy="6357982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lit22-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0"/>
            <a:ext cx="8208962" cy="668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15339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  <a:effectLst/>
              </a:rPr>
              <a:t>Задумавшись, моя душа,</a:t>
            </a:r>
            <a:br>
              <a:rPr lang="ru-RU" sz="2800" b="1" dirty="0">
                <a:solidFill>
                  <a:srgbClr val="FF0000"/>
                </a:solidFill>
                <a:effectLst/>
              </a:rPr>
            </a:br>
            <a:r>
              <a:rPr lang="ru-RU" sz="2800" b="1" dirty="0">
                <a:solidFill>
                  <a:srgbClr val="FF0000"/>
                </a:solidFill>
                <a:effectLst/>
              </a:rPr>
              <a:t>Прелестным пальчиком писала</a:t>
            </a:r>
            <a:br>
              <a:rPr lang="ru-RU" sz="2800" b="1" dirty="0">
                <a:solidFill>
                  <a:srgbClr val="FF0000"/>
                </a:solidFill>
                <a:effectLst/>
              </a:rPr>
            </a:br>
            <a:r>
              <a:rPr lang="ru-RU" sz="2800" b="1" dirty="0">
                <a:solidFill>
                  <a:srgbClr val="FF0000"/>
                </a:solidFill>
                <a:effectLst/>
              </a:rPr>
              <a:t>На отуманенном стекле</a:t>
            </a:r>
            <a:br>
              <a:rPr lang="ru-RU" sz="2800" b="1" dirty="0">
                <a:solidFill>
                  <a:srgbClr val="FF0000"/>
                </a:solidFill>
                <a:effectLst/>
              </a:rPr>
            </a:br>
            <a:r>
              <a:rPr lang="ru-RU" sz="2800" b="1" dirty="0">
                <a:solidFill>
                  <a:srgbClr val="FF0000"/>
                </a:solidFill>
                <a:effectLst/>
              </a:rPr>
              <a:t>Заветный вензель О да Е.</a:t>
            </a:r>
            <a:br>
              <a:rPr lang="ru-RU" sz="2800" b="1" dirty="0">
                <a:solidFill>
                  <a:srgbClr val="FF0000"/>
                </a:solidFill>
                <a:effectLst/>
              </a:rPr>
            </a:b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439248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738230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29741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  <a:effectLst/>
              </a:rPr>
              <a:t>Теперь мы в сад перелетим,</a:t>
            </a:r>
            <a:br>
              <a:rPr lang="ru-RU" sz="3600" b="1" dirty="0">
                <a:solidFill>
                  <a:srgbClr val="FF0000"/>
                </a:solidFill>
                <a:effectLst/>
              </a:rPr>
            </a:br>
            <a:r>
              <a:rPr lang="ru-RU" sz="3600" b="1" dirty="0">
                <a:solidFill>
                  <a:srgbClr val="FF0000"/>
                </a:solidFill>
                <a:effectLst/>
              </a:rPr>
              <a:t>Где встретилась Татьяна с ним.</a:t>
            </a:r>
            <a:br>
              <a:rPr lang="ru-RU" sz="3600" b="1" dirty="0">
                <a:solidFill>
                  <a:srgbClr val="FF0000"/>
                </a:solidFill>
                <a:effectLst/>
              </a:rPr>
            </a:br>
            <a:r>
              <a:rPr lang="ru-RU" sz="3600" b="1" dirty="0">
                <a:solidFill>
                  <a:srgbClr val="FF0000"/>
                </a:solidFill>
                <a:effectLst/>
              </a:rPr>
              <a:t/>
            </a:r>
            <a:br>
              <a:rPr lang="ru-RU" sz="3600" b="1" dirty="0">
                <a:solidFill>
                  <a:srgbClr val="FF0000"/>
                </a:solidFill>
                <a:effectLst/>
              </a:rPr>
            </a:b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285860"/>
            <a:ext cx="8352928" cy="5190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47832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Documents and Settings\Admin\Рабочий стол\к музею\иллюстрации ЕО\тимошенко 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285728"/>
            <a:ext cx="4786346" cy="6215106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364" name="Picture 4" descr="lit22-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8280400" cy="816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22540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/>
              </a:rPr>
              <a:t>Едва дыша, без возражений,</a:t>
            </a:r>
            <a:br>
              <a:rPr lang="ru-RU" sz="3200" b="1" dirty="0">
                <a:solidFill>
                  <a:srgbClr val="FF0000"/>
                </a:solidFill>
                <a:effectLst/>
              </a:rPr>
            </a:br>
            <a:r>
              <a:rPr lang="ru-RU" sz="3200" b="1" dirty="0">
                <a:solidFill>
                  <a:srgbClr val="FF0000"/>
                </a:solidFill>
                <a:effectLst/>
              </a:rPr>
              <a:t>Татьяна слушала его.</a:t>
            </a:r>
            <a:br>
              <a:rPr lang="ru-RU" sz="3200" b="1" dirty="0">
                <a:solidFill>
                  <a:srgbClr val="FF0000"/>
                </a:solidFill>
                <a:effectLst/>
              </a:rPr>
            </a:br>
            <a:r>
              <a:rPr lang="ru-RU" sz="3200" b="1" dirty="0">
                <a:solidFill>
                  <a:srgbClr val="FF0000"/>
                </a:solidFill>
                <a:effectLst/>
              </a:rPr>
              <a:t/>
            </a:r>
            <a:br>
              <a:rPr lang="ru-RU" sz="3200" b="1" dirty="0">
                <a:solidFill>
                  <a:srgbClr val="FF0000"/>
                </a:solidFill>
                <a:effectLst/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424936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054260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Documents and Settings\Admin\Рабочий стол\Белюкин\Татьяна в гостино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285728"/>
            <a:ext cx="5072098" cy="6215106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531440"/>
            <a:ext cx="8229600" cy="388843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И начинает понемногу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Моя Татьяна понимать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Теперь яснее - слава богу -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Того, по ком она вздыхать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Осуждена </a:t>
            </a:r>
            <a:r>
              <a:rPr lang="ru-RU" sz="2000" b="1" dirty="0" err="1">
                <a:solidFill>
                  <a:srgbClr val="FF0000"/>
                </a:solidFill>
              </a:rPr>
              <a:t>судьбою</a:t>
            </a:r>
            <a:r>
              <a:rPr lang="ru-RU" sz="2000" b="1" dirty="0">
                <a:solidFill>
                  <a:srgbClr val="FF0000"/>
                </a:solidFill>
              </a:rPr>
              <a:t> властной.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endParaRPr lang="ru-RU" sz="2000" dirty="0"/>
          </a:p>
        </p:txBody>
      </p:sp>
      <p:pic>
        <p:nvPicPr>
          <p:cNvPr id="4" name="Рисунок 3" descr="http://f11.ifotki.info/org/324d62c0c98fd9911cd75f743ac18894bc5f6c135835560.jp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16" y="1844824"/>
            <a:ext cx="5184576" cy="4896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476672"/>
            <a:ext cx="84249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19079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65745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/>
              </a:rPr>
              <a:t>Глазами беглыми читает</a:t>
            </a:r>
            <a:br>
              <a:rPr lang="ru-RU" sz="3200" b="1" dirty="0">
                <a:solidFill>
                  <a:srgbClr val="FF0000"/>
                </a:solidFill>
                <a:effectLst/>
              </a:rPr>
            </a:br>
            <a:r>
              <a:rPr lang="ru-RU" sz="3200" b="1" dirty="0">
                <a:solidFill>
                  <a:srgbClr val="FF0000"/>
                </a:solidFill>
                <a:effectLst/>
              </a:rPr>
              <a:t>Простую надпись – и слеза</a:t>
            </a:r>
            <a:br>
              <a:rPr lang="ru-RU" sz="3200" b="1" dirty="0">
                <a:solidFill>
                  <a:srgbClr val="FF0000"/>
                </a:solidFill>
                <a:effectLst/>
              </a:rPr>
            </a:br>
            <a:r>
              <a:rPr lang="ru-RU" sz="3200" b="1" dirty="0">
                <a:solidFill>
                  <a:srgbClr val="FF0000"/>
                </a:solidFill>
                <a:effectLst/>
              </a:rPr>
              <a:t>Туманит нежные глаза.</a:t>
            </a:r>
            <a:br>
              <a:rPr lang="ru-RU" sz="3200" b="1" dirty="0">
                <a:solidFill>
                  <a:srgbClr val="FF0000"/>
                </a:solidFill>
                <a:effectLst/>
              </a:rPr>
            </a:br>
            <a:r>
              <a:rPr lang="ru-RU" sz="3200" dirty="0">
                <a:solidFill>
                  <a:srgbClr val="FF0000"/>
                </a:solidFill>
                <a:effectLst/>
              </a:rPr>
              <a:t/>
            </a:r>
            <a:br>
              <a:rPr lang="ru-RU" sz="3200" dirty="0">
                <a:solidFill>
                  <a:srgbClr val="FF0000"/>
                </a:solidFill>
                <a:effectLst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82774"/>
            <a:ext cx="5688632" cy="4642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353296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118783_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7"/>
            <a:ext cx="8286808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Ужель загадку  разрешила?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Ужели слово найдено?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Часы бегут; она забыла,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Что дома ждут её.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72816"/>
            <a:ext cx="4968552" cy="4968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735032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800105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0483" name="Picture 4" descr="lit22-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"/>
            <a:ext cx="9144000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280831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  <a:effectLst/>
              </a:rPr>
              <a:t>В тоске безумных сожалений</a:t>
            </a:r>
            <a:br>
              <a:rPr lang="ru-RU" sz="2000" b="1" dirty="0">
                <a:solidFill>
                  <a:srgbClr val="FF0000"/>
                </a:solidFill>
                <a:effectLst/>
              </a:rPr>
            </a:br>
            <a:r>
              <a:rPr lang="ru-RU" sz="2000" b="1" dirty="0">
                <a:solidFill>
                  <a:srgbClr val="FF0000"/>
                </a:solidFill>
                <a:effectLst/>
              </a:rPr>
              <a:t>К ее ногам упал Евгений;</a:t>
            </a:r>
            <a:br>
              <a:rPr lang="ru-RU" sz="2000" b="1" dirty="0">
                <a:solidFill>
                  <a:srgbClr val="FF0000"/>
                </a:solidFill>
                <a:effectLst/>
              </a:rPr>
            </a:br>
            <a:r>
              <a:rPr lang="ru-RU" sz="2000" b="1" dirty="0">
                <a:solidFill>
                  <a:srgbClr val="FF0000"/>
                </a:solidFill>
                <a:effectLst/>
              </a:rPr>
              <a:t>Она вздрогнула и молчит;</a:t>
            </a:r>
            <a:br>
              <a:rPr lang="ru-RU" sz="2000" b="1" dirty="0">
                <a:solidFill>
                  <a:srgbClr val="FF0000"/>
                </a:solidFill>
                <a:effectLst/>
              </a:rPr>
            </a:br>
            <a:r>
              <a:rPr lang="ru-RU" sz="2000" b="1" dirty="0">
                <a:solidFill>
                  <a:srgbClr val="FF0000"/>
                </a:solidFill>
                <a:effectLst/>
              </a:rPr>
              <a:t>И на Онегина глядит</a:t>
            </a:r>
            <a:br>
              <a:rPr lang="ru-RU" sz="2000" b="1" dirty="0">
                <a:solidFill>
                  <a:srgbClr val="FF0000"/>
                </a:solidFill>
                <a:effectLst/>
              </a:rPr>
            </a:br>
            <a:r>
              <a:rPr lang="ru-RU" sz="2000" b="1" dirty="0">
                <a:solidFill>
                  <a:srgbClr val="FF0000"/>
                </a:solidFill>
                <a:effectLst/>
              </a:rPr>
              <a:t>Без удивления, без гнева...</a:t>
            </a:r>
            <a:br>
              <a:rPr lang="ru-RU" sz="2000" b="1" dirty="0">
                <a:solidFill>
                  <a:srgbClr val="FF0000"/>
                </a:solidFill>
                <a:effectLst/>
              </a:rPr>
            </a:br>
            <a:r>
              <a:rPr lang="ru-RU" sz="2000" b="1" dirty="0">
                <a:solidFill>
                  <a:srgbClr val="FF0000"/>
                </a:solidFill>
                <a:effectLst/>
              </a:rPr>
              <a:t/>
            </a:r>
            <a:br>
              <a:rPr lang="ru-RU" sz="2000" b="1" dirty="0">
                <a:solidFill>
                  <a:srgbClr val="FF0000"/>
                </a:solidFill>
                <a:effectLst/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817440"/>
            <a:ext cx="7286676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39146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 счастье было так возможно,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Так близко!..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C:\Users\Валентина\Desktop\Татьяна Ларина\ТАТЬЯНА ЛАРИНА в иллюстрациях. Обсуждение на LiveInternet - Российский Сервис Онлайн-Дневников_files\7ff1b500f68c5e7cca058ff4993b70f9bc5f6c1358290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285860"/>
            <a:ext cx="7643866" cy="5214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150688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Она была нетороплива,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не холодна, не говорлива,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без взора наглого для всех.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Без притязаний на успех.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1571612"/>
            <a:ext cx="5143536" cy="52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061527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C:\Documents and Settings\Admin\Рабочий стол\Белюкин\чернильница и пер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85728"/>
            <a:ext cx="8715404" cy="6286544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Сегодня я узнал…</a:t>
            </a:r>
          </a:p>
          <a:p>
            <a:r>
              <a:rPr lang="ru-RU" dirty="0" smtClean="0"/>
              <a:t>Было интересно…</a:t>
            </a:r>
          </a:p>
          <a:p>
            <a:r>
              <a:rPr lang="ru-RU" dirty="0" smtClean="0"/>
              <a:t>Было трудно…</a:t>
            </a:r>
          </a:p>
          <a:p>
            <a:r>
              <a:rPr lang="ru-RU" dirty="0" smtClean="0"/>
              <a:t>Я понял, что…</a:t>
            </a:r>
          </a:p>
          <a:p>
            <a:r>
              <a:rPr lang="ru-RU" dirty="0" smtClean="0"/>
              <a:t>Теперь я могу…</a:t>
            </a:r>
          </a:p>
          <a:p>
            <a:r>
              <a:rPr lang="ru-RU" dirty="0" smtClean="0"/>
              <a:t>Я почувствовал, что…</a:t>
            </a:r>
          </a:p>
          <a:p>
            <a:r>
              <a:rPr lang="ru-RU" dirty="0" smtClean="0"/>
              <a:t>Я приобрёл…</a:t>
            </a:r>
          </a:p>
          <a:p>
            <a:r>
              <a:rPr lang="ru-RU" dirty="0" smtClean="0"/>
              <a:t>Я научился…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меня получилось…</a:t>
            </a:r>
          </a:p>
          <a:p>
            <a:r>
              <a:rPr lang="ru-RU" dirty="0" smtClean="0"/>
              <a:t>Я смог…</a:t>
            </a:r>
          </a:p>
          <a:p>
            <a:r>
              <a:rPr lang="ru-RU" dirty="0" smtClean="0"/>
              <a:t>Я попробую…</a:t>
            </a:r>
          </a:p>
          <a:p>
            <a:r>
              <a:rPr lang="ru-RU" dirty="0" smtClean="0"/>
              <a:t>Меня удивило…</a:t>
            </a:r>
          </a:p>
          <a:p>
            <a:r>
              <a:rPr lang="ru-RU" dirty="0" smtClean="0"/>
              <a:t>Мне захотелось…</a:t>
            </a:r>
          </a:p>
          <a:p>
            <a:r>
              <a:rPr lang="ru-RU" dirty="0" smtClean="0"/>
              <a:t>Урок дал мне для жизни…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42852"/>
            <a:ext cx="8501122" cy="6572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вопросы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28596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0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908050"/>
            <a:ext cx="7772400" cy="1828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>«Магнетизм любви Татьяны Лариной и Евгения Онегина»</a:t>
            </a:r>
            <a:br>
              <a:rPr lang="ru-RU" sz="4000" dirty="0" smtClean="0"/>
            </a:br>
            <a:endParaRPr lang="ru-RU" sz="4000" dirty="0" smtClean="0"/>
          </a:p>
        </p:txBody>
      </p:sp>
      <p:pic>
        <p:nvPicPr>
          <p:cNvPr id="2051" name="Picture 4" descr="lit22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06"/>
            <a:ext cx="857256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04250" cy="1371600"/>
          </a:xfrm>
        </p:spPr>
        <p:txBody>
          <a:bodyPr/>
          <a:lstStyle/>
          <a:p>
            <a:pPr eaLnBrk="1" hangingPunct="1">
              <a:defRPr/>
            </a:pPr>
            <a:endParaRPr lang="ru-RU" b="1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13263" y="1357298"/>
            <a:ext cx="4630737" cy="480696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/>
              <a:t>«Это лучшее моё произведение»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          А.С.Пушкин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                                           </a:t>
            </a:r>
          </a:p>
        </p:txBody>
      </p:sp>
      <p:pic>
        <p:nvPicPr>
          <p:cNvPr id="10244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485775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cap="all" dirty="0">
                <a:effectLst/>
              </a:rPr>
              <a:t>ТАТЬЯНА </a:t>
            </a:r>
            <a:r>
              <a:rPr lang="ru-RU" sz="4400" b="1" i="1" cap="all" dirty="0" smtClean="0">
                <a:effectLst/>
              </a:rPr>
              <a:t>ЛАРИНА</a:t>
            </a:r>
            <a:r>
              <a:rPr lang="ru-RU" sz="4400" i="1" cap="all" dirty="0" smtClean="0">
                <a:effectLst/>
              </a:rPr>
              <a:t/>
            </a:r>
            <a:br>
              <a:rPr lang="ru-RU" sz="4400" i="1" cap="all" dirty="0" smtClean="0">
                <a:effectLst/>
              </a:rPr>
            </a:br>
            <a:r>
              <a:rPr lang="ru-RU" sz="4400" i="1" cap="all" dirty="0" smtClean="0">
                <a:effectLst/>
              </a:rPr>
              <a:t> </a:t>
            </a:r>
            <a:endParaRPr lang="ru-RU" sz="3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700808"/>
            <a:ext cx="4392488" cy="48965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43" y="116632"/>
            <a:ext cx="2126994" cy="3024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8304" y="260648"/>
            <a:ext cx="1728192" cy="22247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221088"/>
            <a:ext cx="2304255" cy="26369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3861048"/>
            <a:ext cx="2054874" cy="27636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24962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Углубление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связей физики и литературы</a:t>
            </a:r>
          </a:p>
          <a:p>
            <a:r>
              <a:rPr lang="ru-RU" dirty="0" smtClean="0"/>
              <a:t>Формирование научного мировоззрения</a:t>
            </a:r>
          </a:p>
          <a:p>
            <a:r>
              <a:rPr lang="ru-RU" dirty="0" smtClean="0"/>
              <a:t>Анализ и обобщение различных понятий и явлений из области физики  литературы, используя различные приёмы сравнения и сопоставления</a:t>
            </a:r>
          </a:p>
          <a:p>
            <a:r>
              <a:rPr lang="ru-RU" dirty="0" smtClean="0"/>
              <a:t>Развитие творческих способностей.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237</Words>
  <Application>Microsoft Office PowerPoint</Application>
  <PresentationFormat>Экран (4:3)</PresentationFormat>
  <Paragraphs>61</Paragraphs>
  <Slides>49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Тема Office</vt:lpstr>
      <vt:lpstr>ИНТЕГРИРОВАННЫЙ УРОК ЛИТЕРАТУРЫ И ФИЗИКИ</vt:lpstr>
      <vt:lpstr>Слайд 2</vt:lpstr>
      <vt:lpstr>Слайд 3</vt:lpstr>
      <vt:lpstr>Слайд 4</vt:lpstr>
      <vt:lpstr>Слайд 5</vt:lpstr>
      <vt:lpstr>«Магнетизм любви Татьяны Лариной и Евгения Онегина» </vt:lpstr>
      <vt:lpstr>Слайд 7</vt:lpstr>
      <vt:lpstr>ТАТЬЯНА ЛАРИНА  </vt:lpstr>
      <vt:lpstr>Цели урока:</vt:lpstr>
      <vt:lpstr>ЛЮБОВЬ</vt:lpstr>
      <vt:lpstr>Слайд 11</vt:lpstr>
      <vt:lpstr>Слайд 12</vt:lpstr>
      <vt:lpstr>Слайд 13</vt:lpstr>
      <vt:lpstr>Слайд 14</vt:lpstr>
      <vt:lpstr>Слайд 15</vt:lpstr>
      <vt:lpstr>Слайд 16</vt:lpstr>
      <vt:lpstr>СИНКВЕЙН</vt:lpstr>
      <vt:lpstr>Итак, она звалась Татьяной. Ни красотой сестры своей, Ни свежестью ее румяной Не привлекла б она очей. </vt:lpstr>
      <vt:lpstr>Задумчивость, ее подруга От самых колыбельных дней, Теченье сельского досуга Мечтами украшала ей.  </vt:lpstr>
      <vt:lpstr>Дика, печальна, молчалива, Как лань лесная боязлива, Она в семье своей родной Казалась девочкой чужой.  </vt:lpstr>
      <vt:lpstr>Татьяна верила преданьям Простонародной старины, И снам, и карточным гаданьям, И предсказаниям луны.  </vt:lpstr>
      <vt:lpstr>Слайд 22</vt:lpstr>
      <vt:lpstr>Слайд 23</vt:lpstr>
      <vt:lpstr>...Проснувшись рано, В окно увидела Татьяна Поутру побелевший двор...  </vt:lpstr>
      <vt:lpstr>...На стеклах легкие узоры, Деревья в зимнем серебре, Сорок веселых на дворе И мягко устланные горы Зимы блистательным ковром. Всё ярко, всё бело кругом. </vt:lpstr>
      <vt:lpstr>Не спится, няня: здесь так душно! Открой окно да сядь ко мне». — «Что, Таня, что с тобой?» – «Мне скучно, Поговорим о старине».   </vt:lpstr>
      <vt:lpstr>Слайд 27</vt:lpstr>
      <vt:lpstr>И сердцем далеко носилась Татьяна, смотря на луну… Вдруг мысль в уме ее родилась… «Поди, оставь меня одну. Дай, няня, мне перо, бумагу Да стол подвинь; я скоро лягу...  </vt:lpstr>
      <vt:lpstr>Слайд 29</vt:lpstr>
      <vt:lpstr>Слайд 30</vt:lpstr>
      <vt:lpstr>Слайд 31</vt:lpstr>
      <vt:lpstr>Задумавшись, моя душа, Прелестным пальчиком писала На отуманенном стекле Заветный вензель О да Е.  </vt:lpstr>
      <vt:lpstr>Теперь мы в сад перелетим, Где встретилась Татьяна с ним.   </vt:lpstr>
      <vt:lpstr>Слайд 34</vt:lpstr>
      <vt:lpstr>Слайд 35</vt:lpstr>
      <vt:lpstr>Едва дыша, без возражений, Татьяна слушала его.  </vt:lpstr>
      <vt:lpstr>Слайд 37</vt:lpstr>
      <vt:lpstr>И начинает понемногу Моя Татьяна понимать Теперь яснее - слава богу - Того, по ком она вздыхать Осуждена судьбою властной.   </vt:lpstr>
      <vt:lpstr>Глазами беглыми читает Простую надпись – и слеза Туманит нежные глаза.  </vt:lpstr>
      <vt:lpstr>Ужель загадку  разрешила? Ужели слово найдено? Часы бегут; она забыла, Что дома ждут её.</vt:lpstr>
      <vt:lpstr>Слайд 41</vt:lpstr>
      <vt:lpstr>Слайд 42</vt:lpstr>
      <vt:lpstr>В тоске безумных сожалений К ее ногам упал Евгений; Она вздрогнула и молчит; И на Онегина глядит Без удивления, без гнева...  </vt:lpstr>
      <vt:lpstr>А счастье было так возможно, Так близко!..</vt:lpstr>
      <vt:lpstr>Она была нетороплива, не холодна, не говорлива, без взора наглого для всех. Без притязаний на успех. </vt:lpstr>
      <vt:lpstr>Слайд 46</vt:lpstr>
      <vt:lpstr>Рефлексия</vt:lpstr>
      <vt:lpstr>Рефлексия</vt:lpstr>
      <vt:lpstr>Слайд 49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ЛИТЕРАТУРЫ И ФИЗИКИ</dc:title>
  <dc:creator>Владелец</dc:creator>
  <cp:lastModifiedBy>pc1</cp:lastModifiedBy>
  <cp:revision>19</cp:revision>
  <dcterms:created xsi:type="dcterms:W3CDTF">2017-12-14T05:08:32Z</dcterms:created>
  <dcterms:modified xsi:type="dcterms:W3CDTF">2017-12-15T04:57:41Z</dcterms:modified>
</cp:coreProperties>
</file>