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3" r:id="rId16"/>
    <p:sldId id="271" r:id="rId17"/>
    <p:sldId id="272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A22E5-7CD0-4CE5-852D-C2DA1DA5B058}" type="datetimeFigureOut">
              <a:rPr lang="ru-RU" smtClean="0"/>
              <a:t>21.06.2023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64428-52DD-4C63-99AF-37017894D2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26935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A22E5-7CD0-4CE5-852D-C2DA1DA5B058}" type="datetimeFigureOut">
              <a:rPr lang="ru-RU" smtClean="0"/>
              <a:t>21.06.2023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64428-52DD-4C63-99AF-37017894D2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79868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A22E5-7CD0-4CE5-852D-C2DA1DA5B058}" type="datetimeFigureOut">
              <a:rPr lang="ru-RU" smtClean="0"/>
              <a:t>21.06.2023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64428-52DD-4C63-99AF-37017894D2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89582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A22E5-7CD0-4CE5-852D-C2DA1DA5B058}" type="datetimeFigureOut">
              <a:rPr lang="ru-RU" smtClean="0"/>
              <a:t>21.06.2023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64428-52DD-4C63-99AF-37017894D2F3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0322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A22E5-7CD0-4CE5-852D-C2DA1DA5B058}" type="datetimeFigureOut">
              <a:rPr lang="ru-RU" smtClean="0"/>
              <a:t>21.06.2023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64428-52DD-4C63-99AF-37017894D2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62027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A22E5-7CD0-4CE5-852D-C2DA1DA5B058}" type="datetimeFigureOut">
              <a:rPr lang="ru-RU" smtClean="0"/>
              <a:t>21.06.2023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64428-52DD-4C63-99AF-37017894D2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83368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A22E5-7CD0-4CE5-852D-C2DA1DA5B058}" type="datetimeFigureOut">
              <a:rPr lang="ru-RU" smtClean="0"/>
              <a:t>21.06.2023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64428-52DD-4C63-99AF-37017894D2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63777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A22E5-7CD0-4CE5-852D-C2DA1DA5B058}" type="datetimeFigureOut">
              <a:rPr lang="ru-RU" smtClean="0"/>
              <a:t>21.06.2023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64428-52DD-4C63-99AF-37017894D2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05160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A22E5-7CD0-4CE5-852D-C2DA1DA5B058}" type="datetimeFigureOut">
              <a:rPr lang="ru-RU" smtClean="0"/>
              <a:t>21.06.2023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64428-52DD-4C63-99AF-37017894D2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23364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A22E5-7CD0-4CE5-852D-C2DA1DA5B058}" type="datetimeFigureOut">
              <a:rPr lang="ru-RU" smtClean="0"/>
              <a:t>21.06.2023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64428-52DD-4C63-99AF-37017894D2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88570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A22E5-7CD0-4CE5-852D-C2DA1DA5B058}" type="datetimeFigureOut">
              <a:rPr lang="ru-RU" smtClean="0"/>
              <a:t>21.06.2023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64428-52DD-4C63-99AF-37017894D2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17623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A22E5-7CD0-4CE5-852D-C2DA1DA5B058}" type="datetimeFigureOut">
              <a:rPr lang="ru-RU" smtClean="0"/>
              <a:t>21.06.2023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64428-52DD-4C63-99AF-37017894D2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43067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A22E5-7CD0-4CE5-852D-C2DA1DA5B058}" type="datetimeFigureOut">
              <a:rPr lang="ru-RU" smtClean="0"/>
              <a:t>21.06.2023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64428-52DD-4C63-99AF-37017894D2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1655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A22E5-7CD0-4CE5-852D-C2DA1DA5B058}" type="datetimeFigureOut">
              <a:rPr lang="ru-RU" smtClean="0"/>
              <a:t>21.06.2023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64428-52DD-4C63-99AF-37017894D2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85461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A22E5-7CD0-4CE5-852D-C2DA1DA5B058}" type="datetimeFigureOut">
              <a:rPr lang="ru-RU" smtClean="0"/>
              <a:t>21.06.2023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64428-52DD-4C63-99AF-37017894D2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55475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A22E5-7CD0-4CE5-852D-C2DA1DA5B058}" type="datetimeFigureOut">
              <a:rPr lang="ru-RU" smtClean="0"/>
              <a:t>21.06.2023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64428-52DD-4C63-99AF-37017894D2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87168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A22E5-7CD0-4CE5-852D-C2DA1DA5B058}" type="datetimeFigureOut">
              <a:rPr lang="ru-RU" smtClean="0"/>
              <a:t>21.06.2023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64428-52DD-4C63-99AF-37017894D2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51557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88A22E5-7CD0-4CE5-852D-C2DA1DA5B058}" type="datetimeFigureOut">
              <a:rPr lang="ru-RU" smtClean="0"/>
              <a:t>21.06.2023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FE364428-52DD-4C63-99AF-37017894D2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6229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22D508C-169F-A6F5-5AA9-B5DBCC1F17B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Картотека опытов и экспериментов.</a:t>
            </a:r>
          </a:p>
        </p:txBody>
      </p:sp>
    </p:spTree>
    <p:extLst>
      <p:ext uri="{BB962C8B-B14F-4D97-AF65-F5344CB8AC3E}">
        <p14:creationId xmlns:p14="http://schemas.microsoft.com/office/powerpoint/2010/main" val="41340157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9EC67B-CFEF-4119-9A11-0075F8A1DE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Опыты и эксперименты </a:t>
            </a:r>
            <a:br>
              <a:rPr lang="ru-RU" dirty="0"/>
            </a:br>
            <a:r>
              <a:rPr lang="ru-RU" dirty="0"/>
              <a:t>с водой и красками.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43E4DFC-1B04-DD9C-2F4C-AE7F39162ED0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 fontScale="25000" lnSpcReduction="20000"/>
          </a:bodyPr>
          <a:lstStyle/>
          <a:p>
            <a:r>
              <a:rPr lang="ru-RU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0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Получение  нового цвета</a:t>
            </a:r>
          </a:p>
          <a:p>
            <a:r>
              <a:rPr lang="ru-RU" sz="6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пронаблюдать процесс получения нового цвета при смешивании двух цветов: желтого и синего.</a:t>
            </a:r>
          </a:p>
          <a:p>
            <a:r>
              <a:rPr lang="ru-RU" sz="6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Оборудование: </a:t>
            </a:r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три стакана, пищевые красители, две салфетки.</a:t>
            </a:r>
          </a:p>
          <a:p>
            <a:r>
              <a:rPr lang="ru-RU" sz="60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Ход:</a:t>
            </a:r>
            <a:r>
              <a:rPr lang="ru-RU" sz="6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Возьмите</a:t>
            </a:r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три стакана: в первый налейте воду и добавьте синий краситель, во второй – воду и желтый краситель. Третий стакан поставьте между стаканами с красителями. Возьмите две салфетки, сверните и опустите в стаканы так, чтобы один их конец был в стакане с красителем, а второй – в пустом стакане. Начинаем следить, как окрашенная вода, впитываясь в салфетки, будет переходить в пустой стакан и смешиваться.</a:t>
            </a:r>
          </a:p>
          <a:p>
            <a:r>
              <a:rPr lang="ru-RU" sz="6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Результат: </a:t>
            </a:r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истечении определенного времени можно заметить, что в пустом стакане начала появляться вода, окрашенная в зеленый цвет.</a:t>
            </a:r>
          </a:p>
          <a:p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Затем  можно предложить детям провести подобный опыт с красным и синим цветом. Далее дети смешивают воду в разных стаканов для получения нового цвета.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92123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EC0FAAAD-47A3-5C46-0F36-67ABEB9E05CC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774" y="994300"/>
            <a:ext cx="10363826" cy="4796900"/>
          </a:xfrm>
        </p:spPr>
        <p:txBody>
          <a:bodyPr>
            <a:normAutofit fontScale="92500" lnSpcReduction="10000"/>
          </a:bodyPr>
          <a:lstStyle/>
          <a:p>
            <a:pPr indent="450850" algn="l"/>
            <a:r>
              <a:rPr lang="ru-RU" sz="1600" u="none" strike="noStrike" dirty="0">
                <a:solidFill>
                  <a:srgbClr val="00B050"/>
                </a:solidFill>
                <a:effectLst/>
                <a:latin typeface="Times New Roman" panose="02020603050405020304" pitchFamily="18" charset="0"/>
              </a:rPr>
              <a:t>Хроматография цвета</a:t>
            </a:r>
            <a:endParaRPr lang="ru-RU" sz="1600" dirty="0">
              <a:solidFill>
                <a:srgbClr val="00B050"/>
              </a:solidFill>
              <a:effectLst/>
              <a:latin typeface="Times New Roman" panose="02020603050405020304" pitchFamily="18" charset="0"/>
            </a:endParaRPr>
          </a:p>
          <a:p>
            <a:pPr indent="450850" algn="l"/>
            <a:r>
              <a:rPr lang="ru-RU" sz="1600" u="none" strike="noStrike" dirty="0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Цель: </a:t>
            </a:r>
            <a:r>
              <a:rPr lang="ru-RU" sz="160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демонстрация процесса разделения цвета на составляющие.</a:t>
            </a:r>
            <a:endParaRPr lang="ru-RU" sz="1600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  <a:p>
            <a:pPr indent="450850" algn="l"/>
            <a:r>
              <a:rPr lang="ru-RU" sz="1600" u="none" strike="noStrike" dirty="0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Оборудование: </a:t>
            </a:r>
            <a:r>
              <a:rPr lang="ru-RU" sz="160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салфетка, фломастеры разных оттенков, стакан с водой.</a:t>
            </a:r>
            <a:endParaRPr lang="ru-RU" sz="1600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  <a:p>
            <a:pPr indent="450850" algn="l"/>
            <a:r>
              <a:rPr lang="ru-RU" sz="1600" u="none" strike="noStrike" dirty="0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Ход опыта:</a:t>
            </a:r>
            <a:endParaRPr lang="ru-RU" sz="1600" dirty="0">
              <a:solidFill>
                <a:srgbClr val="FF0000"/>
              </a:solidFill>
              <a:effectLst/>
              <a:latin typeface="Times New Roman" panose="02020603050405020304" pitchFamily="18" charset="0"/>
            </a:endParaRPr>
          </a:p>
          <a:p>
            <a:pPr indent="0" algn="l">
              <a:buNone/>
            </a:pPr>
            <a:r>
              <a:rPr lang="ru-RU" sz="160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В 2-х см от края на салфетке рисуем фломастером полоску. Опускаем край салфетки на 1 см в воду, чтобы вода непосредственно не намочила след от фломастера.  Затем салфетку подвешиваем вертикально.</a:t>
            </a:r>
            <a:endParaRPr lang="ru-RU" sz="1600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  <a:p>
            <a:pPr indent="450850" algn="l"/>
            <a:r>
              <a:rPr lang="ru-RU" sz="1600" u="none" strike="noStrike" dirty="0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Результат: </a:t>
            </a:r>
            <a:r>
              <a:rPr lang="ru-RU" sz="160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вода, поднимаясь по бумаге, увлекает за собой краску. Но частицы разных красок двигаются с различной скоростью. Поэтому визуально краска раскладывается на составляющие ее компоненты. Таким образом, можно узнать, с помощью каких цветов получен данный оттенок.</a:t>
            </a:r>
            <a:endParaRPr lang="ru-RU" sz="1600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  <a:p>
            <a:pPr indent="0" algn="l">
              <a:buNone/>
            </a:pPr>
            <a:r>
              <a:rPr lang="ru-RU" sz="160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Этот метод называется хроматографией, которая широко используется в науке и промышленности для разложения веществ на составляющие. Воспользовавшись данным методом, можно посмотреть, из каких цветов состоят черный, фиолетовый, коричневый и другие сложные цвета.</a:t>
            </a:r>
            <a:endParaRPr lang="ru-RU" sz="1600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403245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8A36E72E-BE06-2DC3-F66D-18BE0E1A78DD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774" y="1500326"/>
            <a:ext cx="10363826" cy="4290873"/>
          </a:xfrm>
        </p:spPr>
        <p:txBody>
          <a:bodyPr>
            <a:normAutofit/>
          </a:bodyPr>
          <a:lstStyle/>
          <a:p>
            <a:pPr indent="450850" algn="l"/>
            <a:r>
              <a:rPr lang="ru-RU" sz="1500" u="none" strike="noStrike" dirty="0">
                <a:solidFill>
                  <a:srgbClr val="00B050"/>
                </a:solidFill>
                <a:effectLst/>
                <a:latin typeface="Times New Roman" panose="02020603050405020304" pitchFamily="18" charset="0"/>
              </a:rPr>
              <a:t>Волны в бутылке.</a:t>
            </a:r>
            <a:endParaRPr lang="ru-RU" sz="1500" dirty="0">
              <a:solidFill>
                <a:srgbClr val="00B050"/>
              </a:solidFill>
              <a:effectLst/>
              <a:latin typeface="Times New Roman" panose="02020603050405020304" pitchFamily="18" charset="0"/>
            </a:endParaRPr>
          </a:p>
          <a:p>
            <a:pPr indent="450850" algn="l"/>
            <a:r>
              <a:rPr lang="ru-RU" sz="1500" u="none" strike="noStrike" dirty="0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Цель: </a:t>
            </a:r>
            <a:r>
              <a:rPr lang="ru-RU" sz="150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демонстрация  взаимодействия растворов различной плотности.</a:t>
            </a:r>
            <a:endParaRPr lang="ru-RU" sz="1500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  <a:p>
            <a:pPr indent="450850" algn="l"/>
            <a:r>
              <a:rPr lang="ru-RU" sz="1500" u="none" strike="noStrike" dirty="0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Оборудование: </a:t>
            </a:r>
            <a:r>
              <a:rPr lang="ru-RU" sz="150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подсолнечное масло, вода, бутылка, пищевой краситель.</a:t>
            </a:r>
            <a:endParaRPr lang="ru-RU" sz="1500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  <a:p>
            <a:pPr indent="450850" algn="l"/>
            <a:r>
              <a:rPr lang="ru-RU" sz="1500" u="none" strike="noStrike" dirty="0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Ход опыта:</a:t>
            </a:r>
            <a:endParaRPr lang="ru-RU" sz="1500" dirty="0">
              <a:solidFill>
                <a:srgbClr val="FF0000"/>
              </a:solidFill>
              <a:effectLst/>
              <a:latin typeface="Times New Roman" panose="02020603050405020304" pitchFamily="18" charset="0"/>
            </a:endParaRPr>
          </a:p>
          <a:p>
            <a:pPr indent="450850" algn="l"/>
            <a:r>
              <a:rPr lang="ru-RU" sz="150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В бутылку наливается вода (чуть больше половины) и смешивается с красителем. Затем добавляется ¼ стакана растительного масла. Бутылка тщательно закручивается крышкой и кладется набок, чтобы масло поднялось на поверхность. Начинаем раскачивать бутылку вперед и назад, образуя тем самым волны.</a:t>
            </a:r>
            <a:endParaRPr lang="ru-RU" sz="1500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  <a:p>
            <a:pPr indent="450850" algn="l"/>
            <a:r>
              <a:rPr lang="ru-RU" sz="1500" u="none" strike="noStrike" dirty="0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Результат: </a:t>
            </a:r>
            <a:r>
              <a:rPr lang="ru-RU" sz="150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на маслянистой поверхности образуются волны, как на море.</a:t>
            </a:r>
            <a:endParaRPr lang="ru-RU" sz="1500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  <a:p>
            <a:pPr indent="0" algn="l">
              <a:buNone/>
            </a:pPr>
            <a:r>
              <a:rPr lang="ru-RU" sz="150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Плотность масла меньше, чем плотность воды. Поэтому оно находится на поверхности. Волны - это верхний слой воды, движущийся из-за направления ветра. Ни </a:t>
            </a:r>
            <a:r>
              <a:rPr lang="ru-RU" sz="1500" u="none" strike="noStrike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жние</a:t>
            </a:r>
            <a:r>
              <a:rPr lang="ru-RU" sz="150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слои остаются неподвижными.</a:t>
            </a:r>
            <a:endParaRPr lang="ru-RU" sz="1500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60145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2FAE00E4-FF83-AEFE-8F09-850BD593AFE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774" y="1180730"/>
            <a:ext cx="10363826" cy="4610469"/>
          </a:xfrm>
        </p:spPr>
        <p:txBody>
          <a:bodyPr>
            <a:normAutofit fontScale="85000" lnSpcReduction="10000"/>
          </a:bodyPr>
          <a:lstStyle/>
          <a:p>
            <a:pPr indent="450850" algn="l"/>
            <a:r>
              <a:rPr lang="ru-RU" sz="1800" u="none" strike="noStrike" dirty="0">
                <a:solidFill>
                  <a:srgbClr val="00B050"/>
                </a:solidFill>
                <a:effectLst/>
                <a:latin typeface="Times New Roman" panose="02020603050405020304" pitchFamily="18" charset="0"/>
              </a:rPr>
              <a:t>Цвет в молоке.</a:t>
            </a:r>
            <a:endParaRPr lang="ru-RU" sz="1800" dirty="0">
              <a:solidFill>
                <a:srgbClr val="00B050"/>
              </a:solidFill>
              <a:effectLst/>
              <a:latin typeface="Times New Roman" panose="02020603050405020304" pitchFamily="18" charset="0"/>
            </a:endParaRPr>
          </a:p>
          <a:p>
            <a:pPr indent="450850" algn="l"/>
            <a:r>
              <a:rPr lang="ru-RU" sz="1800" u="none" strike="noStrike" dirty="0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Цель: </a:t>
            </a:r>
            <a:r>
              <a:rPr lang="ru-RU" sz="180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демонстрация  взаимодействия растворов различной плотности.</a:t>
            </a:r>
            <a:endParaRPr lang="ru-RU" sz="1800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  <a:p>
            <a:pPr indent="450850" algn="l"/>
            <a:r>
              <a:rPr lang="ru-RU" sz="1800" u="none" strike="noStrike" dirty="0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Оборудование: </a:t>
            </a:r>
            <a:r>
              <a:rPr lang="ru-RU" sz="180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тарелка, молоко, пищевые красители, ватная палочка, средство для мытья посуды.</a:t>
            </a:r>
            <a:endParaRPr lang="ru-RU" sz="1800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  <a:p>
            <a:pPr indent="450850" algn="l"/>
            <a:r>
              <a:rPr lang="ru-RU" sz="1800" u="none" strike="noStrike" dirty="0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Ход опыта:</a:t>
            </a:r>
            <a:endParaRPr lang="ru-RU" sz="1800" dirty="0">
              <a:solidFill>
                <a:srgbClr val="FF0000"/>
              </a:solidFill>
              <a:effectLst/>
              <a:latin typeface="Times New Roman" panose="02020603050405020304" pitchFamily="18" charset="0"/>
            </a:endParaRPr>
          </a:p>
          <a:p>
            <a:pPr indent="450850" algn="l"/>
            <a:r>
              <a:rPr lang="ru-RU" sz="180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В тарелку с молоком насыпается немного пищевого красителя. После короткого ожидания молоко начинает двигаться. Получаются узоры. Полоски, закрученные линии. Можно добавить другой цвет. Подуть на молоко. Затем ватная палочка обмакивается в средство для мытья посуды и опускается в центр тарелки. Красители  начинают интенсивнее двигаться, перемешиваться, образуя круги.</a:t>
            </a:r>
            <a:endParaRPr lang="ru-RU" sz="1800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  <a:p>
            <a:pPr indent="450850" algn="l"/>
            <a:r>
              <a:rPr lang="ru-RU" sz="1800" u="none" strike="noStrike" dirty="0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Результат: </a:t>
            </a:r>
            <a:r>
              <a:rPr lang="ru-RU" sz="180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В тарелке образуются различные узоры, спирали, круги, пятна. Почему? Молоко состоит из молекул жира. При появлении моющего средства молекулы разрываются, что при водит к их быстрому движению. Поэтому красители перемешиваются.</a:t>
            </a:r>
            <a:endParaRPr lang="ru-RU" sz="1800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81435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C259672-570E-A65D-A640-DD8B47F7A8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1"/>
            <a:ext cx="10364451" cy="1500325"/>
          </a:xfrm>
        </p:spPr>
        <p:txBody>
          <a:bodyPr/>
          <a:lstStyle/>
          <a:p>
            <a:r>
              <a:rPr lang="ru-RU" dirty="0"/>
              <a:t>Опыты и эксперименты</a:t>
            </a:r>
            <a:br>
              <a:rPr lang="ru-RU" dirty="0"/>
            </a:br>
            <a:r>
              <a:rPr lang="ru-RU" dirty="0"/>
              <a:t>с песком и водой.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A345CAC-21FC-B6A7-7636-FB78582156C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774" y="1322774"/>
            <a:ext cx="10363826" cy="4468426"/>
          </a:xfrm>
        </p:spPr>
        <p:txBody>
          <a:bodyPr>
            <a:noAutofit/>
          </a:bodyPr>
          <a:lstStyle/>
          <a:p>
            <a:r>
              <a:rPr lang="ru-RU" sz="1400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Удивительный песок</a:t>
            </a:r>
          </a:p>
          <a:p>
            <a:pPr algn="l"/>
            <a:r>
              <a:rPr lang="ru-RU" sz="1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     </a:t>
            </a:r>
            <a:r>
              <a:rPr lang="ru-RU" sz="14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    Цель: </a:t>
            </a:r>
            <a:r>
              <a:rPr lang="ru-RU" sz="1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 со свойствами и качествами песка, его происхождением, развивать смекалку.</a:t>
            </a:r>
          </a:p>
          <a:p>
            <a:pPr algn="l"/>
            <a:r>
              <a:rPr lang="ru-RU" sz="1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        </a:t>
            </a:r>
            <a:r>
              <a:rPr lang="ru-RU" sz="14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Оборудование:</a:t>
            </a:r>
            <a:r>
              <a:rPr lang="ru-RU" sz="1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1. 2 стеклянные банки (первая – с сухим песком, вторая  – с прозрачной водой), 2. лопатка, 3. пластинка, 4. три  оргстекла.</a:t>
            </a:r>
          </a:p>
          <a:p>
            <a:pPr algn="l"/>
            <a:r>
              <a:rPr lang="ru-RU" sz="14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       ход 1: </a:t>
            </a:r>
            <a:r>
              <a:rPr lang="ru-RU" sz="1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Дети, вы любите бегать по песку босиком? Где его можно увидеть? Что такое песок? Из чего он состоит? Обследовать сухой песок пальцами; насыпать его на пластину, рассмотреть.</a:t>
            </a:r>
          </a:p>
          <a:p>
            <a:pPr algn="l"/>
            <a:r>
              <a:rPr lang="ru-RU" sz="1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     </a:t>
            </a:r>
            <a:r>
              <a:rPr lang="ru-RU" sz="14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Вывод 1: </a:t>
            </a:r>
            <a:r>
              <a:rPr lang="ru-RU" sz="1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песок – это очень – очень мелкие камешки разного цвета, разной формы, разного размера.</a:t>
            </a:r>
          </a:p>
          <a:p>
            <a:pPr algn="l"/>
            <a:r>
              <a:rPr lang="ru-RU" sz="1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       </a:t>
            </a:r>
            <a:r>
              <a:rPr lang="ru-RU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</a:t>
            </a:r>
            <a:r>
              <a:rPr lang="ru-RU" sz="14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2: </a:t>
            </a:r>
            <a:r>
              <a:rPr lang="ru-RU" sz="1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песок тонет?</a:t>
            </a:r>
          </a:p>
          <a:p>
            <a:pPr algn="l"/>
            <a:r>
              <a:rPr lang="ru-RU" sz="1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баночку с водой опустить горсть сухого песка, не размешивать его. Что происходит? (песок оседает) На поверхности воды можно увидеть песочную пыль. Если размешать лопаткой воду, что произойдёт? (песочная пыль, растворившись, окрашивает воду).</a:t>
            </a:r>
          </a:p>
          <a:p>
            <a:pPr algn="l"/>
            <a:r>
              <a:rPr lang="ru-RU" sz="14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    Вывод 2: </a:t>
            </a:r>
            <a:r>
              <a:rPr lang="ru-RU" sz="1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песок – тяжёлый – он опускается на дно баночки; пыль – лёгкая – осталась на поверхности, при размешивании окрасила воду, мокрый песок меняет цвет.</a:t>
            </a:r>
          </a:p>
          <a:p>
            <a:pPr marL="0" indent="0">
              <a:buNone/>
            </a:pP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52311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3849BA28-8D25-8CCF-C170-5BF15997E624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774" y="1083076"/>
            <a:ext cx="10363826" cy="4708123"/>
          </a:xfrm>
        </p:spPr>
        <p:txBody>
          <a:bodyPr>
            <a:normAutofit fontScale="92500" lnSpcReduction="20000"/>
          </a:bodyPr>
          <a:lstStyle/>
          <a:p>
            <a:r>
              <a:rPr lang="ru-RU" sz="15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разделить смеси</a:t>
            </a:r>
          </a:p>
          <a:p>
            <a:r>
              <a:rPr lang="ru-RU" sz="1500" b="0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15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дать детям представление о разделении смесей</a:t>
            </a:r>
          </a:p>
          <a:p>
            <a:r>
              <a:rPr lang="ru-RU" sz="1500" b="0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оборудование: </a:t>
            </a:r>
            <a:r>
              <a:rPr lang="ru-RU" sz="15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песок, вода, масло, сахар, ложечка, бумажные полотенца, пластиковые стаканчики.</a:t>
            </a:r>
            <a:endParaRPr lang="ru-RU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500" b="0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Ход :</a:t>
            </a:r>
            <a:r>
              <a:rPr lang="ru-RU" sz="15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Попробуем сделать смеси:</a:t>
            </a:r>
          </a:p>
          <a:p>
            <a:r>
              <a:rPr lang="ru-RU" sz="15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1)песок с водой. </a:t>
            </a:r>
          </a:p>
          <a:p>
            <a:r>
              <a:rPr lang="ru-RU" sz="15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2) сахар с водой.</a:t>
            </a:r>
          </a:p>
          <a:p>
            <a:r>
              <a:rPr lang="ru-RU" sz="15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3)масло с водой</a:t>
            </a:r>
            <a:b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5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Подумайте можно ли их разделить, если можно, то как?</a:t>
            </a:r>
            <a:b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5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Масло легче воды и всплывёт. Можно отделить ложкой.</a:t>
            </a:r>
            <a:b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5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Что бы разделить песок с водой нужно из бумажного полотенца сделать фильтр.</a:t>
            </a:r>
            <a:b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5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Песок останется на фильтре.</a:t>
            </a:r>
            <a:b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5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Сахар растворяется в воде и простым механическим способом не разделить</a:t>
            </a:r>
            <a:b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5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Нужно воду выпарить. На дне сосуда останется сахар.</a:t>
            </a:r>
            <a:endParaRPr lang="ru-RU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500" b="0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Вывод:</a:t>
            </a:r>
            <a:r>
              <a:rPr lang="ru-RU" sz="15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Смеси можно разделить: Масло ложечкой. Воду с песком отфильтровать</a:t>
            </a:r>
            <a:b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5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Сахар выпарить из воды.</a:t>
            </a:r>
            <a:endParaRPr lang="ru-RU" sz="15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1546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8398435E-0E29-8C73-7074-3144EC027DB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84795" y="488272"/>
            <a:ext cx="10363826" cy="5619565"/>
          </a:xfrm>
        </p:spPr>
        <p:txBody>
          <a:bodyPr>
            <a:normAutofit fontScale="25000" lnSpcReduction="20000"/>
          </a:bodyPr>
          <a:lstStyle/>
          <a:p>
            <a:r>
              <a:rPr lang="ru-RU" sz="6000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Свойства мокрого песка.</a:t>
            </a:r>
          </a:p>
          <a:p>
            <a:pPr algn="l"/>
            <a:r>
              <a:rPr lang="ru-RU" sz="6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   </a:t>
            </a:r>
            <a:r>
              <a:rPr lang="ru-RU" sz="60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 Цель: </a:t>
            </a:r>
            <a:r>
              <a:rPr lang="ru-RU" sz="6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Показать, что мокрый песок не пересыпается, может принимать любую форму, которая сохраняется до его высыхания.</a:t>
            </a:r>
          </a:p>
          <a:p>
            <a:pPr algn="l"/>
            <a:r>
              <a:rPr lang="ru-RU" sz="6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    </a:t>
            </a:r>
            <a:r>
              <a:rPr lang="ru-RU" sz="60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Оборудование:</a:t>
            </a:r>
            <a:r>
              <a:rPr lang="ru-RU" sz="6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1.  Сухой песок и мокрый песок. 2.  2 подноса. 3.  Формочки и совки для песка.</a:t>
            </a:r>
          </a:p>
          <a:p>
            <a:pPr algn="l"/>
            <a:r>
              <a:rPr lang="ru-RU" sz="6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    </a:t>
            </a:r>
            <a:r>
              <a:rPr lang="ru-RU" sz="60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ход: </a:t>
            </a:r>
            <a:r>
              <a:rPr lang="ru-RU" sz="6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Попробуем насыпать небольшими струйками сухой песок на первый поднос. Это получается очень хорошо. Почему? Слои песка и отдельные песчинки могут передвигаться относительно друг друга. Попробуем так же насыпать мокрый песок на второй поднос. Не получается! Почему? Дети высказывают разные версии, мы помогаем с помощью наводящих вопросов догадаться, что в сухом песке между песчинками – воздух, а в мокром – вода, которая склеивает песчинки между собой и не дает им передвигаться так же свободно, как в сухом песке. Пробуем лепить куличики при помощи формочек  из сухого и мокрого песка. Очевидно, что это получается только из мокрого песка. Почему? Потому что в мокром песке вода склеивает песчинки между собой и куличик сохраняет форму. Оставим наши куличики на подносе в теплом помещении до завтрашнего дня. На следующий день мы увидим, что при малейшем прикосновении наши куличики рассыпаются. Почему? В тепле вода испарилась, превратилась в пар, и больше нечему склеивать песчинки между собой. Сухой песок не может сохранять форму.</a:t>
            </a:r>
          </a:p>
          <a:p>
            <a:pPr algn="l"/>
            <a:r>
              <a:rPr lang="ru-RU" sz="6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     Вывод:  Мокрый песок нельзя пересыпать, зато из него можно лепить. Он принимает любую форму, пока не высохнет. Это происходит потому, что в  мокром песке песчинки склеивает между собой вода, а в сухом песке между песчинками находится воздух.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164136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9054F8CB-65E9-D6FB-1CCF-6FED81521F9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774" y="807868"/>
            <a:ext cx="10363826" cy="4983331"/>
          </a:xfrm>
        </p:spPr>
        <p:txBody>
          <a:bodyPr>
            <a:normAutofit/>
          </a:bodyPr>
          <a:lstStyle/>
          <a:p>
            <a:r>
              <a:rPr lang="ru-RU" sz="1500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Погружение предметов в мокрый и в сухой песок.</a:t>
            </a:r>
          </a:p>
          <a:p>
            <a:pPr algn="l"/>
            <a:r>
              <a:rPr lang="ru-RU" sz="15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     Цель: </a:t>
            </a:r>
            <a:r>
              <a:rPr lang="ru-RU" sz="15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Показать, что в сухой песок предметы погружаются глубже, чем в мокрый песок.</a:t>
            </a:r>
          </a:p>
          <a:p>
            <a:pPr algn="l"/>
            <a:r>
              <a:rPr lang="ru-RU" sz="15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     </a:t>
            </a:r>
            <a:r>
              <a:rPr lang="ru-RU" sz="15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Оборудование:</a:t>
            </a:r>
            <a:r>
              <a:rPr lang="ru-RU" sz="15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1.Сухой песок и мокрый песок.  2. Сито. 3.Два тазика. 4. Тяжелый стальной брусок.  5. Маркер.</a:t>
            </a:r>
          </a:p>
          <a:p>
            <a:pPr algn="l"/>
            <a:r>
              <a:rPr lang="ru-RU" sz="15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     </a:t>
            </a:r>
            <a:r>
              <a:rPr lang="ru-RU" sz="15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ход: </a:t>
            </a:r>
            <a:r>
              <a:rPr lang="ru-RU" sz="15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Равномерно через сито насыплем сухой песок в один из тазиков по всей поверхности его дна толстым слоем. Осторожно, без надавливания, положим на песок стальной брусок. Пометим маркером на боковой грани бруска уровень его погружения в песок. В другом тазике расположим мокрый песок, разгладим его поверхность и также осторожно положим на песок наш брусок. Очевидно, что он погрузится в него намного меньше, чем в сухой песок. Это видно по отметке маркером. Почему же так происходит? У сухого песка между песчинками был воздух, брусок своей тяжестью сжал песчинки, вытеснив воздух. У мокрого песка песчинки склеены водой, поэтому сжать их намного сложнее, именно поэтому в мокрый песок брусок погружается на меньшую глубину, чем в сухой.</a:t>
            </a:r>
          </a:p>
          <a:p>
            <a:pPr algn="l"/>
            <a:r>
              <a:rPr lang="ru-RU" sz="15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     </a:t>
            </a:r>
            <a:r>
              <a:rPr lang="ru-RU" sz="15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Вывод:</a:t>
            </a:r>
            <a:r>
              <a:rPr lang="ru-RU" sz="15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 В сухой песок предметы погружаются глубже, чем в мокрый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песок.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68985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FD27D43-E2A7-D450-F25C-9FF3CAC0CF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1"/>
            <a:ext cx="10364451" cy="1066799"/>
          </a:xfrm>
        </p:spPr>
        <p:txBody>
          <a:bodyPr>
            <a:normAutofit fontScale="90000"/>
          </a:bodyPr>
          <a:lstStyle/>
          <a:p>
            <a:r>
              <a:rPr lang="ru-RU" dirty="0"/>
              <a:t>Опыты и </a:t>
            </a:r>
            <a:r>
              <a:rPr lang="ru-RU" dirty="0" err="1"/>
              <a:t>эксперитменты</a:t>
            </a:r>
            <a:r>
              <a:rPr lang="ru-RU" dirty="0"/>
              <a:t> </a:t>
            </a:r>
            <a:br>
              <a:rPr lang="ru-RU" dirty="0"/>
            </a:br>
            <a:r>
              <a:rPr lang="ru-RU" dirty="0"/>
              <a:t> с воздухом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03D3AD7-EA06-E09D-7A39-412D3D053F7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774" y="1066800"/>
            <a:ext cx="10363826" cy="4724400"/>
          </a:xfrm>
        </p:spPr>
        <p:txBody>
          <a:bodyPr>
            <a:normAutofit fontScale="70000" lnSpcReduction="20000"/>
          </a:bodyPr>
          <a:lstStyle/>
          <a:p>
            <a:r>
              <a:rPr lang="ru-RU" sz="22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Что в пакете?</a:t>
            </a:r>
          </a:p>
          <a:p>
            <a:r>
              <a:rPr lang="ru-RU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обнаружить воздух.</a:t>
            </a:r>
          </a:p>
          <a:p>
            <a:r>
              <a:rPr lang="ru-RU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Оборудование: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полиэтиленовый пакет</a:t>
            </a: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Рассмотреть пустой пакет.</a:t>
            </a:r>
          </a:p>
          <a:p>
            <a:r>
              <a:rPr lang="ru-RU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Вопрос: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находится в пакете?</a:t>
            </a:r>
          </a:p>
          <a:p>
            <a:r>
              <a:rPr lang="ru-RU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Проблемная ситуация.</a:t>
            </a:r>
          </a:p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Набрать в пакет воздух и закрутить его, чтобы он стал упругим.</a:t>
            </a:r>
          </a:p>
          <a:p>
            <a:r>
              <a:rPr lang="ru-RU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Результат.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наполняют пакеты воздухом, и зажимают их руками</a:t>
            </a:r>
          </a:p>
          <a:p>
            <a:r>
              <a:rPr lang="ru-RU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Вопрос: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 сейчас что в пакете?</a:t>
            </a:r>
          </a:p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Открывают пакет и показывают, что в нём ничего нет. Обращают внимание на то, что когда открыли пакет, тот перестал быть упругим.</a:t>
            </a:r>
          </a:p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казалось, что пакет пустой?</a:t>
            </a:r>
          </a:p>
          <a:p>
            <a:r>
              <a:rPr lang="ru-RU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Воздух прозрачный, невидимый, легкий.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45518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503D3AD7-EA06-E09D-7A39-412D3D053F7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774" y="1066800"/>
            <a:ext cx="10363826" cy="4724400"/>
          </a:xfrm>
        </p:spPr>
        <p:txBody>
          <a:bodyPr>
            <a:normAutofit fontScale="92500" lnSpcReduction="20000"/>
          </a:bodyPr>
          <a:lstStyle/>
          <a:p>
            <a:r>
              <a:rPr lang="ru-RU" sz="1800" dirty="0">
                <a:solidFill>
                  <a:srgbClr val="00B050"/>
                </a:solidFill>
              </a:rPr>
              <a:t> Игры с соломинкой</a:t>
            </a:r>
          </a:p>
          <a:p>
            <a:r>
              <a:rPr lang="ru-RU" sz="1800" dirty="0">
                <a:solidFill>
                  <a:srgbClr val="FF0000"/>
                </a:solidFill>
              </a:rPr>
              <a:t>Цель:</a:t>
            </a:r>
            <a:r>
              <a:rPr lang="ru-RU" sz="1800" dirty="0"/>
              <a:t> формировать представление о том, что внутри человека есть воздух, и его можно обнаружить.</a:t>
            </a:r>
          </a:p>
          <a:p>
            <a:r>
              <a:rPr lang="ru-RU" sz="1800" dirty="0">
                <a:solidFill>
                  <a:srgbClr val="FF0000"/>
                </a:solidFill>
              </a:rPr>
              <a:t>Оборудование: </a:t>
            </a:r>
            <a:r>
              <a:rPr lang="ru-RU" sz="1800" dirty="0"/>
              <a:t>соломинки, емкость с водой,</a:t>
            </a:r>
          </a:p>
          <a:p>
            <a:pPr marL="0" indent="0">
              <a:buNone/>
            </a:pPr>
            <a:r>
              <a:rPr lang="ru-RU" sz="1800" dirty="0"/>
              <a:t>Предложить детям подуть в трубочку, подставив ладонь под струю воздуха.</a:t>
            </a:r>
          </a:p>
          <a:p>
            <a:r>
              <a:rPr lang="ru-RU" sz="1800" dirty="0">
                <a:solidFill>
                  <a:srgbClr val="FF0000"/>
                </a:solidFill>
              </a:rPr>
              <a:t>Вопрос: </a:t>
            </a:r>
            <a:r>
              <a:rPr lang="ru-RU" sz="1800" dirty="0"/>
              <a:t>Что почувствовали? Откуда появился ветерок?</a:t>
            </a:r>
          </a:p>
          <a:p>
            <a:pPr marL="0" indent="0">
              <a:buNone/>
            </a:pPr>
            <a:r>
              <a:rPr lang="ru-RU" sz="1800" dirty="0"/>
              <a:t>Затем попросить опустить трубочку в воду, подуть в нее.</a:t>
            </a:r>
          </a:p>
          <a:p>
            <a:r>
              <a:rPr lang="ru-RU" sz="1800" dirty="0">
                <a:solidFill>
                  <a:srgbClr val="FF0000"/>
                </a:solidFill>
              </a:rPr>
              <a:t>Проблемная ситуация</a:t>
            </a:r>
          </a:p>
          <a:p>
            <a:pPr marL="0" indent="0">
              <a:buNone/>
            </a:pPr>
            <a:r>
              <a:rPr lang="ru-RU" sz="1800" dirty="0"/>
              <a:t>Откуда появились пузыри, куда исчезли?</a:t>
            </a:r>
          </a:p>
          <a:p>
            <a:r>
              <a:rPr lang="ru-RU" sz="1800" dirty="0">
                <a:solidFill>
                  <a:srgbClr val="FF0000"/>
                </a:solidFill>
              </a:rPr>
              <a:t>Результат.</a:t>
            </a:r>
            <a:r>
              <a:rPr lang="ru-RU" sz="1800" dirty="0"/>
              <a:t> Дети обнаруживают воздух внутри себя.</a:t>
            </a:r>
          </a:p>
          <a:p>
            <a:r>
              <a:rPr lang="ru-RU" sz="1800" dirty="0">
                <a:solidFill>
                  <a:srgbClr val="FF0000"/>
                </a:solidFill>
              </a:rPr>
              <a:t>Вывод.</a:t>
            </a:r>
            <a:r>
              <a:rPr lang="ru-RU" sz="1800" dirty="0"/>
              <a:t> Человек дышит воздухом. Он попадает внутрь человека при вдохе. Его можно не только почувствовать, но и увидеть. Для этого нужно опустить трубочку в воду и подуть. Из трубочки выходит воздух, он легкий, поднимается через воду вверх пузырьками и лопается.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38193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85891B71-E385-97EB-61CF-C06C3F2E525D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774" y="1349406"/>
            <a:ext cx="10254335" cy="4181382"/>
          </a:xfrm>
        </p:spPr>
        <p:txBody>
          <a:bodyPr>
            <a:normAutofit fontScale="92500" lnSpcReduction="10000"/>
          </a:bodyPr>
          <a:lstStyle/>
          <a:p>
            <a:r>
              <a:rPr lang="ru-RU" sz="16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 Лодочка»</a:t>
            </a:r>
          </a:p>
          <a:p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показать, что воздух обладает силой.</a:t>
            </a:r>
          </a:p>
          <a:p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Оборудование: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таз с водой, лодочка,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Предложить детям подуть на лодочку и ответить на вопросы:</a:t>
            </a:r>
          </a:p>
          <a:p>
            <a:pPr marL="0" indent="0"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«Почему она плывет?», «Что ее толкает?», «Откуда появляется ветерок?».</a:t>
            </a:r>
          </a:p>
          <a:p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Проблемная ситуация</a:t>
            </a:r>
          </a:p>
          <a:p>
            <a:pPr marL="0" indent="0"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плывёт лодочка, что её толкает (ветерок); откуда берётся ветер-воздух (мы его выдыхаем).</a:t>
            </a:r>
          </a:p>
          <a:p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Результат.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Лодка плывет, если на нее дуешь.</a:t>
            </a:r>
          </a:p>
          <a:p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Вывод.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Человек выдувает воздух, он толкает лодочку.</a:t>
            </a:r>
          </a:p>
          <a:p>
            <a:pPr marL="0" indent="0"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Чем сильнее дует, тем быстрее плывет лодочка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77532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FDB6F424-922E-8811-4B3C-E08C3EAFC64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51631" y="876670"/>
            <a:ext cx="10363826" cy="5104660"/>
          </a:xfrm>
        </p:spPr>
        <p:txBody>
          <a:bodyPr>
            <a:noAutofit/>
          </a:bodyPr>
          <a:lstStyle/>
          <a:p>
            <a:pPr indent="228600">
              <a:lnSpc>
                <a:spcPct val="170000"/>
              </a:lnSpc>
            </a:pPr>
            <a:r>
              <a:rPr lang="ru-RU" sz="15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Надувание мыльных пузырей</a:t>
            </a:r>
          </a:p>
          <a:p>
            <a:pPr indent="228600">
              <a:lnSpc>
                <a:spcPct val="170000"/>
              </a:lnSpc>
            </a:pPr>
            <a:r>
              <a:rPr lang="ru-RU" sz="15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ознакомить с тем, что при попадании воздуха в каплю мыльной воды, образуется пузырь.</a:t>
            </a:r>
          </a:p>
          <a:p>
            <a:pPr indent="228600">
              <a:lnSpc>
                <a:spcPct val="170000"/>
              </a:lnSpc>
            </a:pPr>
            <a:r>
              <a:rPr lang="ru-RU" sz="15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Оборудование: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соломинки длиной 10 см разного диаметра, крестообразно расщепленные на конце; мыльный раствор,</a:t>
            </a:r>
          </a:p>
          <a:p>
            <a:pPr indent="0">
              <a:lnSpc>
                <a:spcPct val="170000"/>
              </a:lnSpc>
              <a:buNone/>
            </a:pP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по очереди опускают соломинки в мыльный раствор и надувают</a:t>
            </a:r>
          </a:p>
          <a:p>
            <a:pPr indent="0">
              <a:lnSpc>
                <a:spcPct val="170000"/>
              </a:lnSpc>
              <a:buNone/>
            </a:pP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разные по размеру пузыри. Определяют, почему надувается и лопается мыльный пузырь.</a:t>
            </a:r>
          </a:p>
          <a:p>
            <a:pPr indent="228600">
              <a:lnSpc>
                <a:spcPct val="170000"/>
              </a:lnSpc>
            </a:pPr>
            <a:r>
              <a:rPr lang="ru-RU" sz="15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Результат. 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надувают разные по размеру пузыри.</a:t>
            </a:r>
          </a:p>
          <a:p>
            <a:pPr indent="228600">
              <a:lnSpc>
                <a:spcPct val="170000"/>
              </a:lnSpc>
            </a:pPr>
            <a:r>
              <a:rPr lang="ru-RU" sz="15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Вывод. 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каплю мыльные воды попадает воздух, чем его больше, тем больше пузырь. Лопается пузырь, когда воздуха становится очень много и он не помещается в капле, или, когда задеваешь и рвешь его оболочку.</a:t>
            </a:r>
          </a:p>
        </p:txBody>
      </p:sp>
    </p:spTree>
    <p:extLst>
      <p:ext uri="{BB962C8B-B14F-4D97-AF65-F5344CB8AC3E}">
        <p14:creationId xmlns:p14="http://schemas.microsoft.com/office/powerpoint/2010/main" val="22312973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D108086-BCD0-399C-15B7-745CBD4C0E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Опыты и эксперименты </a:t>
            </a:r>
            <a:br>
              <a:rPr lang="ru-RU" dirty="0"/>
            </a:br>
            <a:r>
              <a:rPr lang="ru-RU" dirty="0"/>
              <a:t>с бумагой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BE8E5AA-CCFD-4847-BE83-1A1356CA575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>
              <a:lnSpc>
                <a:spcPct val="170000"/>
              </a:lnSpc>
              <a:spcBef>
                <a:spcPts val="600"/>
              </a:spcBef>
            </a:pPr>
            <a:r>
              <a:rPr lang="ru-RU" sz="15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«Рвется ли бумага?»</a:t>
            </a:r>
          </a:p>
          <a:p>
            <a:pPr>
              <a:lnSpc>
                <a:spcPct val="170000"/>
              </a:lnSpc>
              <a:spcBef>
                <a:spcPts val="600"/>
              </a:spcBef>
            </a:pPr>
            <a:r>
              <a:rPr lang="ru-RU" sz="15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показать   свойство бумаги.</a:t>
            </a:r>
          </a:p>
          <a:p>
            <a:pPr>
              <a:lnSpc>
                <a:spcPct val="170000"/>
              </a:lnSpc>
              <a:spcBef>
                <a:spcPts val="600"/>
              </a:spcBef>
            </a:pPr>
            <a:r>
              <a:rPr lang="ru-RU" sz="15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Материал: 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цветная бумага, любая ткань.</a:t>
            </a:r>
          </a:p>
          <a:p>
            <a:pPr>
              <a:lnSpc>
                <a:spcPct val="170000"/>
              </a:lnSpc>
              <a:spcBef>
                <a:spcPts val="600"/>
              </a:spcBef>
            </a:pPr>
            <a:r>
              <a:rPr lang="ru-RU" sz="15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 опыта: 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попробуйте порвать руками ткань. Что произошло? Ткань не рвется. А теперь порвите бумагу и что у нас получается?</a:t>
            </a:r>
          </a:p>
          <a:p>
            <a:pPr>
              <a:lnSpc>
                <a:spcPct val="170000"/>
              </a:lnSpc>
              <a:spcBef>
                <a:spcPts val="600"/>
              </a:spcBef>
            </a:pPr>
            <a:r>
              <a:rPr lang="ru-RU" sz="15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Вывод:  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Значит, бумага хорошо рвётся.</a:t>
            </a:r>
          </a:p>
          <a:p>
            <a:pPr marL="0" indent="360000">
              <a:lnSpc>
                <a:spcPct val="170000"/>
              </a:lnSpc>
              <a:spcBef>
                <a:spcPts val="600"/>
              </a:spcBef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360000">
              <a:lnSpc>
                <a:spcPct val="170000"/>
              </a:lnSpc>
              <a:spcBef>
                <a:spcPts val="600"/>
              </a:spcBef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57821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4C61A322-86A6-5F89-31E5-2E3E6881DBC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774" y="1704514"/>
            <a:ext cx="10363826" cy="4086686"/>
          </a:xfrm>
        </p:spPr>
        <p:txBody>
          <a:bodyPr>
            <a:normAutofit/>
          </a:bodyPr>
          <a:lstStyle/>
          <a:p>
            <a:r>
              <a:rPr lang="ru-RU" sz="15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«Мнется ли бумага и какую бумагу легче смять?»</a:t>
            </a:r>
          </a:p>
          <a:p>
            <a:r>
              <a:rPr lang="ru-RU" sz="15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продолжать знакомить со свойствами бумаги.</a:t>
            </a:r>
          </a:p>
          <a:p>
            <a:r>
              <a:rPr lang="ru-RU" sz="15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Материал: 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цветная бумага, цветной картон.</a:t>
            </a:r>
          </a:p>
          <a:p>
            <a:r>
              <a:rPr lang="ru-RU" sz="15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 опыта: 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попробуйте смять рукой лист цветной бумаги, а затем лист картона. Что было легче смять? Цветную бумагу легче смять, чем картон, так как картон плотный и его смять тяжелее. А теперь попробуйте эти два листа распрямить и придать им ту же форму. Удалось ли это сделать?</a:t>
            </a:r>
          </a:p>
          <a:p>
            <a:r>
              <a:rPr lang="ru-RU" sz="15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Вывод: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Удалось ли это сделать?</a:t>
            </a:r>
          </a:p>
          <a:p>
            <a:pPr marL="0" indent="0">
              <a:buNone/>
            </a:pP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Нет, так как бумага хорошо мнется и распрямить ее не удается.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62759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049478AC-53BB-618F-3C89-64599B49A98E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762854" y="698090"/>
            <a:ext cx="10363826" cy="3424107"/>
          </a:xfrm>
        </p:spPr>
        <p:txBody>
          <a:bodyPr>
            <a:noAutofit/>
          </a:bodyPr>
          <a:lstStyle/>
          <a:p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sz="15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Сильная бумага».</a:t>
            </a:r>
          </a:p>
          <a:p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5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определять необычные качества и свойства бумаги.</a:t>
            </a:r>
          </a:p>
          <a:p>
            <a:pPr marL="0" indent="0">
              <a:buNone/>
            </a:pP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Интересно, какой вес может выдержать лист бумаги?</a:t>
            </a:r>
          </a:p>
          <a:p>
            <a:r>
              <a:rPr lang="ru-RU" sz="15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Материал: 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пустые банки, лист бумаги, чайничек или любая посуда, довольно тяжёлая.</a:t>
            </a:r>
          </a:p>
          <a:p>
            <a:r>
              <a:rPr lang="ru-RU" sz="15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 опыта:</a:t>
            </a:r>
          </a:p>
          <a:p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Поставим две банки на расстоянии 20-30 см друг от друга.</a:t>
            </a:r>
          </a:p>
          <a:p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Положим сверху лист бумаги, чтобы получился «мостик».</a:t>
            </a:r>
          </a:p>
          <a:p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Поставим на лист наш чайник. Бумага не выдержит его веса и прогнётся вниз.</a:t>
            </a:r>
          </a:p>
          <a:p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Изменим немного опыт. Теперь сложим лист бумаги гармошкой.</a:t>
            </a:r>
          </a:p>
          <a:p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Положим эту «гармошку» на две банки и поставим на неё чайник. Гармошка не прогибается!</a:t>
            </a:r>
          </a:p>
          <a:p>
            <a:r>
              <a:rPr lang="ru-RU" sz="15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Вывод:  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меняя форму бумаги, можно повлиять на её свойства. Бумага становится прочнее. Подобные конструкции, только в виде арок использовались в строительстве еще с древних времен. Они позволяют перераспределять вес, и вся постройка становится значительно устойчивее и способна выдержать колоссальную нагрузку.</a:t>
            </a:r>
          </a:p>
        </p:txBody>
      </p:sp>
    </p:spTree>
    <p:extLst>
      <p:ext uri="{BB962C8B-B14F-4D97-AF65-F5344CB8AC3E}">
        <p14:creationId xmlns:p14="http://schemas.microsoft.com/office/powerpoint/2010/main" val="31223560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AEED58FE-6209-F67E-4369-E59964047B7D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774" y="1384918"/>
            <a:ext cx="10363826" cy="4406282"/>
          </a:xfrm>
        </p:spPr>
        <p:txBody>
          <a:bodyPr>
            <a:normAutofit/>
          </a:bodyPr>
          <a:lstStyle/>
          <a:p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5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«Складывание бумаги»</a:t>
            </a:r>
          </a:p>
          <a:p>
            <a:r>
              <a:rPr lang="ru-RU" sz="15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определять необычные качества и свойства бумаги.</a:t>
            </a:r>
          </a:p>
          <a:p>
            <a:r>
              <a:rPr lang="ru-RU" sz="15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Материал: 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бумага.</a:t>
            </a:r>
          </a:p>
          <a:p>
            <a:r>
              <a:rPr lang="ru-RU" sz="15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 опыта: 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вы думаете, сколько раз можно сложить этот лист бумаги? Я утверждаю, что вы не сможете сложить эту бумагу даже 7 раз. Проверим?</a:t>
            </a:r>
          </a:p>
          <a:p>
            <a:r>
              <a:rPr lang="ru-RU" sz="15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бумага довольно пластична, но не до бесконечности. В определённый момент она перестаёт гнуться.</a:t>
            </a:r>
          </a:p>
        </p:txBody>
      </p:sp>
    </p:spTree>
    <p:extLst>
      <p:ext uri="{BB962C8B-B14F-4D97-AF65-F5344CB8AC3E}">
        <p14:creationId xmlns:p14="http://schemas.microsoft.com/office/powerpoint/2010/main" val="314475702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70</TotalTime>
  <Words>2224</Words>
  <Application>Microsoft Office PowerPoint</Application>
  <PresentationFormat>Широкоэкранный</PresentationFormat>
  <Paragraphs>124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</vt:lpstr>
      <vt:lpstr>Times New Roman</vt:lpstr>
      <vt:lpstr>Tw Cen MT</vt:lpstr>
      <vt:lpstr>Капля</vt:lpstr>
      <vt:lpstr>Картотека опытов и экспериментов.</vt:lpstr>
      <vt:lpstr>Опыты и эксперитменты   с воздухом</vt:lpstr>
      <vt:lpstr>Презентация PowerPoint</vt:lpstr>
      <vt:lpstr>Презентация PowerPoint</vt:lpstr>
      <vt:lpstr>Презентация PowerPoint</vt:lpstr>
      <vt:lpstr>Опыты и эксперименты  с бумагой</vt:lpstr>
      <vt:lpstr>Презентация PowerPoint</vt:lpstr>
      <vt:lpstr>Презентация PowerPoint</vt:lpstr>
      <vt:lpstr>Презентация PowerPoint</vt:lpstr>
      <vt:lpstr>Опыты и эксперименты  с водой и красками.</vt:lpstr>
      <vt:lpstr>Презентация PowerPoint</vt:lpstr>
      <vt:lpstr>Презентация PowerPoint</vt:lpstr>
      <vt:lpstr>Презентация PowerPoint</vt:lpstr>
      <vt:lpstr>Опыты и эксперименты с песком и водой.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Картотека опытов и экспериментов.</dc:title>
  <dc:creator>User</dc:creator>
  <cp:lastModifiedBy>User</cp:lastModifiedBy>
  <cp:revision>1</cp:revision>
  <dcterms:created xsi:type="dcterms:W3CDTF">2023-06-21T07:39:43Z</dcterms:created>
  <dcterms:modified xsi:type="dcterms:W3CDTF">2023-06-21T08:49:48Z</dcterms:modified>
</cp:coreProperties>
</file>