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2" y="-6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ru-RU" sz="4400" b="0" strike="noStrike" spc="-1"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11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11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>
              <a:buNone/>
            </a:pPr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11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11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buNone/>
            </a:pPr>
            <a:fld id="{15756FDC-5D5A-4D6D-953A-FC13C8E192C5}" type="slidenum">
              <a:rPr lang="ru-RU" sz="1400" b="0" strike="noStrike" spc="-1">
                <a:latin typeface="Times New Roman"/>
              </a:rPr>
              <a:pPr algn="r">
                <a:buNone/>
              </a:p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6A185A5C-4A0E-48D8-B37B-6F1F789985CA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  <a:buNone/>
              </a:pPr>
              <a:t>1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3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234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D950B940-F4F2-4579-9684-4FAD00EEC0FD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  <a:buNone/>
              </a:pPr>
              <a:t>10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F0F7D99C-BF53-4E3A-AA32-98B0EE3181A6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  <a:buNone/>
              </a:pPr>
              <a:t>15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43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25" name="Straight Connector 19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rgbClr val="3494BA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" name="Straight Connector 20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rgbClr val="3494BA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Rectangle 23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4" name="Rectangle 2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Isosceles Triangle 23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Rectangle 2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Rectangle 2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Rectangle 2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Isosceles Triangle 27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Isosceles Triangle 18"/>
            <p:cNvSpPr/>
            <p:nvPr/>
          </p:nvSpPr>
          <p:spPr>
            <a:xfrm>
              <a:off x="0" y="4013280"/>
              <a:ext cx="447840" cy="28440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grpSp>
        <p:nvGrpSpPr>
          <p:cNvPr id="11" name="Group 15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12" name="Freeform 14"/>
            <p:cNvSpPr/>
            <p:nvPr/>
          </p:nvSpPr>
          <p:spPr>
            <a:xfrm>
              <a:off x="0" y="-7920"/>
              <a:ext cx="862920" cy="5697360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3" name="Straight Connector 18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rgbClr val="3494BA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4" name="Straight Connector 19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rgbClr val="3494BA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5" name="Rectangle 23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" name="Rectangle 2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" name="Isosceles Triangle 22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" name="Rectangle 2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9" name="Rectangle 2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" name="Rectangle 2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" name="Isosceles Triangle 26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43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61" name="Straight Connector 19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rgbClr val="3494BA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2" name="Straight Connector 20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rgbClr val="3494BA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3" name="Rectangle 23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4" name="Rectangle 2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5" name="Isosceles Triangle 23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6" name="Rectangle 2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7" name="Rectangle 2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8" name="Rectangle 2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9" name="Isosceles Triangle 27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0" name="Isosceles Triangle 18"/>
            <p:cNvSpPr/>
            <p:nvPr/>
          </p:nvSpPr>
          <p:spPr>
            <a:xfrm>
              <a:off x="0" y="4013280"/>
              <a:ext cx="447840" cy="28440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1095340" y="1080000"/>
            <a:ext cx="8444660" cy="1526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rmAutofit fontScale="90000"/>
          </a:bodyPr>
          <a:lstStyle/>
          <a:p>
            <a:pPr algn="ctr">
              <a:lnSpc>
                <a:spcPct val="100000"/>
              </a:lnSpc>
              <a:buNone/>
            </a:pPr>
            <a:r>
              <a:t/>
            </a:r>
            <a:br/>
            <a:r>
              <a:rPr lang="ru-RU" sz="5400" b="1" strike="noStrike" spc="-1" dirty="0">
                <a:solidFill>
                  <a:srgbClr val="3494BA"/>
                </a:solidFill>
                <a:latin typeface="Trebuchet MS"/>
              </a:rPr>
              <a:t>Математика в </a:t>
            </a:r>
            <a:r>
              <a:rPr lang="ru-RU" sz="5400" b="1" strike="noStrike" spc="-1" dirty="0" smtClean="0">
                <a:solidFill>
                  <a:srgbClr val="3494BA"/>
                </a:solidFill>
                <a:latin typeface="Trebuchet MS"/>
              </a:rPr>
              <a:t>живописи.</a:t>
            </a:r>
            <a:br>
              <a:rPr lang="ru-RU" sz="5400" b="1" strike="noStrike" spc="-1" dirty="0" smtClean="0">
                <a:solidFill>
                  <a:srgbClr val="3494BA"/>
                </a:solidFill>
                <a:latin typeface="Trebuchet MS"/>
              </a:rPr>
            </a:br>
            <a:r>
              <a:rPr lang="ru-RU" sz="5400" b="1" strike="noStrike" spc="-1" dirty="0" err="1" smtClean="0">
                <a:solidFill>
                  <a:srgbClr val="3494BA"/>
                </a:solidFill>
                <a:latin typeface="Trebuchet MS"/>
              </a:rPr>
              <a:t>Бодистенд</a:t>
            </a:r>
            <a:r>
              <a:rPr lang="ru-RU" sz="5400" b="1" strike="noStrike" spc="-1" dirty="0" smtClean="0">
                <a:solidFill>
                  <a:srgbClr val="3494BA"/>
                </a:solidFill>
                <a:latin typeface="Trebuchet MS"/>
              </a:rPr>
              <a:t>.</a:t>
            </a:r>
            <a:endParaRPr lang="ru-RU" sz="5400" b="0" strike="noStrike" spc="-1" dirty="0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subTitle"/>
          </p:nvPr>
        </p:nvSpPr>
        <p:spPr>
          <a:xfrm>
            <a:off x="6120000" y="3780000"/>
            <a:ext cx="3630600" cy="303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algn="r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800" b="0" strike="noStrike" spc="-1">
                <a:solidFill>
                  <a:srgbClr val="808080"/>
                </a:solidFill>
                <a:latin typeface="Trebuchet MS"/>
              </a:rPr>
              <a:t>Выполнила: ученица 9 класса</a:t>
            </a:r>
            <a:r>
              <a:t/>
            </a:r>
            <a:br/>
            <a:r>
              <a:rPr lang="ru-RU" sz="1800" b="0" strike="noStrike" spc="-1">
                <a:solidFill>
                  <a:srgbClr val="808080"/>
                </a:solidFill>
                <a:latin typeface="Trebuchet MS"/>
              </a:rPr>
              <a:t>МБОУ "Подсосновская СОШ"</a:t>
            </a:r>
            <a:r>
              <a:t/>
            </a:r>
            <a:br/>
            <a:r>
              <a:rPr lang="ru-RU" sz="1800" b="0" strike="noStrike" spc="-1">
                <a:solidFill>
                  <a:srgbClr val="808080"/>
                </a:solidFill>
                <a:latin typeface="Trebuchet MS"/>
              </a:rPr>
              <a:t>Штергер Жанна Андреевна. </a:t>
            </a:r>
            <a:r>
              <a:t/>
            </a:r>
            <a:br/>
            <a:r>
              <a:rPr lang="ru-RU" sz="1800" b="0" strike="noStrike" spc="-1">
                <a:solidFill>
                  <a:srgbClr val="808080"/>
                </a:solidFill>
                <a:latin typeface="Trebuchet MS"/>
              </a:rPr>
              <a:t>Научный руководитель:</a:t>
            </a:r>
            <a:r>
              <a:t/>
            </a:r>
            <a:br/>
            <a:r>
              <a:rPr lang="ru-RU" sz="1800" b="0" strike="noStrike" spc="-1">
                <a:solidFill>
                  <a:srgbClr val="808080"/>
                </a:solidFill>
                <a:latin typeface="Trebuchet MS"/>
              </a:rPr>
              <a:t>Анфилофьева Галина Борисовна,</a:t>
            </a:r>
            <a:r>
              <a:t/>
            </a:r>
            <a:br/>
            <a:r>
              <a:rPr lang="ru-RU" sz="1800" b="0" strike="noStrike" spc="-1">
                <a:solidFill>
                  <a:srgbClr val="808080"/>
                </a:solidFill>
                <a:latin typeface="Trebuchet MS"/>
              </a:rPr>
              <a:t>учитель математики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717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1" strike="noStrike" spc="-1">
                <a:solidFill>
                  <a:srgbClr val="3494BA"/>
                </a:solidFill>
                <a:latin typeface="Trebuchet MS"/>
              </a:rPr>
              <a:t>Геометрические фигуры в живописи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151" name="Объект 4"/>
          <p:cNvPicPr/>
          <p:nvPr/>
        </p:nvPicPr>
        <p:blipFill>
          <a:blip r:embed="rId3"/>
          <a:stretch/>
        </p:blipFill>
        <p:spPr>
          <a:xfrm>
            <a:off x="6183000" y="1465200"/>
            <a:ext cx="3477600" cy="4987440"/>
          </a:xfrm>
          <a:prstGeom prst="rect">
            <a:avLst/>
          </a:prstGeom>
          <a:ln w="0">
            <a:noFill/>
          </a:ln>
        </p:spPr>
      </p:pic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611640" y="1645920"/>
            <a:ext cx="5162760" cy="4086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800" b="0" strike="noStrike" spc="-1">
                <a:solidFill>
                  <a:srgbClr val="404040"/>
                </a:solidFill>
                <a:latin typeface="Trebuchet MS"/>
              </a:rPr>
              <a:t>   </a:t>
            </a:r>
            <a:r>
              <a:rPr lang="ru-RU" sz="2000" b="0" strike="noStrike" spc="-1">
                <a:solidFill>
                  <a:srgbClr val="404040"/>
                </a:solidFill>
                <a:latin typeface="Trebuchet MS"/>
              </a:rPr>
              <a:t>Не многие знают, что можно нарисовать все что угодно, используя лишь геометрические фигуры.</a:t>
            </a:r>
            <a:r>
              <a:t/>
            </a:r>
            <a:br/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000" b="0" strike="noStrike" spc="-1">
                <a:solidFill>
                  <a:srgbClr val="404040"/>
                </a:solidFill>
                <a:latin typeface="Trebuchet MS"/>
              </a:rPr>
              <a:t>   Так, например, можно нарисовать человека, используя лишь такие фигуры как: круг, куб, цилиндр и пирамиду.</a:t>
            </a:r>
            <a:r>
              <a:t/>
            </a:r>
            <a:br/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Заголовок 2"/>
          <p:cNvSpPr/>
          <p:nvPr/>
        </p:nvSpPr>
        <p:spPr>
          <a:xfrm>
            <a:off x="67752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1" strike="noStrike" spc="-1">
                <a:solidFill>
                  <a:srgbClr val="3494BA"/>
                </a:solidFill>
                <a:latin typeface="Trebuchet MS"/>
              </a:rPr>
              <a:t>Направления и стили, связанные с математикой</a:t>
            </a:r>
            <a:r>
              <a:t/>
            </a:r>
            <a:br/>
            <a:endParaRPr lang="ru-RU" sz="3600" b="0" strike="noStrike" spc="-1">
              <a:latin typeface="Arial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720000" y="2700000"/>
            <a:ext cx="5039640" cy="305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000000"/>
                </a:solidFill>
                <a:latin typeface="Century Schoolbook"/>
                <a:ea typeface="Microsoft YaHei"/>
              </a:rPr>
              <a:t>Абстракционизм</a:t>
            </a:r>
            <a:r>
              <a:rPr lang="ru-RU" sz="2000" b="0" strike="noStrike" spc="-1">
                <a:solidFill>
                  <a:srgbClr val="000000"/>
                </a:solidFill>
                <a:latin typeface="Century Schoolbook"/>
                <a:ea typeface="Microsoft YaHei"/>
              </a:rPr>
              <a:t> – от латинского слова «abstractio» – «отвлечение».    Художники, работавшие в этой технике, отказались от реалистичных средств живописи, пытаясь показать гармонию и закономерности мира с помощью геометрических форм и цветовых сочетаний.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155" name="Рисунок 154"/>
          <p:cNvPicPr/>
          <p:nvPr/>
        </p:nvPicPr>
        <p:blipFill>
          <a:blip r:embed="rId2"/>
          <a:stretch/>
        </p:blipFill>
        <p:spPr>
          <a:xfrm>
            <a:off x="6264360" y="1980000"/>
            <a:ext cx="5111280" cy="3833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Box 1"/>
          <p:cNvSpPr/>
          <p:nvPr/>
        </p:nvSpPr>
        <p:spPr>
          <a:xfrm>
            <a:off x="900000" y="1980000"/>
            <a:ext cx="4139640" cy="3444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000000"/>
                </a:solidFill>
                <a:latin typeface="Century Schoolbook"/>
                <a:ea typeface="DejaVu Sans"/>
              </a:rPr>
              <a:t>Кубизм</a:t>
            </a:r>
            <a:r>
              <a:rPr lang="ru-RU" sz="2000" b="0" strike="noStrike" spc="-1">
                <a:solidFill>
                  <a:srgbClr val="000000"/>
                </a:solidFill>
                <a:latin typeface="Century Schoolbook"/>
                <a:ea typeface="DejaVu Sans"/>
              </a:rPr>
              <a:t> – (фpaнц. cubisme, oт cube - кyб) направление в изобразительном искусстве, прежде всего в живописи, зародившееся в начале XX века и характеризующееся использованием подчеркнуто геометризованных условных форм, стремлением «раздробить» реальные объекты на стереометрические примитивы.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157" name="Рисунок 156"/>
          <p:cNvPicPr/>
          <p:nvPr/>
        </p:nvPicPr>
        <p:blipFill>
          <a:blip r:embed="rId2"/>
          <a:stretch/>
        </p:blipFill>
        <p:spPr>
          <a:xfrm>
            <a:off x="6120000" y="705600"/>
            <a:ext cx="4319640" cy="57740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Рисунок 1"/>
          <p:cNvPicPr/>
          <p:nvPr/>
        </p:nvPicPr>
        <p:blipFill>
          <a:blip r:embed="rId2" cstate="print"/>
          <a:stretch/>
        </p:blipFill>
        <p:spPr>
          <a:xfrm>
            <a:off x="5728320" y="694080"/>
            <a:ext cx="4623120" cy="5605560"/>
          </a:xfrm>
          <a:prstGeom prst="rect">
            <a:avLst/>
          </a:prstGeom>
          <a:ln w="0">
            <a:noFill/>
          </a:ln>
        </p:spPr>
      </p:pic>
      <p:sp>
        <p:nvSpPr>
          <p:cNvPr id="159" name="TextBox 2"/>
          <p:cNvSpPr/>
          <p:nvPr/>
        </p:nvSpPr>
        <p:spPr>
          <a:xfrm>
            <a:off x="900000" y="2081160"/>
            <a:ext cx="3708000" cy="3138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1" strike="noStrike" spc="-1">
                <a:solidFill>
                  <a:srgbClr val="000000"/>
                </a:solidFill>
                <a:latin typeface="Century Schoolbook"/>
                <a:ea typeface="DejaVu Sans"/>
              </a:rPr>
              <a:t>Дивизионизм</a:t>
            </a:r>
            <a:r>
              <a:rPr lang="ru-RU" sz="2000" b="0" strike="noStrike" spc="-1">
                <a:solidFill>
                  <a:srgbClr val="000000"/>
                </a:solidFill>
                <a:latin typeface="Century Schoolbook"/>
                <a:ea typeface="DejaVu Sans"/>
              </a:rPr>
              <a:t> (от франц. division — разделение)— направление неоимпрессионизма, письмо раздельными четкими мазками в виде точек или мелких квадратов. Смешение цветов с образованием оттенков происходит на этапе восприятия картины зрителем.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Прямоугольник 159"/>
          <p:cNvSpPr/>
          <p:nvPr/>
        </p:nvSpPr>
        <p:spPr>
          <a:xfrm>
            <a:off x="900000" y="2567880"/>
            <a:ext cx="4499640" cy="2448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400" b="1" strike="noStrike" spc="-1">
                <a:solidFill>
                  <a:srgbClr val="000000"/>
                </a:solidFill>
                <a:latin typeface="Century Schoolbook"/>
              </a:rPr>
              <a:t>Мозаика</a:t>
            </a:r>
            <a:r>
              <a:rPr lang="ru-RU" sz="2400" b="0" strike="noStrike" spc="-1">
                <a:solidFill>
                  <a:srgbClr val="000000"/>
                </a:solidFill>
                <a:latin typeface="Century Schoolbook"/>
              </a:rPr>
              <a:t> — это вид декоративно-прикладного и монументального искусства, подразумевающий создание изображения путем компонования и закрепления однородных небольших частиц.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61" name="Рисунок 9"/>
          <p:cNvPicPr/>
          <p:nvPr/>
        </p:nvPicPr>
        <p:blipFill>
          <a:blip r:embed="rId2"/>
          <a:stretch/>
        </p:blipFill>
        <p:spPr>
          <a:xfrm>
            <a:off x="6025680" y="1248120"/>
            <a:ext cx="5133960" cy="4691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96440" y="587880"/>
            <a:ext cx="8893440" cy="1356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400" b="0" strike="noStrike" spc="-1">
                <a:solidFill>
                  <a:srgbClr val="3494BA"/>
                </a:solidFill>
                <a:latin typeface="Trebuchet MS"/>
              </a:rPr>
              <a:t>Можно ли создать произведение искусства без знания в области математики, геометрии?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63" name="Объект 3"/>
          <p:cNvPicPr/>
          <p:nvPr/>
        </p:nvPicPr>
        <p:blipFill>
          <a:blip r:embed="rId3"/>
          <a:stretch/>
        </p:blipFill>
        <p:spPr>
          <a:xfrm>
            <a:off x="1389960" y="1656720"/>
            <a:ext cx="7616880" cy="4278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400" b="0" strike="noStrike" spc="-1">
                <a:solidFill>
                  <a:srgbClr val="3494BA"/>
                </a:solidFill>
                <a:latin typeface="Trebuchet MS"/>
              </a:rPr>
              <a:t>Согласны ли вы с утверждением, что в основе изобразительного искусства ( ИЗО ) лежит геометрия?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65" name="Объект 3"/>
          <p:cNvPicPr/>
          <p:nvPr/>
        </p:nvPicPr>
        <p:blipFill>
          <a:blip r:embed="rId2"/>
          <a:stretch/>
        </p:blipFill>
        <p:spPr>
          <a:xfrm>
            <a:off x="1262880" y="1979280"/>
            <a:ext cx="7256520" cy="4146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400" b="0" strike="noStrike" spc="-1">
                <a:solidFill>
                  <a:srgbClr val="3494BA"/>
                </a:solidFill>
                <a:latin typeface="Trebuchet MS"/>
              </a:rPr>
              <a:t>Сможешь ли ты нарисовать что-либо не используя круг, квадрат, треугольник и т.д.? 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67" name="Объект 3"/>
          <p:cNvPicPr/>
          <p:nvPr/>
        </p:nvPicPr>
        <p:blipFill>
          <a:blip r:embed="rId2"/>
          <a:stretch/>
        </p:blipFill>
        <p:spPr>
          <a:xfrm>
            <a:off x="2191680" y="1943280"/>
            <a:ext cx="6153480" cy="4769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9337320" y="6746760"/>
            <a:ext cx="369900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-237240" y="6858000"/>
            <a:ext cx="8596080" cy="3880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pic>
        <p:nvPicPr>
          <p:cNvPr id="170" name="Рисунок 2" descr="photo_5269280193762150995_y"/>
          <p:cNvPicPr/>
          <p:nvPr/>
        </p:nvPicPr>
        <p:blipFill>
          <a:blip r:embed="rId2"/>
          <a:stretch/>
        </p:blipFill>
        <p:spPr>
          <a:xfrm>
            <a:off x="0" y="457200"/>
            <a:ext cx="1080720" cy="1441080"/>
          </a:xfrm>
          <a:prstGeom prst="rect">
            <a:avLst/>
          </a:prstGeom>
          <a:ln w="0">
            <a:noFill/>
          </a:ln>
        </p:spPr>
      </p:pic>
      <p:pic>
        <p:nvPicPr>
          <p:cNvPr id="171" name="Рисунок 3" descr="photo_5269280193762150996_y"/>
          <p:cNvPicPr/>
          <p:nvPr/>
        </p:nvPicPr>
        <p:blipFill>
          <a:blip r:embed="rId3"/>
          <a:stretch/>
        </p:blipFill>
        <p:spPr>
          <a:xfrm>
            <a:off x="1441800" y="302040"/>
            <a:ext cx="1203840" cy="1605240"/>
          </a:xfrm>
          <a:prstGeom prst="rect">
            <a:avLst/>
          </a:prstGeom>
          <a:ln w="0">
            <a:noFill/>
          </a:ln>
        </p:spPr>
      </p:pic>
      <p:pic>
        <p:nvPicPr>
          <p:cNvPr id="172" name="Рисунок 5" descr="photo_5269280193762150997_y"/>
          <p:cNvPicPr/>
          <p:nvPr/>
        </p:nvPicPr>
        <p:blipFill>
          <a:blip r:embed="rId4"/>
          <a:stretch/>
        </p:blipFill>
        <p:spPr>
          <a:xfrm>
            <a:off x="2646360" y="268200"/>
            <a:ext cx="1265400" cy="1672920"/>
          </a:xfrm>
          <a:prstGeom prst="rect">
            <a:avLst/>
          </a:prstGeom>
          <a:ln w="0">
            <a:noFill/>
          </a:ln>
        </p:spPr>
      </p:pic>
      <p:pic>
        <p:nvPicPr>
          <p:cNvPr id="173" name="Рисунок 6" descr="photo_5269280193762150998_y"/>
          <p:cNvPicPr/>
          <p:nvPr/>
        </p:nvPicPr>
        <p:blipFill>
          <a:blip r:embed="rId5"/>
          <a:stretch/>
        </p:blipFill>
        <p:spPr>
          <a:xfrm>
            <a:off x="4088520" y="373320"/>
            <a:ext cx="1186200" cy="1567800"/>
          </a:xfrm>
          <a:prstGeom prst="rect">
            <a:avLst/>
          </a:prstGeom>
          <a:ln w="0">
            <a:noFill/>
          </a:ln>
        </p:spPr>
      </p:pic>
      <p:sp>
        <p:nvSpPr>
          <p:cNvPr id="174" name="Rectangle 29"/>
          <p:cNvSpPr/>
          <p:nvPr/>
        </p:nvSpPr>
        <p:spPr>
          <a:xfrm>
            <a:off x="0" y="0"/>
            <a:ext cx="12191400" cy="45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Rectangle 30"/>
          <p:cNvSpPr/>
          <p:nvPr/>
        </p:nvSpPr>
        <p:spPr>
          <a:xfrm>
            <a:off x="5905800" y="1776960"/>
            <a:ext cx="3790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    </a:t>
            </a:r>
            <a:endParaRPr lang="ru-RU" sz="1100" b="0" strike="noStrike" spc="-1">
              <a:latin typeface="Arial"/>
            </a:endParaRPr>
          </a:p>
        </p:txBody>
      </p:sp>
      <p:sp>
        <p:nvSpPr>
          <p:cNvPr id="176" name="Rectangle 31"/>
          <p:cNvSpPr/>
          <p:nvPr/>
        </p:nvSpPr>
        <p:spPr>
          <a:xfrm>
            <a:off x="5985000" y="2843640"/>
            <a:ext cx="2206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 lang="ru-RU" sz="1100" b="0" strike="noStrike" spc="-1">
              <a:latin typeface="Arial"/>
            </a:endParaRPr>
          </a:p>
        </p:txBody>
      </p:sp>
      <p:sp>
        <p:nvSpPr>
          <p:cNvPr id="177" name="Rectangle 32"/>
          <p:cNvSpPr/>
          <p:nvPr/>
        </p:nvSpPr>
        <p:spPr>
          <a:xfrm>
            <a:off x="5985000" y="3939120"/>
            <a:ext cx="2206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 lang="ru-RU" sz="1100" b="0" strike="noStrike" spc="-1">
              <a:latin typeface="Arial"/>
            </a:endParaRPr>
          </a:p>
        </p:txBody>
      </p:sp>
      <p:pic>
        <p:nvPicPr>
          <p:cNvPr id="178" name="Рисунок 20" descr="photo_5269280193762150999_y"/>
          <p:cNvPicPr/>
          <p:nvPr/>
        </p:nvPicPr>
        <p:blipFill>
          <a:blip r:embed="rId6"/>
          <a:stretch/>
        </p:blipFill>
        <p:spPr>
          <a:xfrm>
            <a:off x="1617840" y="2234160"/>
            <a:ext cx="1262520" cy="1671840"/>
          </a:xfrm>
          <a:prstGeom prst="rect">
            <a:avLst/>
          </a:prstGeom>
          <a:ln w="0">
            <a:noFill/>
          </a:ln>
        </p:spPr>
      </p:pic>
      <p:pic>
        <p:nvPicPr>
          <p:cNvPr id="179" name="Рисунок 21" descr="photo_5269280193762151000_y"/>
          <p:cNvPicPr/>
          <p:nvPr/>
        </p:nvPicPr>
        <p:blipFill>
          <a:blip r:embed="rId7"/>
          <a:stretch/>
        </p:blipFill>
        <p:spPr>
          <a:xfrm>
            <a:off x="2634120" y="2209680"/>
            <a:ext cx="1277640" cy="1696320"/>
          </a:xfrm>
          <a:prstGeom prst="rect">
            <a:avLst/>
          </a:prstGeom>
          <a:ln w="0">
            <a:noFill/>
          </a:ln>
        </p:spPr>
      </p:pic>
      <p:pic>
        <p:nvPicPr>
          <p:cNvPr id="180" name="Рисунок 22" descr="photo_5269280193762151001_y"/>
          <p:cNvPicPr/>
          <p:nvPr/>
        </p:nvPicPr>
        <p:blipFill>
          <a:blip r:embed="rId8"/>
          <a:stretch/>
        </p:blipFill>
        <p:spPr>
          <a:xfrm>
            <a:off x="3912480" y="2206800"/>
            <a:ext cx="1274040" cy="1699200"/>
          </a:xfrm>
          <a:prstGeom prst="rect">
            <a:avLst/>
          </a:prstGeom>
          <a:ln w="0">
            <a:noFill/>
          </a:ln>
        </p:spPr>
      </p:pic>
      <p:pic>
        <p:nvPicPr>
          <p:cNvPr id="181" name="Рисунок 23" descr="photo_5269280193762151002_y"/>
          <p:cNvPicPr/>
          <p:nvPr/>
        </p:nvPicPr>
        <p:blipFill>
          <a:blip r:embed="rId9"/>
          <a:stretch/>
        </p:blipFill>
        <p:spPr>
          <a:xfrm>
            <a:off x="5048280" y="2206800"/>
            <a:ext cx="1253160" cy="1663560"/>
          </a:xfrm>
          <a:prstGeom prst="rect">
            <a:avLst/>
          </a:prstGeom>
          <a:ln w="0">
            <a:noFill/>
          </a:ln>
        </p:spPr>
      </p:pic>
      <p:sp>
        <p:nvSpPr>
          <p:cNvPr id="182" name="Rectangle 37"/>
          <p:cNvSpPr/>
          <p:nvPr/>
        </p:nvSpPr>
        <p:spPr>
          <a:xfrm>
            <a:off x="8009640" y="-281520"/>
            <a:ext cx="12191400" cy="45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Rectangle 38"/>
          <p:cNvSpPr/>
          <p:nvPr/>
        </p:nvSpPr>
        <p:spPr>
          <a:xfrm>
            <a:off x="13994640" y="1866960"/>
            <a:ext cx="2206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 lang="ru-RU" sz="1100" b="0" strike="noStrike" spc="-1">
              <a:latin typeface="Arial"/>
            </a:endParaRPr>
          </a:p>
        </p:txBody>
      </p:sp>
      <p:sp>
        <p:nvSpPr>
          <p:cNvPr id="184" name="Rectangle 39"/>
          <p:cNvSpPr/>
          <p:nvPr/>
        </p:nvSpPr>
        <p:spPr>
          <a:xfrm>
            <a:off x="13994640" y="3257640"/>
            <a:ext cx="2206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 lang="ru-RU" sz="1100" b="0" strike="noStrike" spc="-1">
              <a:latin typeface="Arial"/>
            </a:endParaRPr>
          </a:p>
        </p:txBody>
      </p:sp>
      <p:sp>
        <p:nvSpPr>
          <p:cNvPr id="185" name="Rectangle 40"/>
          <p:cNvSpPr/>
          <p:nvPr/>
        </p:nvSpPr>
        <p:spPr>
          <a:xfrm>
            <a:off x="13994640" y="4667400"/>
            <a:ext cx="2206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 lang="ru-RU" sz="1100" b="0" strike="noStrike" spc="-1">
              <a:latin typeface="Arial"/>
            </a:endParaRPr>
          </a:p>
        </p:txBody>
      </p:sp>
      <p:sp>
        <p:nvSpPr>
          <p:cNvPr id="186" name="Rectangle 41"/>
          <p:cNvSpPr/>
          <p:nvPr/>
        </p:nvSpPr>
        <p:spPr>
          <a:xfrm>
            <a:off x="13994640" y="6058080"/>
            <a:ext cx="2206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 lang="ru-RU" sz="1100" b="0" strike="noStrike" spc="-1">
              <a:latin typeface="Arial"/>
            </a:endParaRPr>
          </a:p>
        </p:txBody>
      </p:sp>
      <p:pic>
        <p:nvPicPr>
          <p:cNvPr id="187" name="Рисунок 24" descr="photo_5269280193762151004_y"/>
          <p:cNvPicPr/>
          <p:nvPr/>
        </p:nvPicPr>
        <p:blipFill>
          <a:blip r:embed="rId10"/>
          <a:stretch/>
        </p:blipFill>
        <p:spPr>
          <a:xfrm>
            <a:off x="2671560" y="3973680"/>
            <a:ext cx="1240200" cy="1643040"/>
          </a:xfrm>
          <a:prstGeom prst="rect">
            <a:avLst/>
          </a:prstGeom>
          <a:ln w="0">
            <a:noFill/>
          </a:ln>
        </p:spPr>
      </p:pic>
      <p:pic>
        <p:nvPicPr>
          <p:cNvPr id="188" name="Рисунок 25" descr="photo_5269280193762151003_y"/>
          <p:cNvPicPr/>
          <p:nvPr/>
        </p:nvPicPr>
        <p:blipFill>
          <a:blip r:embed="rId11"/>
          <a:stretch/>
        </p:blipFill>
        <p:spPr>
          <a:xfrm>
            <a:off x="3912480" y="3958200"/>
            <a:ext cx="1274040" cy="1688040"/>
          </a:xfrm>
          <a:prstGeom prst="rect">
            <a:avLst/>
          </a:prstGeom>
          <a:ln w="0">
            <a:noFill/>
          </a:ln>
        </p:spPr>
      </p:pic>
      <p:pic>
        <p:nvPicPr>
          <p:cNvPr id="189" name="Рисунок 11" descr="photo_5269280193762151005_y"/>
          <p:cNvPicPr/>
          <p:nvPr/>
        </p:nvPicPr>
        <p:blipFill>
          <a:blip r:embed="rId12"/>
          <a:stretch/>
        </p:blipFill>
        <p:spPr>
          <a:xfrm>
            <a:off x="5048280" y="3958200"/>
            <a:ext cx="1248840" cy="1658160"/>
          </a:xfrm>
          <a:prstGeom prst="rect">
            <a:avLst/>
          </a:prstGeom>
          <a:ln w="0">
            <a:noFill/>
          </a:ln>
        </p:spPr>
      </p:pic>
      <p:sp>
        <p:nvSpPr>
          <p:cNvPr id="190" name="Rectangle 45"/>
          <p:cNvSpPr/>
          <p:nvPr/>
        </p:nvSpPr>
        <p:spPr>
          <a:xfrm>
            <a:off x="6909120" y="662400"/>
            <a:ext cx="12191400" cy="45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Rectangle 46"/>
          <p:cNvSpPr/>
          <p:nvPr/>
        </p:nvSpPr>
        <p:spPr>
          <a:xfrm>
            <a:off x="12892680" y="2383920"/>
            <a:ext cx="223920" cy="271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200" b="0" strike="noStrike" spc="-1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1829160" y="685800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976320" y="6858000"/>
            <a:ext cx="8596080" cy="3880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pic>
        <p:nvPicPr>
          <p:cNvPr id="194" name="Рисунок 12" descr="photo_5269280193762151006_y"/>
          <p:cNvPicPr/>
          <p:nvPr/>
        </p:nvPicPr>
        <p:blipFill>
          <a:blip r:embed="rId2"/>
          <a:stretch/>
        </p:blipFill>
        <p:spPr>
          <a:xfrm>
            <a:off x="0" y="288000"/>
            <a:ext cx="1326960" cy="1769400"/>
          </a:xfrm>
          <a:prstGeom prst="rect">
            <a:avLst/>
          </a:prstGeom>
          <a:ln w="0">
            <a:noFill/>
          </a:ln>
        </p:spPr>
      </p:pic>
      <p:pic>
        <p:nvPicPr>
          <p:cNvPr id="195" name="Рисунок 13" descr="photo_5269280193762151007_y"/>
          <p:cNvPicPr/>
          <p:nvPr/>
        </p:nvPicPr>
        <p:blipFill>
          <a:blip r:embed="rId3"/>
          <a:stretch/>
        </p:blipFill>
        <p:spPr>
          <a:xfrm>
            <a:off x="1327680" y="296640"/>
            <a:ext cx="1326240" cy="1760760"/>
          </a:xfrm>
          <a:prstGeom prst="rect">
            <a:avLst/>
          </a:prstGeom>
          <a:ln w="0">
            <a:noFill/>
          </a:ln>
        </p:spPr>
      </p:pic>
      <p:pic>
        <p:nvPicPr>
          <p:cNvPr id="196" name="Рисунок 15" descr="photo_5269280193762151008_y"/>
          <p:cNvPicPr/>
          <p:nvPr/>
        </p:nvPicPr>
        <p:blipFill>
          <a:blip r:embed="rId4"/>
          <a:stretch/>
        </p:blipFill>
        <p:spPr>
          <a:xfrm>
            <a:off x="2470680" y="296640"/>
            <a:ext cx="1309320" cy="1746000"/>
          </a:xfrm>
          <a:prstGeom prst="rect">
            <a:avLst/>
          </a:prstGeom>
          <a:ln w="0">
            <a:noFill/>
          </a:ln>
        </p:spPr>
      </p:pic>
      <p:sp>
        <p:nvSpPr>
          <p:cNvPr id="197" name="Rectangle 4"/>
          <p:cNvSpPr/>
          <p:nvPr/>
        </p:nvSpPr>
        <p:spPr>
          <a:xfrm>
            <a:off x="0" y="0"/>
            <a:ext cx="1219140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Rectangle 5"/>
          <p:cNvSpPr/>
          <p:nvPr/>
        </p:nvSpPr>
        <p:spPr>
          <a:xfrm>
            <a:off x="5866200" y="2634120"/>
            <a:ext cx="4582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      </a:t>
            </a:r>
            <a:endParaRPr lang="ru-RU" sz="1100" b="0" strike="noStrike" spc="-1">
              <a:latin typeface="Arial"/>
            </a:endParaRPr>
          </a:p>
        </p:txBody>
      </p:sp>
      <p:sp>
        <p:nvSpPr>
          <p:cNvPr id="199" name="Rectangle 6"/>
          <p:cNvSpPr/>
          <p:nvPr/>
        </p:nvSpPr>
        <p:spPr>
          <a:xfrm>
            <a:off x="5891400" y="4005720"/>
            <a:ext cx="4078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    </a:t>
            </a:r>
            <a:r>
              <a:rPr lang="ru-RU" sz="800" b="0" strike="noStrike" spc="-1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 lang="ru-RU" sz="800" b="0" strike="noStrike" spc="-1">
              <a:latin typeface="Arial"/>
            </a:endParaRPr>
          </a:p>
        </p:txBody>
      </p:sp>
      <p:sp>
        <p:nvSpPr>
          <p:cNvPr id="200" name="Rectangle 8"/>
          <p:cNvSpPr/>
          <p:nvPr/>
        </p:nvSpPr>
        <p:spPr>
          <a:xfrm>
            <a:off x="1292400" y="1752480"/>
            <a:ext cx="12191400" cy="45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01" name="Рисунок 26" descr="photo_5269280193762151009_y"/>
          <p:cNvPicPr/>
          <p:nvPr/>
        </p:nvPicPr>
        <p:blipFill>
          <a:blip r:embed="rId5"/>
          <a:stretch/>
        </p:blipFill>
        <p:spPr>
          <a:xfrm>
            <a:off x="1292400" y="2209680"/>
            <a:ext cx="1361520" cy="1808280"/>
          </a:xfrm>
          <a:prstGeom prst="rect">
            <a:avLst/>
          </a:prstGeom>
          <a:ln w="0">
            <a:noFill/>
          </a:ln>
        </p:spPr>
      </p:pic>
      <p:sp>
        <p:nvSpPr>
          <p:cNvPr id="202" name="Rectangle 9"/>
          <p:cNvSpPr/>
          <p:nvPr/>
        </p:nvSpPr>
        <p:spPr>
          <a:xfrm>
            <a:off x="7190640" y="3655080"/>
            <a:ext cx="394560" cy="271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200" b="0" strike="noStrike" spc="-1">
                <a:solidFill>
                  <a:srgbClr val="000000"/>
                </a:solidFill>
                <a:latin typeface="Arial"/>
                <a:ea typeface="Times New Roman"/>
              </a:rPr>
              <a:t>     </a:t>
            </a:r>
            <a:endParaRPr lang="ru-RU" sz="1200" b="0" strike="noStrike" spc="-1">
              <a:latin typeface="Arial"/>
            </a:endParaRPr>
          </a:p>
        </p:txBody>
      </p:sp>
      <p:pic>
        <p:nvPicPr>
          <p:cNvPr id="203" name="Рисунок 17" descr="photo_5269280193762151010_x"/>
          <p:cNvPicPr/>
          <p:nvPr/>
        </p:nvPicPr>
        <p:blipFill>
          <a:blip r:embed="rId6"/>
          <a:stretch/>
        </p:blipFill>
        <p:spPr>
          <a:xfrm>
            <a:off x="2557080" y="2085840"/>
            <a:ext cx="1363680" cy="1412280"/>
          </a:xfrm>
          <a:prstGeom prst="rect">
            <a:avLst/>
          </a:prstGeom>
          <a:ln w="0">
            <a:noFill/>
          </a:ln>
        </p:spPr>
      </p:pic>
      <p:pic>
        <p:nvPicPr>
          <p:cNvPr id="204" name="Рисунок 19" descr="photo_5269280193762151012_x"/>
          <p:cNvPicPr/>
          <p:nvPr/>
        </p:nvPicPr>
        <p:blipFill>
          <a:blip r:embed="rId7"/>
          <a:stretch/>
        </p:blipFill>
        <p:spPr>
          <a:xfrm>
            <a:off x="3854880" y="2085840"/>
            <a:ext cx="1368720" cy="1418400"/>
          </a:xfrm>
          <a:prstGeom prst="rect">
            <a:avLst/>
          </a:prstGeom>
          <a:ln w="0">
            <a:noFill/>
          </a:ln>
        </p:spPr>
      </p:pic>
      <p:pic>
        <p:nvPicPr>
          <p:cNvPr id="205" name="Рисунок 27" descr="photo_5269280193762151013_x"/>
          <p:cNvPicPr/>
          <p:nvPr/>
        </p:nvPicPr>
        <p:blipFill>
          <a:blip r:embed="rId8"/>
          <a:stretch/>
        </p:blipFill>
        <p:spPr>
          <a:xfrm>
            <a:off x="5213880" y="2052720"/>
            <a:ext cx="1423800" cy="1474920"/>
          </a:xfrm>
          <a:prstGeom prst="rect">
            <a:avLst/>
          </a:prstGeom>
          <a:ln w="0">
            <a:noFill/>
          </a:ln>
        </p:spPr>
      </p:pic>
      <p:pic>
        <p:nvPicPr>
          <p:cNvPr id="206" name="Рисунок 28" descr="photo_5269280193762151014_x"/>
          <p:cNvPicPr/>
          <p:nvPr/>
        </p:nvPicPr>
        <p:blipFill>
          <a:blip r:embed="rId9"/>
          <a:stretch/>
        </p:blipFill>
        <p:spPr>
          <a:xfrm>
            <a:off x="6609600" y="2052720"/>
            <a:ext cx="1460880" cy="1513800"/>
          </a:xfrm>
          <a:prstGeom prst="rect">
            <a:avLst/>
          </a:prstGeom>
          <a:ln w="0">
            <a:noFill/>
          </a:ln>
        </p:spPr>
      </p:pic>
      <p:sp>
        <p:nvSpPr>
          <p:cNvPr id="207" name="Rectangle 14"/>
          <p:cNvSpPr/>
          <p:nvPr/>
        </p:nvSpPr>
        <p:spPr>
          <a:xfrm>
            <a:off x="0" y="0"/>
            <a:ext cx="12191400" cy="45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Rectangle 15"/>
          <p:cNvSpPr/>
          <p:nvPr/>
        </p:nvSpPr>
        <p:spPr>
          <a:xfrm>
            <a:off x="5826600" y="1891080"/>
            <a:ext cx="53784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        </a:t>
            </a:r>
            <a:endParaRPr lang="ru-RU" sz="1100" b="0" strike="noStrike" spc="-1">
              <a:latin typeface="Arial"/>
            </a:endParaRPr>
          </a:p>
        </p:txBody>
      </p:sp>
      <p:sp>
        <p:nvSpPr>
          <p:cNvPr id="209" name="Rectangle 16"/>
          <p:cNvSpPr/>
          <p:nvPr/>
        </p:nvSpPr>
        <p:spPr>
          <a:xfrm>
            <a:off x="5925600" y="2976840"/>
            <a:ext cx="3394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   </a:t>
            </a:r>
            <a:endParaRPr lang="ru-RU" sz="1100" b="0" strike="noStrike" spc="-1">
              <a:latin typeface="Arial"/>
            </a:endParaRPr>
          </a:p>
        </p:txBody>
      </p:sp>
      <p:sp>
        <p:nvSpPr>
          <p:cNvPr id="210" name="Rectangle 17"/>
          <p:cNvSpPr/>
          <p:nvPr/>
        </p:nvSpPr>
        <p:spPr>
          <a:xfrm>
            <a:off x="5965200" y="4072320"/>
            <a:ext cx="2602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 </a:t>
            </a:r>
            <a:endParaRPr lang="ru-RU" sz="1100" b="0" strike="noStrike" spc="-1">
              <a:latin typeface="Arial"/>
            </a:endParaRPr>
          </a:p>
        </p:txBody>
      </p:sp>
      <p:sp>
        <p:nvSpPr>
          <p:cNvPr id="211" name="Rectangle 18"/>
          <p:cNvSpPr/>
          <p:nvPr/>
        </p:nvSpPr>
        <p:spPr>
          <a:xfrm>
            <a:off x="5945400" y="5167800"/>
            <a:ext cx="2998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  </a:t>
            </a:r>
            <a:endParaRPr lang="ru-RU" sz="1100" b="0" strike="noStrike" spc="-1">
              <a:latin typeface="Arial"/>
            </a:endParaRPr>
          </a:p>
        </p:txBody>
      </p:sp>
      <p:pic>
        <p:nvPicPr>
          <p:cNvPr id="212" name="Рисунок 29" descr="photo_5269280193762151015_x"/>
          <p:cNvPicPr/>
          <p:nvPr/>
        </p:nvPicPr>
        <p:blipFill>
          <a:blip r:embed="rId10"/>
          <a:stretch/>
        </p:blipFill>
        <p:spPr>
          <a:xfrm>
            <a:off x="3854880" y="3657600"/>
            <a:ext cx="1358280" cy="1398600"/>
          </a:xfrm>
          <a:prstGeom prst="rect">
            <a:avLst/>
          </a:prstGeom>
          <a:ln w="0">
            <a:noFill/>
          </a:ln>
        </p:spPr>
      </p:pic>
      <p:pic>
        <p:nvPicPr>
          <p:cNvPr id="213" name="Рисунок 30" descr="photo_5269280193762151016_x"/>
          <p:cNvPicPr/>
          <p:nvPr/>
        </p:nvPicPr>
        <p:blipFill>
          <a:blip r:embed="rId11"/>
          <a:stretch/>
        </p:blipFill>
        <p:spPr>
          <a:xfrm>
            <a:off x="5181840" y="3594960"/>
            <a:ext cx="1427040" cy="1469520"/>
          </a:xfrm>
          <a:prstGeom prst="rect">
            <a:avLst/>
          </a:prstGeom>
          <a:ln w="0">
            <a:noFill/>
          </a:ln>
        </p:spPr>
      </p:pic>
      <p:sp>
        <p:nvSpPr>
          <p:cNvPr id="214" name="Rectangle 21"/>
          <p:cNvSpPr/>
          <p:nvPr/>
        </p:nvSpPr>
        <p:spPr>
          <a:xfrm>
            <a:off x="0" y="0"/>
            <a:ext cx="12191400" cy="45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Rectangle 22"/>
          <p:cNvSpPr/>
          <p:nvPr/>
        </p:nvSpPr>
        <p:spPr>
          <a:xfrm>
            <a:off x="5905800" y="1776960"/>
            <a:ext cx="379080" cy="256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100" b="0" strike="noStrike" spc="-1">
                <a:solidFill>
                  <a:srgbClr val="000000"/>
                </a:solidFill>
                <a:latin typeface="Arial"/>
                <a:ea typeface="Arial"/>
              </a:rPr>
              <a:t>     </a:t>
            </a:r>
            <a:endParaRPr lang="ru-RU" sz="11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</a:rPr>
              <a:t>Актуальность: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677160" y="1270080"/>
            <a:ext cx="8596080" cy="3744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0500" lnSpcReduction="20000"/>
          </a:bodyPr>
          <a:lstStyle/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4000" b="0" strike="noStrike" spc="-1">
                <a:solidFill>
                  <a:srgbClr val="404040"/>
                </a:solidFill>
                <a:latin typeface="Trebuchet MS"/>
              </a:rPr>
              <a:t>Большинство людей считают математику далекой от искусства, никак не связанной с ним, и как следствие не увлекаются этой наукой  всерьез. Поэтому я приняла решение опровергнуть данные мнения и продемонстрировать связь математики с живописью.</a:t>
            </a:r>
            <a:endParaRPr lang="ru-RU" sz="4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4000" b="0" strike="noStrike" spc="-1">
              <a:latin typeface="Arial"/>
            </a:endParaRPr>
          </a:p>
        </p:txBody>
      </p:sp>
      <p:sp>
        <p:nvSpPr>
          <p:cNvPr id="119" name="Прямоугольник 4"/>
          <p:cNvSpPr/>
          <p:nvPr/>
        </p:nvSpPr>
        <p:spPr>
          <a:xfrm>
            <a:off x="677160" y="3125880"/>
            <a:ext cx="5444280" cy="638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t/>
            </a:r>
            <a:br/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2585160" y="685800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/>
          </p:nvPr>
        </p:nvSpPr>
        <p:spPr>
          <a:xfrm>
            <a:off x="2374200" y="6858000"/>
            <a:ext cx="8596080" cy="3880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8" name="Rectangle 2"/>
          <p:cNvSpPr/>
          <p:nvPr/>
        </p:nvSpPr>
        <p:spPr>
          <a:xfrm>
            <a:off x="0" y="0"/>
            <a:ext cx="29013840" cy="72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19" name="Рисунок 31" descr="photo_5269280193762151017_y"/>
          <p:cNvPicPr/>
          <p:nvPr/>
        </p:nvPicPr>
        <p:blipFill>
          <a:blip r:embed="rId2"/>
          <a:stretch/>
        </p:blipFill>
        <p:spPr>
          <a:xfrm>
            <a:off x="2716200" y="510840"/>
            <a:ext cx="4351320" cy="5779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2171880" y="685800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1776240" y="6858000"/>
            <a:ext cx="8596080" cy="3880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pic>
        <p:nvPicPr>
          <p:cNvPr id="222" name="Рисунок 32" descr="photo_5269280193762151099_y"/>
          <p:cNvPicPr/>
          <p:nvPr/>
        </p:nvPicPr>
        <p:blipFill>
          <a:blip r:embed="rId2"/>
          <a:stretch/>
        </p:blipFill>
        <p:spPr>
          <a:xfrm>
            <a:off x="1495080" y="908280"/>
            <a:ext cx="3137760" cy="4593960"/>
          </a:xfrm>
          <a:prstGeom prst="rect">
            <a:avLst/>
          </a:prstGeom>
          <a:ln w="0">
            <a:noFill/>
          </a:ln>
        </p:spPr>
      </p:pic>
      <p:pic>
        <p:nvPicPr>
          <p:cNvPr id="223" name="Рисунок 33" descr="photo_5269280193762151098_x"/>
          <p:cNvPicPr/>
          <p:nvPr/>
        </p:nvPicPr>
        <p:blipFill>
          <a:blip r:embed="rId3"/>
          <a:stretch/>
        </p:blipFill>
        <p:spPr>
          <a:xfrm>
            <a:off x="6186960" y="1055160"/>
            <a:ext cx="2579760" cy="4527360"/>
          </a:xfrm>
          <a:prstGeom prst="rect">
            <a:avLst/>
          </a:prstGeom>
          <a:ln w="0">
            <a:noFill/>
          </a:ln>
        </p:spPr>
      </p:pic>
      <p:sp>
        <p:nvSpPr>
          <p:cNvPr id="224" name="Rectangle 3"/>
          <p:cNvSpPr/>
          <p:nvPr/>
        </p:nvSpPr>
        <p:spPr>
          <a:xfrm>
            <a:off x="0" y="0"/>
            <a:ext cx="12191400" cy="45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Rectangle 4"/>
          <p:cNvSpPr/>
          <p:nvPr/>
        </p:nvSpPr>
        <p:spPr>
          <a:xfrm>
            <a:off x="5919480" y="2064600"/>
            <a:ext cx="351720" cy="271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200" b="0" strike="noStrike" spc="-1">
                <a:solidFill>
                  <a:srgbClr val="000000"/>
                </a:solidFill>
                <a:latin typeface="Arial"/>
                <a:ea typeface="Times New Roman"/>
              </a:rPr>
              <a:t>    </a:t>
            </a:r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</a:rPr>
              <a:t>Заключение: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/>
          </p:nvPr>
        </p:nvSpPr>
        <p:spPr>
          <a:xfrm>
            <a:off x="677160" y="1270080"/>
            <a:ext cx="9206280" cy="5783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800" b="0" strike="noStrike" spc="-1">
                <a:solidFill>
                  <a:srgbClr val="404040"/>
                </a:solidFill>
                <a:latin typeface="Trebuchet MS"/>
              </a:rPr>
              <a:t>Изучая тему « Математика в живописи», благодаря тщательному анализу разных источников, собственному познавательному опыту и результатам опроса подростков, я пришла к выводу, что математика сыграла большую роль в развитии искусства. Мне было очень интересно изучать данную тему, так как я сама увлекаюсь изобразительным искусством и роль математики в живописи мне очень близка.</a:t>
            </a:r>
            <a:r>
              <a:t/>
            </a:r>
            <a:br/>
            <a:r>
              <a:rPr lang="ru-RU" sz="1800" b="0" strike="noStrike" spc="-1">
                <a:solidFill>
                  <a:srgbClr val="404040"/>
                </a:solidFill>
                <a:latin typeface="Trebuchet MS"/>
              </a:rPr>
              <a:t>Выдвинутая вначале гипотеза, о тесной связи математики и живописи- подтвердилась. </a:t>
            </a:r>
            <a:r>
              <a:t/>
            </a:r>
            <a:br/>
            <a:r>
              <a:rPr lang="ru-RU" sz="1800" b="0" strike="noStrike" spc="-1">
                <a:solidFill>
                  <a:srgbClr val="404040"/>
                </a:solidFill>
                <a:latin typeface="Trebuchet MS"/>
              </a:rPr>
              <a:t>В данной работе рассмотрено только несколько законов математики, применяемых живописцами. Но этого уже достаточно, чтобы убедиться во взаимосвязи двух на первых взгляд несовместимых понятий: математика и живопись. Работа над проектом была интересной и полезной: я узнала много нового об искусстве и математике.</a:t>
            </a:r>
            <a:r>
              <a:t/>
            </a:r>
            <a:br/>
            <a:r>
              <a:rPr lang="ru-RU" sz="1800" b="0" strike="noStrike" spc="-1">
                <a:solidFill>
                  <a:srgbClr val="404040"/>
                </a:solidFill>
                <a:latin typeface="Trebuchet MS"/>
              </a:rPr>
              <a:t>Основываясь на расчетах, используя геометрической законы, применяя математические методы, компьютерную графику, и художники, и дизайнеры создают для нас великие произведения искусства.</a:t>
            </a:r>
            <a:r>
              <a:t/>
            </a:r>
            <a:br/>
            <a:r>
              <a:rPr lang="ru-RU" sz="1800" b="0" strike="noStrike" spc="-1">
                <a:solidFill>
                  <a:srgbClr val="404040"/>
                </a:solidFill>
                <a:latin typeface="Trebuchet MS"/>
              </a:rPr>
              <a:t>Итак, цель проектно- исследовательской работы достигнута, задачи решены в полном объеме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3014280" y="2373840"/>
            <a:ext cx="10193040" cy="3453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</a:rPr>
              <a:t>Спасибо за внимание!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77160" y="602640"/>
            <a:ext cx="838692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</a:rPr>
              <a:t>Цель работы: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468360" y="1154160"/>
            <a:ext cx="8596080" cy="898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000" b="0" strike="noStrike" spc="-1">
                <a:solidFill>
                  <a:srgbClr val="404040"/>
                </a:solidFill>
                <a:latin typeface="Trebuchet MS"/>
              </a:rPr>
              <a:t>Изучить связь математики с живописью, а также расширить представление людей о сферах применения данной науки.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22" name="Прямоугольник 3"/>
          <p:cNvSpPr/>
          <p:nvPr/>
        </p:nvSpPr>
        <p:spPr>
          <a:xfrm>
            <a:off x="688320" y="1944360"/>
            <a:ext cx="1825200" cy="638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  <a:ea typeface="DejaVu Sans"/>
              </a:rPr>
              <a:t>Задачи: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23" name="Прямоугольник 4"/>
          <p:cNvSpPr/>
          <p:nvPr/>
        </p:nvSpPr>
        <p:spPr>
          <a:xfrm>
            <a:off x="468360" y="2604960"/>
            <a:ext cx="6213240" cy="228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1.Сбор, исследование и анализ материала по данной теме (работа с учебной и научно-популярной литературой, ресурсами сети Интернет);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2.Выяснить, как математика применяется в живописи; 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3.Рассмотреть направления и стили в живописи, тесно связанные с математикой;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4.На собственном опыте показать, как можно применить математику в </a:t>
            </a:r>
            <a:r>
              <a:rPr lang="ru-RU" sz="1800" b="0" i="1" strike="noStrike" spc="-1">
                <a:solidFill>
                  <a:srgbClr val="000000"/>
                </a:solidFill>
                <a:latin typeface="Trebuchet MS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искусстве.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Прямоугольник 6"/>
          <p:cNvSpPr/>
          <p:nvPr/>
        </p:nvSpPr>
        <p:spPr>
          <a:xfrm>
            <a:off x="1031760" y="2027520"/>
            <a:ext cx="4751280" cy="638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  <a:ea typeface="DejaVu Sans"/>
              </a:rPr>
              <a:t>Объект иследования: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25" name="Прямоугольник 7"/>
          <p:cNvSpPr/>
          <p:nvPr/>
        </p:nvSpPr>
        <p:spPr>
          <a:xfrm>
            <a:off x="985320" y="2596680"/>
            <a:ext cx="6309720" cy="39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Arial"/>
              </a:rPr>
              <a:t>живопись и математика.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924120" y="609480"/>
            <a:ext cx="8349120" cy="621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0000"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</a:rPr>
              <a:t>Предмет исследования: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866160" y="1270080"/>
            <a:ext cx="8103600" cy="991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000" b="0" strike="noStrike" spc="-1">
                <a:solidFill>
                  <a:srgbClr val="404040"/>
                </a:solidFill>
                <a:latin typeface="Trebuchet MS"/>
              </a:rPr>
              <a:t>Взаимосвязь живописи с законами математики, которые присутствуют в окружающем мире.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28" name="Прямоугольник 12"/>
          <p:cNvSpPr/>
          <p:nvPr/>
        </p:nvSpPr>
        <p:spPr>
          <a:xfrm>
            <a:off x="1061640" y="2970000"/>
            <a:ext cx="2242800" cy="638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  <a:ea typeface="DejaVu Sans"/>
              </a:rPr>
              <a:t>Гипотеза: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29" name="Прямоугольник 13"/>
          <p:cNvSpPr/>
          <p:nvPr/>
        </p:nvSpPr>
        <p:spPr>
          <a:xfrm>
            <a:off x="985320" y="3505320"/>
            <a:ext cx="8706600" cy="39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Arial"/>
              </a:rPr>
              <a:t>Применение</a:t>
            </a:r>
            <a:r>
              <a:rPr lang="ru-RU" sz="2000" b="0" strike="noStrike" spc="-46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Arial"/>
              </a:rPr>
              <a:t>математики</a:t>
            </a:r>
            <a:r>
              <a:rPr lang="ru-RU" sz="2000" b="0" strike="noStrike" spc="-52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Arial"/>
              </a:rPr>
              <a:t>в</a:t>
            </a:r>
            <a:r>
              <a:rPr lang="ru-RU" sz="2000" b="0" strike="noStrike" spc="-41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Arial"/>
              </a:rPr>
              <a:t>живописи</a:t>
            </a:r>
            <a:r>
              <a:rPr lang="ru-RU" sz="2000" b="0" strike="noStrike" spc="-46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Arial"/>
              </a:rPr>
              <a:t>возможно.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130" name="Прямоугольник 14"/>
          <p:cNvSpPr/>
          <p:nvPr/>
        </p:nvSpPr>
        <p:spPr>
          <a:xfrm>
            <a:off x="1106280" y="4029120"/>
            <a:ext cx="4484520" cy="638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  <a:ea typeface="DejaVu Sans"/>
              </a:rPr>
              <a:t>Проектный продукт: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31" name="Прямоугольник 15"/>
          <p:cNvSpPr/>
          <p:nvPr/>
        </p:nvSpPr>
        <p:spPr>
          <a:xfrm>
            <a:off x="792720" y="4723560"/>
            <a:ext cx="8080920" cy="1461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Бодистенд – представляет собой изображение человека, мультипликационного героя, животного в полный рост (также называют ростовыми фигурами) и как наглядное пособие компьютерная презентация.</a:t>
            </a:r>
            <a:r>
              <a:t/>
            </a:r>
            <a:br/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</a:rPr>
              <a:t>Применение математики в живописи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133" name="Picture 2" descr="C:\Users\hp\Desktop\slide-14.jpg"/>
          <p:cNvPicPr/>
          <p:nvPr/>
        </p:nvPicPr>
        <p:blipFill>
          <a:blip r:embed="rId2"/>
          <a:stretch/>
        </p:blipFill>
        <p:spPr>
          <a:xfrm>
            <a:off x="972000" y="1145520"/>
            <a:ext cx="8729280" cy="5543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</a:rPr>
              <a:t>Пропорции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135" name="Содержимое 3" descr="https://pandia.ru/text/78/045/images/image002_101.jpg"/>
          <p:cNvPicPr/>
          <p:nvPr/>
        </p:nvPicPr>
        <p:blipFill>
          <a:blip r:embed="rId2"/>
          <a:stretch/>
        </p:blipFill>
        <p:spPr>
          <a:xfrm>
            <a:off x="346680" y="1977840"/>
            <a:ext cx="2997360" cy="3880800"/>
          </a:xfrm>
          <a:prstGeom prst="rect">
            <a:avLst/>
          </a:prstGeom>
          <a:ln w="9525">
            <a:noFill/>
          </a:ln>
        </p:spPr>
      </p:pic>
      <p:pic>
        <p:nvPicPr>
          <p:cNvPr id="136" name="Рисунок 4" descr="https://pandia.ru/text/78/045/images/image003_73.jpg"/>
          <p:cNvPicPr/>
          <p:nvPr/>
        </p:nvPicPr>
        <p:blipFill>
          <a:blip r:embed="rId3"/>
          <a:stretch/>
        </p:blipFill>
        <p:spPr>
          <a:xfrm>
            <a:off x="2849040" y="1963440"/>
            <a:ext cx="4407480" cy="3522240"/>
          </a:xfrm>
          <a:prstGeom prst="rect">
            <a:avLst/>
          </a:prstGeom>
          <a:ln w="9525">
            <a:noFill/>
          </a:ln>
        </p:spPr>
      </p:pic>
      <p:sp>
        <p:nvSpPr>
          <p:cNvPr id="137" name="Прямоугольник 6"/>
          <p:cNvSpPr/>
          <p:nvPr/>
        </p:nvSpPr>
        <p:spPr>
          <a:xfrm>
            <a:off x="2988360" y="5429160"/>
            <a:ext cx="229356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Пропорции ребёнка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38" name="Рисунок 7" descr="https://pandia.ru/text/78/045/images/image004_58.jpg"/>
          <p:cNvPicPr/>
          <p:nvPr/>
        </p:nvPicPr>
        <p:blipFill>
          <a:blip r:embed="rId4"/>
          <a:stretch/>
        </p:blipFill>
        <p:spPr>
          <a:xfrm>
            <a:off x="7555680" y="1819080"/>
            <a:ext cx="2059200" cy="1972440"/>
          </a:xfrm>
          <a:prstGeom prst="rect">
            <a:avLst/>
          </a:prstGeom>
          <a:ln w="9525">
            <a:noFill/>
          </a:ln>
        </p:spPr>
      </p:pic>
      <p:pic>
        <p:nvPicPr>
          <p:cNvPr id="139" name="Рисунок 8" descr="https://pandia.ru/text/78/045/images/image006_45.jpg"/>
          <p:cNvPicPr/>
          <p:nvPr/>
        </p:nvPicPr>
        <p:blipFill>
          <a:blip r:embed="rId5"/>
          <a:stretch/>
        </p:blipFill>
        <p:spPr>
          <a:xfrm>
            <a:off x="7738560" y="4113360"/>
            <a:ext cx="1943640" cy="156456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</a:rPr>
              <a:t>Золотая спираль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141" name="Picture 2" descr="C:\Users\hp\Desktop\b88dc2400554836073399830067ab4e0.png"/>
          <p:cNvPicPr/>
          <p:nvPr/>
        </p:nvPicPr>
        <p:blipFill>
          <a:blip r:embed="rId2"/>
          <a:stretch/>
        </p:blipFill>
        <p:spPr>
          <a:xfrm>
            <a:off x="1424520" y="1790280"/>
            <a:ext cx="7150680" cy="5067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149440" y="609480"/>
            <a:ext cx="412380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3494BA"/>
                </a:solidFill>
                <a:latin typeface="Trebuchet MS"/>
              </a:rPr>
              <a:t>Проецирование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143" name="Picture 2" descr="C:\Users\hp\Desktop\image-29.jpg"/>
          <p:cNvPicPr/>
          <p:nvPr/>
        </p:nvPicPr>
        <p:blipFill>
          <a:blip r:embed="rId2"/>
          <a:stretch/>
        </p:blipFill>
        <p:spPr>
          <a:xfrm>
            <a:off x="360720" y="558000"/>
            <a:ext cx="4571280" cy="3811320"/>
          </a:xfrm>
          <a:prstGeom prst="rect">
            <a:avLst/>
          </a:prstGeom>
          <a:ln w="0">
            <a:noFill/>
          </a:ln>
        </p:spPr>
      </p:pic>
      <p:pic>
        <p:nvPicPr>
          <p:cNvPr id="144" name="Picture 3" descr="C:\Users\hp\Desktop\escueladeatenas_fuga1.jpg"/>
          <p:cNvPicPr/>
          <p:nvPr/>
        </p:nvPicPr>
        <p:blipFill>
          <a:blip r:embed="rId3"/>
          <a:stretch/>
        </p:blipFill>
        <p:spPr>
          <a:xfrm>
            <a:off x="5216760" y="1650240"/>
            <a:ext cx="6134760" cy="4089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1" strike="noStrike" spc="-1">
                <a:solidFill>
                  <a:srgbClr val="3494BA"/>
                </a:solidFill>
                <a:latin typeface="Trebuchet MS"/>
              </a:rPr>
              <a:t>Перспектива – геометрия живописи</a:t>
            </a:r>
            <a:r>
              <a:t/>
            </a:r>
            <a:br/>
            <a:endParaRPr lang="ru-RU" sz="3600" b="0" strike="noStrike" spc="-1">
              <a:latin typeface="Arial"/>
            </a:endParaRPr>
          </a:p>
        </p:txBody>
      </p:sp>
      <p:pic>
        <p:nvPicPr>
          <p:cNvPr id="146" name="Содержимое 3" descr="https://pandia.ru/text/78/045/images/image044_5.jpg"/>
          <p:cNvPicPr/>
          <p:nvPr/>
        </p:nvPicPr>
        <p:blipFill>
          <a:blip r:embed="rId2"/>
          <a:stretch/>
        </p:blipFill>
        <p:spPr>
          <a:xfrm>
            <a:off x="634680" y="1896120"/>
            <a:ext cx="3599640" cy="2561400"/>
          </a:xfrm>
          <a:prstGeom prst="rect">
            <a:avLst/>
          </a:prstGeom>
          <a:ln w="9525">
            <a:noFill/>
          </a:ln>
        </p:spPr>
      </p:pic>
      <p:sp>
        <p:nvSpPr>
          <p:cNvPr id="147" name="Прямоугольник 4"/>
          <p:cNvSpPr/>
          <p:nvPr/>
        </p:nvSpPr>
        <p:spPr>
          <a:xfrm>
            <a:off x="979920" y="4668840"/>
            <a:ext cx="285840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Перспективное удаление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48" name="Рисунок 5" descr="https://pandia.ru/text/78/045/images/image045_7.gif"/>
          <p:cNvPicPr/>
          <p:nvPr/>
        </p:nvPicPr>
        <p:blipFill>
          <a:blip r:embed="rId3"/>
          <a:stretch/>
        </p:blipFill>
        <p:spPr>
          <a:xfrm>
            <a:off x="5528160" y="1645920"/>
            <a:ext cx="3769200" cy="2800080"/>
          </a:xfrm>
          <a:prstGeom prst="rect">
            <a:avLst/>
          </a:prstGeom>
          <a:ln w="9525">
            <a:noFill/>
          </a:ln>
        </p:spPr>
      </p:pic>
      <p:sp>
        <p:nvSpPr>
          <p:cNvPr id="149" name="Прямоугольник 6"/>
          <p:cNvSpPr/>
          <p:nvPr/>
        </p:nvSpPr>
        <p:spPr>
          <a:xfrm>
            <a:off x="5202720" y="4572720"/>
            <a:ext cx="419184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Trebuchet MS"/>
                <a:ea typeface="DejaVu Sans"/>
              </a:rPr>
              <a:t>«Изучение перспективы» В. Вазарели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175</TotalTime>
  <Words>474</Words>
  <Application>LibreOffice/7.2.5.2$Windows_X86_64 LibreOffice_project/499f9727c189e6ef3471021d6132d4c694f357e5</Application>
  <PresentationFormat>Произвольный</PresentationFormat>
  <Paragraphs>62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Office Theme</vt:lpstr>
      <vt:lpstr>Office Theme</vt:lpstr>
      <vt:lpstr> Математика в живописи. Бодистенд.</vt:lpstr>
      <vt:lpstr>Актуальность:</vt:lpstr>
      <vt:lpstr>Цель работы:</vt:lpstr>
      <vt:lpstr>Предмет исследования:</vt:lpstr>
      <vt:lpstr>Применение математики в живописи</vt:lpstr>
      <vt:lpstr>Пропорции</vt:lpstr>
      <vt:lpstr>Золотая спираль</vt:lpstr>
      <vt:lpstr>Проецирование</vt:lpstr>
      <vt:lpstr>Перспектива – геометрия живописи </vt:lpstr>
      <vt:lpstr>Геометрические фигуры в живописи</vt:lpstr>
      <vt:lpstr>Слайд 11</vt:lpstr>
      <vt:lpstr>Слайд 12</vt:lpstr>
      <vt:lpstr>Слайд 13</vt:lpstr>
      <vt:lpstr>Слайд 14</vt:lpstr>
      <vt:lpstr>Можно ли создать произведение искусства без знания в области математики, геометрии?</vt:lpstr>
      <vt:lpstr>Согласны ли вы с утверждением, что в основе изобразительного искусства ( ИЗО ) лежит геометрия?</vt:lpstr>
      <vt:lpstr>Сможешь ли ты нарисовать что-либо не используя круг, квадрат, треугольник и т.д.? </vt:lpstr>
      <vt:lpstr>Слайд 18</vt:lpstr>
      <vt:lpstr>Слайд 19</vt:lpstr>
      <vt:lpstr>Слайд 20</vt:lpstr>
      <vt:lpstr>Слайд 21</vt:lpstr>
      <vt:lpstr>Заключение: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живописи</dc:title>
  <dc:subject/>
  <dc:creator>DEXP</dc:creator>
  <dc:description/>
  <cp:lastModifiedBy>hp</cp:lastModifiedBy>
  <cp:revision>22</cp:revision>
  <dcterms:created xsi:type="dcterms:W3CDTF">2023-03-30T10:31:55Z</dcterms:created>
  <dcterms:modified xsi:type="dcterms:W3CDTF">2023-07-14T04:13:36Z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3</vt:i4>
  </property>
  <property fmtid="{D5CDD505-2E9C-101B-9397-08002B2CF9AE}" pid="3" name="PresentationFormat">
    <vt:lpwstr>Произвольный</vt:lpwstr>
  </property>
  <property fmtid="{D5CDD505-2E9C-101B-9397-08002B2CF9AE}" pid="4" name="Slides">
    <vt:i4>19</vt:i4>
  </property>
</Properties>
</file>