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79" r:id="rId2"/>
    <p:sldId id="256" r:id="rId3"/>
    <p:sldId id="280" r:id="rId4"/>
    <p:sldId id="257" r:id="rId5"/>
    <p:sldId id="281" r:id="rId6"/>
    <p:sldId id="258" r:id="rId7"/>
    <p:sldId id="282" r:id="rId8"/>
    <p:sldId id="259" r:id="rId9"/>
    <p:sldId id="283" r:id="rId10"/>
    <p:sldId id="260" r:id="rId11"/>
    <p:sldId id="284" r:id="rId12"/>
    <p:sldId id="261" r:id="rId13"/>
    <p:sldId id="285" r:id="rId14"/>
    <p:sldId id="262" r:id="rId15"/>
    <p:sldId id="286" r:id="rId16"/>
    <p:sldId id="263" r:id="rId17"/>
    <p:sldId id="287" r:id="rId18"/>
    <p:sldId id="264" r:id="rId19"/>
    <p:sldId id="288" r:id="rId20"/>
    <p:sldId id="265" r:id="rId21"/>
    <p:sldId id="289" r:id="rId22"/>
    <p:sldId id="266" r:id="rId23"/>
    <p:sldId id="290" r:id="rId24"/>
    <p:sldId id="267" r:id="rId25"/>
    <p:sldId id="291" r:id="rId26"/>
    <p:sldId id="268" r:id="rId27"/>
    <p:sldId id="292" r:id="rId28"/>
    <p:sldId id="269" r:id="rId29"/>
    <p:sldId id="293" r:id="rId30"/>
    <p:sldId id="270" r:id="rId31"/>
    <p:sldId id="294" r:id="rId32"/>
    <p:sldId id="271" r:id="rId33"/>
    <p:sldId id="295" r:id="rId34"/>
    <p:sldId id="272" r:id="rId35"/>
    <p:sldId id="296" r:id="rId36"/>
    <p:sldId id="273" r:id="rId37"/>
    <p:sldId id="297" r:id="rId38"/>
    <p:sldId id="274" r:id="rId39"/>
    <p:sldId id="298" r:id="rId40"/>
    <p:sldId id="275" r:id="rId41"/>
    <p:sldId id="299" r:id="rId42"/>
    <p:sldId id="276" r:id="rId43"/>
    <p:sldId id="300" r:id="rId44"/>
    <p:sldId id="277" r:id="rId45"/>
    <p:sldId id="301" r:id="rId46"/>
    <p:sldId id="278" r:id="rId47"/>
    <p:sldId id="302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6D51E-5C11-4BEB-ABDD-34EA6C237D49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C8691E-C5A6-42CB-9452-74F771EB72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Некрасов Н.А.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пойдет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пригодится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точить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Большая перемена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Баранка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Л.Н.Толстой, К.Д.Ушинский, А. В. Луначарский, А.М.Горький, С.Я.Маршак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«Уроки французского» — рассказ Валентина Распутина, «Первый учитель» — повесть писателя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Чингиза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Айтматова, фильм «Большая перемена»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да, этот праздник был учреждён под эгидой ЮНЕСКО в 1994 году. Это день – 5 октября, День учителя празднуют более чем в ста странах мира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так говорится в том случае, когда отвечающий не знает ответ на вопрос. Скорее всего, считается, что Пушкин (он же гений!) знал всё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мы не проходили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Валентин Распутин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Чиполлино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Чип (и Дейл), Чижик-пыжик, Чук (и Гек), Чапаев, «Чучело» и другие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это значит, что выполнено домашнее задание, и выучены правила, теоремы, проштудирован параграф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практически ничем, это ученик, который учится без троек. Оценки за четверти и за год у него только хорошие и отличные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так на разговорном языке означает слово «шпаргалка»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Учительская газета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Виктор </a:t>
            </a:r>
            <a:r>
              <a:rPr lang="ru-RU" dirty="0" err="1" smtClean="0"/>
              <a:t>Перестукин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преподаватель, педагог, наставник, гуру, просветитель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К.Д.Ушинский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Историю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неученье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тьма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 плод сладок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8691E-C5A6-42CB-9452-74F771EB72A5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О ПЕДАГОГАХ,  ШКОЛЕ,  УЧЕНИКАХ.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vatars.mds.yandex.net/i?id=241f14e275a5f888ef6267d1b8d9ccd7_l-3986582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714356"/>
            <a:ext cx="3511563" cy="3511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</p:spPr>
        <p:txBody>
          <a:bodyPr/>
          <a:lstStyle/>
          <a:p>
            <a:r>
              <a:rPr lang="ru-RU" b="1" dirty="0" smtClean="0"/>
              <a:t>5. Назовите синонимы к слову «учитель»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85860"/>
            <a:ext cx="7484958" cy="307183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Ответ:</a:t>
            </a:r>
            <a:r>
              <a:rPr lang="ru-RU" dirty="0" smtClean="0">
                <a:solidFill>
                  <a:schemeClr val="tx1"/>
                </a:solidFill>
              </a:rPr>
              <a:t> преподаватель, педагог, наставник, гуру, просветитель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2571768"/>
          </a:xfrm>
        </p:spPr>
        <p:txBody>
          <a:bodyPr/>
          <a:lstStyle/>
          <a:p>
            <a:r>
              <a:rPr lang="ru-RU" b="1" dirty="0" smtClean="0"/>
              <a:t>6. Этот человек – основоположник дошкольной педагогики. Он стоял у истоков русской педагогики в целом. О ком идёт речь?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4357693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К.Д.Ушинский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А.М.Горький</a:t>
            </a:r>
            <a:br>
              <a:rPr lang="ru-RU" dirty="0" smtClean="0"/>
            </a:br>
            <a:r>
              <a:rPr lang="ru-RU" dirty="0" smtClean="0"/>
              <a:t>С.Я.Маршак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85860"/>
            <a:ext cx="3841620" cy="1714512"/>
          </a:xfrm>
        </p:spPr>
        <p:txBody>
          <a:bodyPr/>
          <a:lstStyle/>
          <a:p>
            <a:r>
              <a:rPr lang="ru-RU" dirty="0" smtClean="0"/>
              <a:t>К.Д.Ушинский</a:t>
            </a:r>
            <a:endParaRPr lang="ru-RU" dirty="0"/>
          </a:p>
        </p:txBody>
      </p:sp>
      <p:pic>
        <p:nvPicPr>
          <p:cNvPr id="67586" name="Picture 2" descr="https://thepresentation.ru/img/tmb/6/529661/46c257658112971ba0efdf943d94601c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571744"/>
            <a:ext cx="4895826" cy="36718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3143272"/>
          </a:xfrm>
        </p:spPr>
        <p:txBody>
          <a:bodyPr>
            <a:normAutofit/>
          </a:bodyPr>
          <a:lstStyle/>
          <a:p>
            <a:r>
              <a:rPr lang="ru-RU" b="1" dirty="0" smtClean="0"/>
              <a:t>7. Какой предмет преподавал учитель Илья Семёнович Мельников (актёр Вячеслав Тихонов) в фильме «Доживём до понедельника»?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4429131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Литературу</a:t>
            </a:r>
            <a:br>
              <a:rPr lang="ru-RU" dirty="0" smtClean="0"/>
            </a:br>
            <a:r>
              <a:rPr lang="ru-RU" dirty="0" smtClean="0"/>
              <a:t>Историю </a:t>
            </a:r>
            <a:br>
              <a:rPr lang="ru-RU" dirty="0" smtClean="0"/>
            </a:br>
            <a:r>
              <a:rPr lang="ru-RU" dirty="0" smtClean="0"/>
              <a:t>Математику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736"/>
            <a:ext cx="2912926" cy="928694"/>
          </a:xfrm>
        </p:spPr>
        <p:txBody>
          <a:bodyPr/>
          <a:lstStyle/>
          <a:p>
            <a:r>
              <a:rPr lang="ru-RU" dirty="0" smtClean="0"/>
              <a:t>ИСТОРИЮ</a:t>
            </a:r>
            <a:endParaRPr lang="ru-RU" dirty="0"/>
          </a:p>
        </p:txBody>
      </p:sp>
      <p:pic>
        <p:nvPicPr>
          <p:cNvPr id="69634" name="Picture 2" descr="https://in-formatio.ru/assets/uploads/images/articles/movies/m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785926"/>
            <a:ext cx="5643602" cy="4376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714512"/>
          </a:xfrm>
        </p:spPr>
        <p:txBody>
          <a:bodyPr/>
          <a:lstStyle/>
          <a:p>
            <a:r>
              <a:rPr lang="ru-RU" b="1" dirty="0" smtClean="0"/>
              <a:t>8. Продолжите </a:t>
            </a:r>
            <a:r>
              <a:rPr lang="ru-RU" b="1" dirty="0" smtClean="0"/>
              <a:t>пословицы: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9" y="3244334"/>
            <a:ext cx="72866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Ученье — свет, а … 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500174"/>
            <a:ext cx="4055934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Не ученье - тьма</a:t>
            </a:r>
            <a:endParaRPr lang="ru-RU" dirty="0"/>
          </a:p>
        </p:txBody>
      </p:sp>
      <p:pic>
        <p:nvPicPr>
          <p:cNvPr id="70658" name="Picture 2" descr="https://proza.ru/pics/2017/07/02/1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714620"/>
            <a:ext cx="4929222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txBody>
          <a:bodyPr>
            <a:normAutofit/>
          </a:bodyPr>
          <a:lstStyle/>
          <a:p>
            <a:r>
              <a:rPr lang="ru-RU" sz="6000" dirty="0" smtClean="0"/>
              <a:t>9.</a:t>
            </a:r>
            <a:br>
              <a:rPr lang="ru-RU" sz="6000" dirty="0" smtClean="0"/>
            </a:br>
            <a:r>
              <a:rPr lang="ru-RU" sz="6000" dirty="0" smtClean="0"/>
              <a:t>Ученья корень горек, …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357298"/>
            <a:ext cx="4484562" cy="714380"/>
          </a:xfrm>
        </p:spPr>
        <p:txBody>
          <a:bodyPr/>
          <a:lstStyle/>
          <a:p>
            <a:r>
              <a:rPr lang="ru-RU" dirty="0" smtClean="0"/>
              <a:t>Да плод сладок</a:t>
            </a:r>
            <a:endParaRPr lang="ru-RU" dirty="0"/>
          </a:p>
        </p:txBody>
      </p:sp>
      <p:pic>
        <p:nvPicPr>
          <p:cNvPr id="71682" name="Picture 2" descr="https://avatars.mds.yandex.net/i?id=a204b2f9ecd93288fee7d0e958882d4a_l-5103244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285991"/>
            <a:ext cx="5514221" cy="3676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27146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1. Кто автор следующей фразы?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«Сейте разумное, доброе, вечное,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Сейте! Спасибо вам скажет сердечное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‎Русский народ…»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4071942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В.А.Жуковский</a:t>
            </a:r>
            <a:br>
              <a:rPr lang="ru-RU" dirty="0" smtClean="0"/>
            </a:br>
            <a:r>
              <a:rPr lang="ru-RU" dirty="0" smtClean="0"/>
              <a:t>В.Г.Белинский</a:t>
            </a:r>
            <a:br>
              <a:rPr lang="ru-RU" dirty="0" smtClean="0"/>
            </a:br>
            <a:r>
              <a:rPr lang="ru-RU" dirty="0" smtClean="0"/>
              <a:t>Н.А.Некрасов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10. </a:t>
            </a:r>
            <a:br>
              <a:rPr lang="ru-RU" sz="4800" b="1" dirty="0" smtClean="0"/>
            </a:br>
            <a:r>
              <a:rPr lang="ru-RU" sz="4800" b="1" dirty="0" smtClean="0"/>
              <a:t>Учись доброму, так худое на ум …</a:t>
            </a:r>
            <a:endParaRPr lang="ru-RU" sz="48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500174"/>
            <a:ext cx="5699008" cy="1428760"/>
          </a:xfrm>
        </p:spPr>
        <p:txBody>
          <a:bodyPr>
            <a:noAutofit/>
          </a:bodyPr>
          <a:lstStyle/>
          <a:p>
            <a:r>
              <a:rPr lang="ru-RU" sz="7200" dirty="0" smtClean="0"/>
              <a:t>Не пойдёт</a:t>
            </a:r>
            <a:endParaRPr lang="ru-RU" sz="7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txBody>
          <a:bodyPr>
            <a:normAutofit/>
          </a:bodyPr>
          <a:lstStyle/>
          <a:p>
            <a:r>
              <a:rPr lang="ru-RU" sz="7200" dirty="0" smtClean="0"/>
              <a:t>11.</a:t>
            </a:r>
            <a:br>
              <a:rPr lang="ru-RU" sz="7200" dirty="0" smtClean="0"/>
            </a:br>
            <a:r>
              <a:rPr lang="ru-RU" sz="7200" dirty="0" smtClean="0"/>
              <a:t>Учиться всегда …</a:t>
            </a:r>
            <a:endParaRPr lang="ru-RU" sz="7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571612"/>
            <a:ext cx="5984760" cy="785818"/>
          </a:xfrm>
        </p:spPr>
        <p:txBody>
          <a:bodyPr>
            <a:noAutofit/>
          </a:bodyPr>
          <a:lstStyle/>
          <a:p>
            <a:r>
              <a:rPr lang="ru-RU" sz="7200" dirty="0" smtClean="0"/>
              <a:t>пригодится</a:t>
            </a:r>
            <a:endParaRPr lang="ru-RU" sz="7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1618"/>
          </a:xfrm>
        </p:spPr>
        <p:txBody>
          <a:bodyPr>
            <a:normAutofit/>
          </a:bodyPr>
          <a:lstStyle/>
          <a:p>
            <a:r>
              <a:rPr lang="ru-RU" sz="7200" dirty="0" smtClean="0"/>
              <a:t>12.</a:t>
            </a:r>
            <a:br>
              <a:rPr lang="ru-RU" sz="7200" dirty="0" smtClean="0"/>
            </a:br>
            <a:r>
              <a:rPr lang="ru-RU" sz="7200" dirty="0" smtClean="0"/>
              <a:t>Учить — … ум</a:t>
            </a:r>
            <a:endParaRPr lang="ru-RU" sz="7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571612"/>
            <a:ext cx="4484562" cy="1214446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точить</a:t>
            </a:r>
            <a:endParaRPr lang="ru-RU" sz="7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33575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13.</a:t>
            </a:r>
            <a:br>
              <a:rPr lang="ru-RU" dirty="0" smtClean="0"/>
            </a:br>
            <a:r>
              <a:rPr lang="ru-RU" b="1" dirty="0" smtClean="0"/>
              <a:t>Как </a:t>
            </a:r>
            <a:r>
              <a:rPr lang="ru-RU" b="1" dirty="0" smtClean="0"/>
              <a:t>назывался советский </a:t>
            </a:r>
            <a:r>
              <a:rPr lang="ru-RU" b="1" dirty="0" err="1" smtClean="0"/>
              <a:t>четырёхсерийный</a:t>
            </a:r>
            <a:r>
              <a:rPr lang="ru-RU" b="1" dirty="0" smtClean="0"/>
              <a:t> художественный телевизионный фильм о школе, школьной жизни, учителях, режиссером которого стал Алексей </a:t>
            </a:r>
            <a:r>
              <a:rPr lang="ru-RU" b="1" dirty="0" err="1" smtClean="0"/>
              <a:t>Коренев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4813994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«Школьная серенада»</a:t>
            </a:r>
            <a:br>
              <a:rPr lang="ru-RU" dirty="0" smtClean="0"/>
            </a:br>
            <a:r>
              <a:rPr lang="ru-RU" dirty="0" smtClean="0"/>
              <a:t>«Здравствуй, школа»</a:t>
            </a:r>
            <a:br>
              <a:rPr lang="ru-RU" dirty="0" smtClean="0"/>
            </a:br>
            <a:r>
              <a:rPr lang="ru-RU" dirty="0" smtClean="0"/>
              <a:t>«Большая перемена» 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571612"/>
            <a:ext cx="5127504" cy="1500198"/>
          </a:xfrm>
        </p:spPr>
        <p:txBody>
          <a:bodyPr/>
          <a:lstStyle/>
          <a:p>
            <a:r>
              <a:rPr lang="ru-RU" dirty="0" smtClean="0"/>
              <a:t>«БОЛЬШАЯ ПЕРЕМЕНА»</a:t>
            </a:r>
            <a:endParaRPr lang="ru-RU" dirty="0"/>
          </a:p>
        </p:txBody>
      </p:sp>
      <p:pic>
        <p:nvPicPr>
          <p:cNvPr id="72706" name="Picture 2" descr="https://avatars.mds.yandex.net/i?id=3de23874936b2471f8d44b3b9180ccb8_l-248027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928934"/>
            <a:ext cx="4643470" cy="3453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/>
          </a:bodyPr>
          <a:lstStyle/>
          <a:p>
            <a:r>
              <a:rPr lang="ru-RU" dirty="0" smtClean="0"/>
              <a:t>14.</a:t>
            </a:r>
            <a:br>
              <a:rPr lang="ru-RU" dirty="0" smtClean="0"/>
            </a:br>
            <a:r>
              <a:rPr lang="ru-RU" b="1" dirty="0" smtClean="0"/>
              <a:t>Как </a:t>
            </a:r>
            <a:r>
              <a:rPr lang="ru-RU" b="1" dirty="0" smtClean="0"/>
              <a:t>на школьном языке называется оценка, эквивалентная «неудовлетворительно», «плохо», «двойка».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4813994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Пустышка</a:t>
            </a:r>
            <a:br>
              <a:rPr lang="ru-RU" dirty="0" smtClean="0"/>
            </a:br>
            <a:r>
              <a:rPr lang="ru-RU" dirty="0" smtClean="0"/>
              <a:t>По нолям</a:t>
            </a:r>
            <a:br>
              <a:rPr lang="ru-RU" dirty="0" smtClean="0"/>
            </a:br>
            <a:r>
              <a:rPr lang="ru-RU" dirty="0" smtClean="0"/>
              <a:t>Баранка</a:t>
            </a:r>
            <a:r>
              <a:rPr lang="ru-RU" b="1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14422"/>
            <a:ext cx="4198810" cy="1500198"/>
          </a:xfrm>
        </p:spPr>
        <p:txBody>
          <a:bodyPr/>
          <a:lstStyle/>
          <a:p>
            <a:r>
              <a:rPr lang="ru-RU" dirty="0" smtClean="0"/>
              <a:t>БАРАНКА</a:t>
            </a:r>
            <a:endParaRPr lang="ru-RU" dirty="0"/>
          </a:p>
        </p:txBody>
      </p:sp>
      <p:pic>
        <p:nvPicPr>
          <p:cNvPr id="76802" name="Picture 2" descr="https://a.d-cd.net/jRFkl0TtsIx7XXLqrQ8_kzCS-dg-9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143116"/>
            <a:ext cx="4878489" cy="4229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85860"/>
            <a:ext cx="3698744" cy="928694"/>
          </a:xfrm>
        </p:spPr>
        <p:txBody>
          <a:bodyPr/>
          <a:lstStyle/>
          <a:p>
            <a:r>
              <a:rPr lang="ru-RU" dirty="0" smtClean="0"/>
              <a:t>Некрасов Н.А.</a:t>
            </a:r>
            <a:endParaRPr lang="ru-RU" dirty="0"/>
          </a:p>
        </p:txBody>
      </p:sp>
      <p:pic>
        <p:nvPicPr>
          <p:cNvPr id="62466" name="Picture 2" descr="https://fsd.multiurok.ru/html/2022/12/12/s_63975070d55fd/phpjpErdx_ded-Nazaj_html_d62acf53313176d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285992"/>
            <a:ext cx="5286412" cy="3964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/>
          </a:bodyPr>
          <a:lstStyle/>
          <a:p>
            <a:r>
              <a:rPr lang="ru-RU" dirty="0" smtClean="0"/>
              <a:t>15.</a:t>
            </a:r>
            <a:br>
              <a:rPr lang="ru-RU" dirty="0" smtClean="0"/>
            </a:br>
            <a:r>
              <a:rPr lang="ru-RU" b="1" dirty="0" smtClean="0"/>
              <a:t>Каких великих учителей вы знаете?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85860"/>
            <a:ext cx="8686800" cy="335758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Ответ:</a:t>
            </a:r>
            <a:r>
              <a:rPr lang="ru-RU" sz="4800" dirty="0" smtClean="0">
                <a:solidFill>
                  <a:schemeClr val="tx1"/>
                </a:solidFill>
              </a:rPr>
              <a:t> </a:t>
            </a:r>
            <a:r>
              <a:rPr lang="ru-RU" sz="4800" dirty="0" smtClean="0">
                <a:solidFill>
                  <a:schemeClr val="tx1"/>
                </a:solidFill>
              </a:rPr>
              <a:t/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Л.Н.Толстой</a:t>
            </a:r>
            <a:r>
              <a:rPr lang="ru-RU" sz="4800" dirty="0" smtClean="0">
                <a:solidFill>
                  <a:schemeClr val="tx1"/>
                </a:solidFill>
              </a:rPr>
              <a:t>, К.Д.Ушинский, А. В. Луначарский, А.М.Горький, С.Я.Маршак</a:t>
            </a:r>
            <a:endParaRPr lang="ru-RU" sz="4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/>
          <a:lstStyle/>
          <a:p>
            <a:r>
              <a:rPr lang="ru-RU" dirty="0" smtClean="0"/>
              <a:t>16.</a:t>
            </a:r>
            <a:br>
              <a:rPr lang="ru-RU" dirty="0" smtClean="0"/>
            </a:br>
            <a:r>
              <a:rPr lang="ru-RU" b="1" dirty="0" smtClean="0"/>
              <a:t>Какие кинофильмы, рассказы, повести, посвящённые учителям, вы знаете?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357298"/>
            <a:ext cx="8686800" cy="38576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Ответ:</a:t>
            </a:r>
            <a:r>
              <a:rPr lang="ru-RU" dirty="0" smtClean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 smtClean="0">
                <a:solidFill>
                  <a:schemeClr val="tx1"/>
                </a:solidFill>
              </a:rPr>
              <a:t>Уроки французского» — рассказ Валентина Распутина,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 smtClean="0">
                <a:solidFill>
                  <a:schemeClr val="tx1"/>
                </a:solidFill>
              </a:rPr>
              <a:t>Первый учитель» — повесть писателя </a:t>
            </a:r>
            <a:r>
              <a:rPr lang="ru-RU" dirty="0" err="1" smtClean="0">
                <a:solidFill>
                  <a:schemeClr val="tx1"/>
                </a:solidFill>
              </a:rPr>
              <a:t>Чингиза</a:t>
            </a:r>
            <a:r>
              <a:rPr lang="ru-RU" dirty="0" smtClean="0">
                <a:solidFill>
                  <a:schemeClr val="tx1"/>
                </a:solidFill>
              </a:rPr>
              <a:t> Айтматова,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фильм </a:t>
            </a:r>
            <a:r>
              <a:rPr lang="ru-RU" dirty="0" smtClean="0">
                <a:solidFill>
                  <a:schemeClr val="tx1"/>
                </a:solidFill>
              </a:rPr>
              <a:t>«Большая перемена»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/>
          <a:lstStyle/>
          <a:p>
            <a:r>
              <a:rPr lang="ru-RU" dirty="0" smtClean="0"/>
              <a:t>17.</a:t>
            </a:r>
            <a:br>
              <a:rPr lang="ru-RU" dirty="0" smtClean="0"/>
            </a:br>
            <a:r>
              <a:rPr lang="ru-RU" b="1" dirty="0" smtClean="0"/>
              <a:t>Как вы считаете, отмечают ли Всемирный День учителя?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736"/>
            <a:ext cx="8686800" cy="21431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Ответ:</a:t>
            </a:r>
            <a:r>
              <a:rPr lang="ru-RU" dirty="0" smtClean="0">
                <a:solidFill>
                  <a:schemeClr val="tx1"/>
                </a:solidFill>
              </a:rPr>
              <a:t> да, этот праздник был учреждён под эгидой ЮНЕСКО в 1994 году. Это день – 5 октября, День учителя празднуют более чем в ста странах мира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1684"/>
          </a:xfrm>
        </p:spPr>
        <p:txBody>
          <a:bodyPr/>
          <a:lstStyle/>
          <a:p>
            <a:r>
              <a:rPr lang="ru-RU" dirty="0" smtClean="0"/>
              <a:t>18.</a:t>
            </a:r>
            <a:br>
              <a:rPr lang="ru-RU" dirty="0" smtClean="0"/>
            </a:br>
            <a:r>
              <a:rPr lang="ru-RU" b="1" dirty="0" smtClean="0"/>
              <a:t>В каком случае ученик говорит: «Я что, Пушкин?»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500174"/>
            <a:ext cx="8686800" cy="24288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Ответ:</a:t>
            </a:r>
            <a:r>
              <a:rPr lang="ru-RU" dirty="0" smtClean="0">
                <a:solidFill>
                  <a:schemeClr val="tx1"/>
                </a:solidFill>
              </a:rPr>
              <a:t> так говорится в том случае, когда отвечающий не знает ответ на вопрос. Скорее всего, считается, что Пушкин (он же гений!) знал всё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/>
          <a:lstStyle/>
          <a:p>
            <a:r>
              <a:rPr lang="ru-RU" dirty="0" smtClean="0"/>
              <a:t>19.</a:t>
            </a:r>
            <a:br>
              <a:rPr lang="ru-RU" dirty="0" smtClean="0"/>
            </a:br>
            <a:r>
              <a:rPr lang="ru-RU" b="1" dirty="0" smtClean="0"/>
              <a:t>Как отвечает ученик на вопрос, который, по его мнению, ранее не был объяснён учителем?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571612"/>
            <a:ext cx="6413388" cy="2286016"/>
          </a:xfrm>
        </p:spPr>
        <p:txBody>
          <a:bodyPr/>
          <a:lstStyle/>
          <a:p>
            <a:r>
              <a:rPr lang="ru-RU" dirty="0" smtClean="0"/>
              <a:t>Это мы не проходили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/>
          <a:lstStyle/>
          <a:p>
            <a:r>
              <a:rPr lang="ru-RU" b="1" dirty="0" smtClean="0"/>
              <a:t>2. Кто автор рассказа «Уроки французского»?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67334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Валентин Распутин </a:t>
            </a:r>
            <a:br>
              <a:rPr lang="ru-RU" dirty="0" smtClean="0"/>
            </a:br>
            <a:r>
              <a:rPr lang="ru-RU" dirty="0" smtClean="0"/>
              <a:t>Алексей Толстой</a:t>
            </a:r>
            <a:br>
              <a:rPr lang="ru-RU" dirty="0" smtClean="0"/>
            </a:br>
            <a:r>
              <a:rPr lang="ru-RU" dirty="0" smtClean="0"/>
              <a:t>Лев Кассиль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/>
          <a:lstStyle/>
          <a:p>
            <a:r>
              <a:rPr lang="ru-RU" dirty="0" smtClean="0"/>
              <a:t>20.</a:t>
            </a:r>
            <a:br>
              <a:rPr lang="ru-RU" dirty="0" smtClean="0"/>
            </a:br>
            <a:r>
              <a:rPr lang="ru-RU" b="1" dirty="0" smtClean="0"/>
              <a:t>Назовите пять персонажей детских рассказов, мультфильмов, считалочек, сказок, имена (названия) которых начинаются на букву «Ч»?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14422"/>
            <a:ext cx="8686800" cy="21431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Ответ:</a:t>
            </a:r>
            <a:r>
              <a:rPr lang="ru-RU" dirty="0" smtClean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err="1" smtClean="0">
                <a:solidFill>
                  <a:schemeClr val="tx1"/>
                </a:solidFill>
              </a:rPr>
              <a:t>Чиполлино</a:t>
            </a:r>
            <a:r>
              <a:rPr lang="ru-RU" dirty="0" smtClean="0">
                <a:solidFill>
                  <a:schemeClr val="tx1"/>
                </a:solidFill>
              </a:rPr>
              <a:t>, Чип (и Дейл), Чижик-пыжик, Чук (и Гек), Чапаев, «Чучело» и другие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/>
          <a:lstStyle/>
          <a:p>
            <a:r>
              <a:rPr lang="ru-RU" dirty="0" smtClean="0"/>
              <a:t>21.</a:t>
            </a:r>
            <a:br>
              <a:rPr lang="ru-RU" dirty="0" smtClean="0"/>
            </a:br>
            <a:r>
              <a:rPr lang="ru-RU" b="1" dirty="0" smtClean="0"/>
              <a:t> Что означает выражение: «Готов к уроку»?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357298"/>
            <a:ext cx="8686800" cy="24288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Ответ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  <a:r>
              <a:rPr lang="ru-RU" dirty="0" smtClean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это значит, что выполнено домашнее задание, и выучены правила, теоремы, проштудирован параграф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/>
          <a:lstStyle/>
          <a:p>
            <a:r>
              <a:rPr lang="ru-RU" dirty="0" smtClean="0"/>
              <a:t>22.</a:t>
            </a:r>
            <a:br>
              <a:rPr lang="ru-RU" dirty="0" smtClean="0"/>
            </a:br>
            <a:r>
              <a:rPr lang="ru-RU" b="1" dirty="0" smtClean="0"/>
              <a:t>Кто такой хорошист и кто такой ударник? Чем они отличается друг от друга?</a:t>
            </a: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571612"/>
            <a:ext cx="8686800" cy="30718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Ответ:</a:t>
            </a:r>
            <a:r>
              <a:rPr lang="ru-RU" dirty="0" smtClean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практически </a:t>
            </a:r>
            <a:r>
              <a:rPr lang="ru-RU" dirty="0" smtClean="0">
                <a:solidFill>
                  <a:schemeClr val="tx1"/>
                </a:solidFill>
              </a:rPr>
              <a:t>ничем, это ученик, который учится без троек. Оценки за четверти и за год у него только хорошие и отличные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txBody>
          <a:bodyPr/>
          <a:lstStyle/>
          <a:p>
            <a:r>
              <a:rPr lang="ru-RU" dirty="0" smtClean="0"/>
              <a:t>23.</a:t>
            </a:r>
            <a:br>
              <a:rPr lang="ru-RU" dirty="0" smtClean="0"/>
            </a:br>
            <a:r>
              <a:rPr lang="ru-RU" b="1" dirty="0" smtClean="0"/>
              <a:t>Шпора — это один из элементов, служащих для управления лошадью. А какое отношение это слово имеет к школе?</a:t>
            </a:r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571612"/>
            <a:ext cx="86868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Ответ:</a:t>
            </a:r>
            <a:r>
              <a:rPr lang="ru-RU" dirty="0" smtClean="0">
                <a:solidFill>
                  <a:schemeClr val="tx1"/>
                </a:solidFill>
              </a:rPr>
              <a:t> так на разговорном языке означает слово «шпаргалка»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736"/>
            <a:ext cx="5056066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Валентин Распутин</a:t>
            </a:r>
            <a:endParaRPr lang="ru-RU" dirty="0"/>
          </a:p>
        </p:txBody>
      </p:sp>
      <p:pic>
        <p:nvPicPr>
          <p:cNvPr id="64514" name="Picture 2" descr="https://culture-rzn.ru/anews/1103202203390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786058"/>
            <a:ext cx="571504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27860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3. Эта газета была основана в 1924 году при активном участии Н.К.Крупской. Читателями этой газеты стали миллионы учителей. Её первый номер увидел свет 3 октября 1924 года. Как называется газета?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464344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«Педсовет»</a:t>
            </a:r>
            <a:br>
              <a:rPr lang="ru-RU" dirty="0" smtClean="0"/>
            </a:br>
            <a:r>
              <a:rPr lang="ru-RU" b="1" dirty="0" smtClean="0"/>
              <a:t>«</a:t>
            </a:r>
            <a:r>
              <a:rPr lang="ru-RU" dirty="0" smtClean="0"/>
              <a:t>Учительская газета» </a:t>
            </a:r>
            <a:br>
              <a:rPr lang="ru-RU" dirty="0" smtClean="0"/>
            </a:br>
            <a:r>
              <a:rPr lang="ru-RU" dirty="0" smtClean="0"/>
              <a:t>«Знания»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500174"/>
            <a:ext cx="4913190" cy="1214446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Учительская газета</a:t>
            </a:r>
            <a:endParaRPr lang="ru-RU" dirty="0"/>
          </a:p>
        </p:txBody>
      </p:sp>
      <p:pic>
        <p:nvPicPr>
          <p:cNvPr id="65538" name="Picture 2" descr="https://ioe.hse.ru/data/2016/07/20/1119125717/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500306"/>
            <a:ext cx="4914364" cy="38568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0114"/>
          </a:xfrm>
        </p:spPr>
        <p:txBody>
          <a:bodyPr/>
          <a:lstStyle/>
          <a:p>
            <a:r>
              <a:rPr lang="ru-RU" b="1" dirty="0" smtClean="0"/>
              <a:t>4. Как звали лентяя и двоечника из мультфильма «В стране невыученных уроков»?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571875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Пётр </a:t>
            </a:r>
            <a:r>
              <a:rPr lang="ru-RU" dirty="0" err="1" smtClean="0"/>
              <a:t>Умелов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Николай Задачников</a:t>
            </a:r>
            <a:br>
              <a:rPr lang="ru-RU" dirty="0" smtClean="0"/>
            </a:br>
            <a:r>
              <a:rPr lang="ru-RU" dirty="0" smtClean="0"/>
              <a:t>Виктор </a:t>
            </a:r>
            <a:r>
              <a:rPr lang="ru-RU" dirty="0" err="1" smtClean="0"/>
              <a:t>Перестукин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357298"/>
            <a:ext cx="5270380" cy="1143008"/>
          </a:xfrm>
        </p:spPr>
        <p:txBody>
          <a:bodyPr/>
          <a:lstStyle/>
          <a:p>
            <a:r>
              <a:rPr lang="ru-RU" dirty="0" smtClean="0"/>
              <a:t>Виктор </a:t>
            </a:r>
            <a:r>
              <a:rPr lang="ru-RU" dirty="0" err="1" smtClean="0"/>
              <a:t>ПересТукин</a:t>
            </a:r>
            <a:endParaRPr lang="ru-RU" dirty="0"/>
          </a:p>
        </p:txBody>
      </p:sp>
      <p:pic>
        <p:nvPicPr>
          <p:cNvPr id="66562" name="Picture 2" descr="https://naurok.com.ua/uploads/files/44548/15878/16175_images/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428868"/>
            <a:ext cx="5214974" cy="3911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</TotalTime>
  <Words>299</Words>
  <PresentationFormat>Экран (4:3)</PresentationFormat>
  <Paragraphs>103</Paragraphs>
  <Slides>47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Трек</vt:lpstr>
      <vt:lpstr>О ПЕДАГОГАХ,  ШКОЛЕ,  УЧЕНИКАХ.</vt:lpstr>
      <vt:lpstr>1. Кто автор следующей фразы? «Сейте разумное, доброе, вечное, Сейте! Спасибо вам скажет сердечное ‎Русский народ…»</vt:lpstr>
      <vt:lpstr>Некрасов Н.А.</vt:lpstr>
      <vt:lpstr>2. Кто автор рассказа «Уроки французского»?</vt:lpstr>
      <vt:lpstr>Валентин Распутин</vt:lpstr>
      <vt:lpstr>3. Эта газета была основана в 1924 году при активном участии Н.К.Крупской. Читателями этой газеты стали миллионы учителей. Её первый номер увидел свет 3 октября 1924 года. Как называется газета?</vt:lpstr>
      <vt:lpstr>Учительская газета</vt:lpstr>
      <vt:lpstr>4. Как звали лентяя и двоечника из мультфильма «В стране невыученных уроков»?</vt:lpstr>
      <vt:lpstr>Виктор ПересТукин</vt:lpstr>
      <vt:lpstr>5. Назовите синонимы к слову «учитель»</vt:lpstr>
      <vt:lpstr>Ответ: преподаватель, педагог, наставник, гуру, просветитель </vt:lpstr>
      <vt:lpstr>6. Этот человек – основоположник дошкольной педагогики. Он стоял у истоков русской педагогики в целом. О ком идёт речь?</vt:lpstr>
      <vt:lpstr>К.Д.Ушинский</vt:lpstr>
      <vt:lpstr>7. Какой предмет преподавал учитель Илья Семёнович Мельников (актёр Вячеслав Тихонов) в фильме «Доживём до понедельника»?</vt:lpstr>
      <vt:lpstr>ИСТОРИЮ</vt:lpstr>
      <vt:lpstr>8. Продолжите пословицы:</vt:lpstr>
      <vt:lpstr>Не ученье - тьма</vt:lpstr>
      <vt:lpstr>9. Ученья корень горек, … </vt:lpstr>
      <vt:lpstr>Да плод сладок</vt:lpstr>
      <vt:lpstr>10.  Учись доброму, так худое на ум …</vt:lpstr>
      <vt:lpstr>Не пойдёт</vt:lpstr>
      <vt:lpstr>11. Учиться всегда …</vt:lpstr>
      <vt:lpstr>пригодится</vt:lpstr>
      <vt:lpstr>12. Учить — … ум</vt:lpstr>
      <vt:lpstr>точить</vt:lpstr>
      <vt:lpstr>13. Как назывался советский четырёхсерийный художественный телевизионный фильм о школе, школьной жизни, учителях, режиссером которого стал Алексей Коренев?</vt:lpstr>
      <vt:lpstr>«БОЛЬШАЯ ПЕРЕМЕНА»</vt:lpstr>
      <vt:lpstr>14. Как на школьном языке называется оценка, эквивалентная «неудовлетворительно», «плохо», «двойка».</vt:lpstr>
      <vt:lpstr>БАРАНКА</vt:lpstr>
      <vt:lpstr>15. Каких великих учителей вы знаете? </vt:lpstr>
      <vt:lpstr>Ответ:  Л.Н.Толстой, К.Д.Ушинский, А. В. Луначарский, А.М.Горький, С.Я.Маршак</vt:lpstr>
      <vt:lpstr>16. Какие кинофильмы, рассказы, повести, посвящённые учителям, вы знаете?</vt:lpstr>
      <vt:lpstr>Ответ:  «Уроки французского» — рассказ Валентина Распутина,  «Первый учитель» — повесть писателя Чингиза Айтматова,  фильм «Большая перемена» </vt:lpstr>
      <vt:lpstr>17. Как вы считаете, отмечают ли Всемирный День учителя?</vt:lpstr>
      <vt:lpstr>Ответ: да, этот праздник был учреждён под эгидой ЮНЕСКО в 1994 году. Это день – 5 октября, День учителя празднуют более чем в ста странах мира </vt:lpstr>
      <vt:lpstr>18. В каком случае ученик говорит: «Я что, Пушкин?»</vt:lpstr>
      <vt:lpstr>Ответ: так говорится в том случае, когда отвечающий не знает ответ на вопрос. Скорее всего, считается, что Пушкин (он же гений!) знал всё </vt:lpstr>
      <vt:lpstr>19. Как отвечает ученик на вопрос, который, по его мнению, ранее не был объяснён учителем?</vt:lpstr>
      <vt:lpstr>Это мы не проходили</vt:lpstr>
      <vt:lpstr>20. Назовите пять персонажей детских рассказов, мультфильмов, считалочек, сказок, имена (названия) которых начинаются на букву «Ч»?</vt:lpstr>
      <vt:lpstr>Ответ:  Чиполлино, Чип (и Дейл), Чижик-пыжик, Чук (и Гек), Чапаев, «Чучело» и другие </vt:lpstr>
      <vt:lpstr>21.  Что означает выражение: «Готов к уроку»?</vt:lpstr>
      <vt:lpstr>   Ответ:  это значит, что выполнено домашнее задание, и выучены правила, теоремы, проштудирован параграф   </vt:lpstr>
      <vt:lpstr>22. Кто такой хорошист и кто такой ударник? Чем они отличается друг от друга?</vt:lpstr>
      <vt:lpstr>Ответ:  практически ничем, это ученик, который учится без троек. Оценки за четверти и за год у него только хорошие и отличные </vt:lpstr>
      <vt:lpstr>23. Шпора — это один из элементов, служащих для управления лошадью. А какое отношение это слово имеет к школе?</vt:lpstr>
      <vt:lpstr>Ответ: так на разговорном языке означает слово «шпаргалка»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Кто автор следующей фразы? «Сейте разумное, доброе, вечное, Сейте! Спасибо вам скажет сердечное ‎Русский народ…»</dc:title>
  <dc:creator>Марина</dc:creator>
  <cp:lastModifiedBy>Марина</cp:lastModifiedBy>
  <cp:revision>6</cp:revision>
  <dcterms:created xsi:type="dcterms:W3CDTF">2023-03-05T15:22:52Z</dcterms:created>
  <dcterms:modified xsi:type="dcterms:W3CDTF">2023-03-05T16:22:36Z</dcterms:modified>
</cp:coreProperties>
</file>