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3673"/>
    <a:srgbClr val="0DB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4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4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1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21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3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9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7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0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2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648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0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EB8DD-426A-4524-97BF-88771059F662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49D87-A127-4499-8A7B-D540A5018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41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/>
              <a:t>Математика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Урок №1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89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В СТИХАХ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День рождения у Оксаны.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Я </a:t>
            </a:r>
            <a:r>
              <a:rPr lang="ru-RU" b="1" dirty="0"/>
              <a:t>принес ей три тюльпана,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 </a:t>
            </a:r>
            <a:r>
              <a:rPr lang="ru-RU" b="1" dirty="0"/>
              <a:t>Сережа алых роз</a:t>
            </a:r>
          </a:p>
          <a:p>
            <a:pPr marL="0" indent="0">
              <a:buNone/>
            </a:pPr>
            <a:r>
              <a:rPr lang="ru-RU" b="1" dirty="0"/>
              <a:t>Ровно девять штук принес.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Вот </a:t>
            </a:r>
            <a:r>
              <a:rPr lang="ru-RU" b="1" dirty="0"/>
              <a:t>беда, она не может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Сосчитать </a:t>
            </a:r>
            <a:r>
              <a:rPr lang="ru-RU" b="1" dirty="0"/>
              <a:t>свои цветы.</a:t>
            </a:r>
          </a:p>
          <a:p>
            <a:pPr marL="0" indent="0">
              <a:buNone/>
            </a:pPr>
            <a:r>
              <a:rPr lang="ru-RU" b="1" dirty="0"/>
              <a:t>Кто, ребята, ей поможет?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Помоги</a:t>
            </a:r>
            <a:r>
              <a:rPr lang="ru-RU" b="1" dirty="0"/>
              <a:t>, Тамара, ты.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-1" b="6169"/>
          <a:stretch/>
        </p:blipFill>
        <p:spPr>
          <a:xfrm>
            <a:off x="5064963" y="1367107"/>
            <a:ext cx="1924050" cy="22301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460" y="1537927"/>
            <a:ext cx="2143125" cy="214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3433" y="4291172"/>
            <a:ext cx="37179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</a:rPr>
              <a:t>3+9=12</a:t>
            </a:r>
            <a:endParaRPr lang="ru-RU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Задача на развитие логического МЫШЛЕНИЯ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Взрослый и ребенок пошли в лес за грибами. Взрослый сказал ребенку</a:t>
            </a:r>
            <a:r>
              <a:rPr lang="ru-RU" b="1" dirty="0" smtClean="0"/>
              <a:t>:« «Ты </a:t>
            </a:r>
            <a:r>
              <a:rPr lang="ru-RU" b="1" dirty="0"/>
              <a:t>мне дочь, но я </a:t>
            </a:r>
            <a:r>
              <a:rPr lang="ru-RU" b="1" dirty="0" smtClean="0"/>
              <a:t>тебе </a:t>
            </a:r>
            <a:r>
              <a:rPr lang="ru-RU" b="1" dirty="0"/>
              <a:t>не мать</a:t>
            </a:r>
            <a:r>
              <a:rPr lang="ru-RU" b="1" dirty="0" smtClean="0"/>
              <a:t>».» </a:t>
            </a:r>
            <a:r>
              <a:rPr lang="ru-RU" b="1" dirty="0"/>
              <a:t>Кем приходится этот взрослый ребенку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Отец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765" y="303892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8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Минутка чистописания.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54679"/>
            <a:ext cx="9478992" cy="43222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Вт</a:t>
            </a:r>
            <a:r>
              <a:rPr lang="ru-RU" sz="4800" b="1" dirty="0" smtClean="0">
                <a:solidFill>
                  <a:srgbClr val="00B050"/>
                </a:solidFill>
              </a:rPr>
              <a:t>о</a:t>
            </a:r>
            <a:r>
              <a:rPr lang="ru-RU" sz="4800" b="1" dirty="0" smtClean="0"/>
              <a:t>рое сент</a:t>
            </a:r>
            <a:r>
              <a:rPr lang="ru-RU" sz="4800" b="1" dirty="0" smtClean="0">
                <a:solidFill>
                  <a:srgbClr val="00B050"/>
                </a:solidFill>
              </a:rPr>
              <a:t>я</a:t>
            </a:r>
            <a:r>
              <a:rPr lang="ru-RU" sz="4800" b="1" dirty="0" smtClean="0"/>
              <a:t>бря.</a:t>
            </a:r>
          </a:p>
          <a:p>
            <a:pPr marL="0" indent="0" algn="ctr">
              <a:buNone/>
            </a:pPr>
            <a:r>
              <a:rPr lang="ru-RU" sz="4800" b="1" dirty="0" smtClean="0"/>
              <a:t>Кла</a:t>
            </a:r>
            <a:r>
              <a:rPr lang="ru-RU" sz="4800" b="1" dirty="0" smtClean="0">
                <a:solidFill>
                  <a:srgbClr val="00B050"/>
                </a:solidFill>
              </a:rPr>
              <a:t>сс</a:t>
            </a:r>
            <a:r>
              <a:rPr lang="ru-RU" sz="4800" b="1" dirty="0" smtClean="0"/>
              <a:t>ная р</a:t>
            </a:r>
            <a:r>
              <a:rPr lang="ru-RU" sz="4800" b="1" dirty="0" smtClean="0">
                <a:solidFill>
                  <a:srgbClr val="00B050"/>
                </a:solidFill>
              </a:rPr>
              <a:t>а</a:t>
            </a:r>
            <a:r>
              <a:rPr lang="ru-RU" sz="4800" b="1" dirty="0" smtClean="0"/>
              <a:t>бота.</a:t>
            </a:r>
          </a:p>
          <a:p>
            <a:pPr marL="0" indent="0">
              <a:buNone/>
            </a:pPr>
            <a:r>
              <a:rPr lang="ru-RU" sz="4800" b="1" dirty="0" smtClean="0"/>
              <a:t>1 1 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988" t="10916" r="35409" b="10916"/>
          <a:stretch/>
        </p:blipFill>
        <p:spPr>
          <a:xfrm>
            <a:off x="838200" y="724618"/>
            <a:ext cx="2103408" cy="18943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47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b="1" dirty="0" smtClean="0"/>
              <a:t>Вспомни, как называют, записывают и                 сравнивают числа от 1 до 20.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1,2,3,4,5,6,7,8,9,10,11,12,13,14,15,16,17,18,19,20.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rot="5400000">
            <a:off x="687410" y="240253"/>
            <a:ext cx="1060704" cy="914400"/>
          </a:xfrm>
          <a:prstGeom prst="triangle">
            <a:avLst/>
          </a:prstGeom>
          <a:solidFill>
            <a:srgbClr val="FA3673"/>
          </a:solidFill>
          <a:ln>
            <a:solidFill>
              <a:srgbClr val="FA3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87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 4 №1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b="1" dirty="0" smtClean="0"/>
              <a:t>) Запиши числа в порядке их увеличения: 19,15,8,3,17,1,20,6,12.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1,2,6,8,12,15,17,19,20</a:t>
            </a:r>
          </a:p>
          <a:p>
            <a:pPr marL="0" indent="0">
              <a:buNone/>
            </a:pPr>
            <a:r>
              <a:rPr lang="ru-RU" b="1" dirty="0" smtClean="0"/>
              <a:t>2) Назови числа, которые встречаются при счёте между числами 17 и 19, 15 и 17, 8 и 15.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18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16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9,10,11,12,13,14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59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 4 №2</a:t>
            </a:r>
            <a:endParaRPr lang="ru-RU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79185"/>
              </p:ext>
            </p:extLst>
          </p:nvPr>
        </p:nvGraphicFramePr>
        <p:xfrm>
          <a:off x="838200" y="1825623"/>
          <a:ext cx="3190335" cy="1237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8067">
                  <a:extLst>
                    <a:ext uri="{9D8B030D-6E8A-4147-A177-3AD203B41FA5}">
                      <a16:colId xmlns:a16="http://schemas.microsoft.com/office/drawing/2014/main" val="174709608"/>
                    </a:ext>
                  </a:extLst>
                </a:gridCol>
                <a:gridCol w="638067">
                  <a:extLst>
                    <a:ext uri="{9D8B030D-6E8A-4147-A177-3AD203B41FA5}">
                      <a16:colId xmlns:a16="http://schemas.microsoft.com/office/drawing/2014/main" val="2074003193"/>
                    </a:ext>
                  </a:extLst>
                </a:gridCol>
                <a:gridCol w="638067">
                  <a:extLst>
                    <a:ext uri="{9D8B030D-6E8A-4147-A177-3AD203B41FA5}">
                      <a16:colId xmlns:a16="http://schemas.microsoft.com/office/drawing/2014/main" val="2875856947"/>
                    </a:ext>
                  </a:extLst>
                </a:gridCol>
                <a:gridCol w="638067">
                  <a:extLst>
                    <a:ext uri="{9D8B030D-6E8A-4147-A177-3AD203B41FA5}">
                      <a16:colId xmlns:a16="http://schemas.microsoft.com/office/drawing/2014/main" val="1280317090"/>
                    </a:ext>
                  </a:extLst>
                </a:gridCol>
                <a:gridCol w="638067">
                  <a:extLst>
                    <a:ext uri="{9D8B030D-6E8A-4147-A177-3AD203B41FA5}">
                      <a16:colId xmlns:a16="http://schemas.microsoft.com/office/drawing/2014/main" val="3084914867"/>
                    </a:ext>
                  </a:extLst>
                </a:gridCol>
              </a:tblGrid>
              <a:tr h="412532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Увеличь на 3: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31904"/>
                  </a:ext>
                </a:extLst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4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7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6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5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10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772737"/>
                  </a:ext>
                </a:extLst>
              </a:tr>
              <a:tr h="412532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38000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465809"/>
            <a:ext cx="3073971" cy="1347731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873667"/>
              </p:ext>
            </p:extLst>
          </p:nvPr>
        </p:nvGraphicFramePr>
        <p:xfrm>
          <a:off x="4701966" y="1825623"/>
          <a:ext cx="3199830" cy="1237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966">
                  <a:extLst>
                    <a:ext uri="{9D8B030D-6E8A-4147-A177-3AD203B41FA5}">
                      <a16:colId xmlns:a16="http://schemas.microsoft.com/office/drawing/2014/main" val="78414648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2945323667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1499631588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1868492707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3701424039"/>
                    </a:ext>
                  </a:extLst>
                </a:gridCol>
              </a:tblGrid>
              <a:tr h="412532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Уменьши на 2: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687837"/>
                  </a:ext>
                </a:extLst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12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8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9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7</a:t>
                      </a:r>
                      <a:endParaRPr lang="ru-RU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j-lt"/>
                        </a:rPr>
                        <a:t>10</a:t>
                      </a:r>
                      <a:endParaRPr lang="ru-RU" b="1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834174"/>
                  </a:ext>
                </a:extLst>
              </a:tr>
              <a:tr h="412532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976057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030" y="3465809"/>
            <a:ext cx="3225064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 4 №4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06437"/>
            <a:ext cx="10515600" cy="4270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 </a:t>
            </a:r>
            <a:r>
              <a:rPr lang="ru-RU" sz="4400" b="1" dirty="0" err="1" smtClean="0">
                <a:solidFill>
                  <a:srgbClr val="0070C0"/>
                </a:solidFill>
              </a:rPr>
              <a:t>корб</a:t>
            </a:r>
            <a:r>
              <a:rPr lang="ru-RU" sz="4400" b="1" dirty="0" smtClean="0">
                <a:solidFill>
                  <a:srgbClr val="0070C0"/>
                </a:solidFill>
              </a:rPr>
              <a:t>. – 10 карандашей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2 </a:t>
            </a:r>
            <a:r>
              <a:rPr lang="ru-RU" sz="4400" b="1" dirty="0" err="1" smtClean="0">
                <a:solidFill>
                  <a:srgbClr val="0070C0"/>
                </a:solidFill>
              </a:rPr>
              <a:t>корб</a:t>
            </a:r>
            <a:r>
              <a:rPr lang="ru-RU" sz="4400" b="1" dirty="0" smtClean="0">
                <a:solidFill>
                  <a:srgbClr val="0070C0"/>
                </a:solidFill>
              </a:rPr>
              <a:t>. – 6 карандашей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10+6=16(к)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Ответ: всего 16 карандашей в двух коробках.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633049" y="2191109"/>
            <a:ext cx="388189" cy="862642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93766" y="2160765"/>
            <a:ext cx="1889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? </a:t>
            </a:r>
            <a:r>
              <a:rPr lang="ru-RU" sz="5400" b="1" dirty="0" smtClean="0">
                <a:solidFill>
                  <a:srgbClr val="0070C0"/>
                </a:solidFill>
              </a:rPr>
              <a:t>кар.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25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 4 №4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1 </a:t>
            </a:r>
            <a:r>
              <a:rPr lang="ru-RU" sz="4400" b="1" dirty="0" err="1">
                <a:solidFill>
                  <a:srgbClr val="0070C0"/>
                </a:solidFill>
              </a:rPr>
              <a:t>корб</a:t>
            </a:r>
            <a:r>
              <a:rPr lang="ru-RU" sz="4400" b="1" dirty="0">
                <a:solidFill>
                  <a:srgbClr val="0070C0"/>
                </a:solidFill>
              </a:rPr>
              <a:t>. – 10 карандашей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2 </a:t>
            </a:r>
            <a:r>
              <a:rPr lang="ru-RU" sz="4400" b="1" dirty="0" err="1">
                <a:solidFill>
                  <a:srgbClr val="0070C0"/>
                </a:solidFill>
              </a:rPr>
              <a:t>корб</a:t>
            </a:r>
            <a:r>
              <a:rPr lang="ru-RU" sz="4400" b="1" dirty="0">
                <a:solidFill>
                  <a:srgbClr val="0070C0"/>
                </a:solidFill>
              </a:rPr>
              <a:t>. – 6 карандашей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10 – 6 = 4 (к)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Ответ: на 4 карандаша в первой коробке больше, чем во второй.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8" name="Правая круглая скобка 17"/>
          <p:cNvSpPr/>
          <p:nvPr/>
        </p:nvSpPr>
        <p:spPr>
          <a:xfrm>
            <a:off x="5633049" y="2147977"/>
            <a:ext cx="462951" cy="85401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633049" y="303649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30197" y="2311880"/>
            <a:ext cx="2225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на </a:t>
            </a:r>
            <a:r>
              <a:rPr lang="ru-RU" sz="4000" b="1" dirty="0" smtClean="0">
                <a:solidFill>
                  <a:srgbClr val="FF0000"/>
                </a:solidFill>
              </a:rPr>
              <a:t>?</a:t>
            </a:r>
            <a:r>
              <a:rPr lang="ru-RU" sz="4000" b="1" dirty="0" smtClean="0">
                <a:solidFill>
                  <a:srgbClr val="0070C0"/>
                </a:solidFill>
              </a:rPr>
              <a:t> больше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 4 №5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В клетку – 5 тетрадей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В линейку – 5 тетрадей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Отдал – 2 тетради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Осталось - 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</a:p>
          <a:p>
            <a:pPr marL="742950" indent="-742950">
              <a:buAutoNum type="arabicParenR"/>
            </a:pPr>
            <a:r>
              <a:rPr lang="ru-RU" sz="3200" b="1" dirty="0" smtClean="0">
                <a:solidFill>
                  <a:srgbClr val="00B050"/>
                </a:solidFill>
              </a:rPr>
              <a:t>5+5=10 (т) – всего тетрадей.</a:t>
            </a:r>
          </a:p>
          <a:p>
            <a:pPr marL="742950" indent="-742950">
              <a:buAutoNum type="arabicParenR"/>
            </a:pPr>
            <a:r>
              <a:rPr lang="ru-RU" sz="3200" b="1" dirty="0" smtClean="0">
                <a:solidFill>
                  <a:srgbClr val="00B050"/>
                </a:solidFill>
              </a:rPr>
              <a:t>10 – 2 =8 (т) – осталось.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Ответ: всего 10 тетрадей было у Васи. 8 тетрадей осталось.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533182" y="1958716"/>
            <a:ext cx="336430" cy="897147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869612" y="2053346"/>
            <a:ext cx="2682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? </a:t>
            </a:r>
            <a:r>
              <a:rPr lang="ru-RU" sz="4000" b="1" dirty="0" smtClean="0">
                <a:solidFill>
                  <a:srgbClr val="0070C0"/>
                </a:solidFill>
              </a:rPr>
              <a:t>тетрадей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6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Рефлексия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50091"/>
            <a:ext cx="10515600" cy="409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4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548" y="767752"/>
            <a:ext cx="1992702" cy="1992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365125"/>
            <a:ext cx="4289509" cy="5695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9896" y="1364186"/>
            <a:ext cx="2002861" cy="20028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336" y="3660026"/>
            <a:ext cx="214312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1312" y="3930546"/>
            <a:ext cx="2038934" cy="20389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31568" y="433747"/>
            <a:ext cx="1860879" cy="1860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6357" y="2542143"/>
            <a:ext cx="2143125" cy="2143125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75" y="365125"/>
            <a:ext cx="4289509" cy="56951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336" y="3613705"/>
            <a:ext cx="2143125" cy="21431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0226" y="433746"/>
            <a:ext cx="1860879" cy="186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С 4, № 6,7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28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638" y="443396"/>
            <a:ext cx="5045015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Знакомство с учебником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06437"/>
            <a:ext cx="10515600" cy="4270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err="1"/>
              <a:t>Знайка</a:t>
            </a:r>
            <a:r>
              <a:rPr lang="ru-RU" sz="4400" b="1" dirty="0"/>
              <a:t> Математик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653" y="76719"/>
            <a:ext cx="5322498" cy="647070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504317" y="2346385"/>
            <a:ext cx="2656936" cy="172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66" y="2623105"/>
            <a:ext cx="2433637" cy="125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9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129" y="365125"/>
            <a:ext cx="4428671" cy="58747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 3 учебника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825625"/>
            <a:ext cx="5959415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Сколько в этом зале рядов?</a:t>
            </a:r>
          </a:p>
          <a:p>
            <a:r>
              <a:rPr lang="ru-RU" dirty="0" smtClean="0"/>
              <a:t> </a:t>
            </a:r>
            <a:r>
              <a:rPr lang="ru-RU" dirty="0"/>
              <a:t>Сколько в ряду мест?</a:t>
            </a:r>
          </a:p>
          <a:p>
            <a:r>
              <a:rPr lang="ru-RU" dirty="0" smtClean="0"/>
              <a:t> </a:t>
            </a:r>
            <a:r>
              <a:rPr lang="ru-RU" dirty="0"/>
              <a:t>А сколько зрителей может вместить зал?</a:t>
            </a:r>
          </a:p>
          <a:p>
            <a:r>
              <a:rPr lang="ru-RU" dirty="0" smtClean="0"/>
              <a:t>На </a:t>
            </a:r>
            <a:r>
              <a:rPr lang="ru-RU" dirty="0"/>
              <a:t>каких рядах нет свободных мест?</a:t>
            </a:r>
          </a:p>
          <a:p>
            <a:r>
              <a:rPr lang="ru-RU" dirty="0" smtClean="0"/>
              <a:t> </a:t>
            </a:r>
            <a:r>
              <a:rPr lang="ru-RU" dirty="0"/>
              <a:t>Какие ряды остались свободными?</a:t>
            </a:r>
          </a:p>
          <a:p>
            <a:r>
              <a:rPr lang="ru-RU" dirty="0" smtClean="0"/>
              <a:t> </a:t>
            </a:r>
            <a:r>
              <a:rPr lang="ru-RU" dirty="0"/>
              <a:t>Какие места займут девочка и мальчик? Почему?</a:t>
            </a:r>
          </a:p>
          <a:p>
            <a:r>
              <a:rPr lang="ru-RU" dirty="0" smtClean="0"/>
              <a:t> </a:t>
            </a:r>
            <a:r>
              <a:rPr lang="ru-RU" dirty="0"/>
              <a:t>Смогут или нет два мальчика сесть на последний ряд? На предпоследний? Объясните свой ответ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Сколько зрителей пришли посмотреть мультики? Как удобнее их посчитать?</a:t>
            </a:r>
          </a:p>
          <a:p>
            <a:r>
              <a:rPr lang="ru-RU" dirty="0" smtClean="0"/>
              <a:t> </a:t>
            </a:r>
            <a:r>
              <a:rPr lang="ru-RU" dirty="0"/>
              <a:t>Какую сказку будут смотреть дети?</a:t>
            </a:r>
          </a:p>
          <a:p>
            <a:r>
              <a:rPr lang="ru-RU" dirty="0" smtClean="0"/>
              <a:t> </a:t>
            </a:r>
            <a:r>
              <a:rPr lang="ru-RU" dirty="0"/>
              <a:t>Какие геометрические фигуры вы видите на экране?</a:t>
            </a:r>
          </a:p>
        </p:txBody>
      </p:sp>
    </p:spTree>
    <p:extLst>
      <p:ext uri="{BB962C8B-B14F-4D97-AF65-F5344CB8AC3E}">
        <p14:creationId xmlns:p14="http://schemas.microsoft.com/office/powerpoint/2010/main" val="28885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433204" cy="1325563"/>
          </a:xfrm>
        </p:spPr>
        <p:txBody>
          <a:bodyPr/>
          <a:lstStyle/>
          <a:p>
            <a:r>
              <a:rPr lang="ru-RU" b="1" dirty="0" smtClean="0"/>
              <a:t>С 4 №8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606595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/>
              <a:t>Как можно назвать эти фигуры одним словом?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sz="36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3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3900" b="1" dirty="0" err="1" smtClean="0">
                <a:solidFill>
                  <a:srgbClr val="00B050"/>
                </a:solidFill>
              </a:rPr>
              <a:t>Многоульники</a:t>
            </a:r>
            <a:endParaRPr lang="ru-RU" sz="39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33805"/>
            <a:ext cx="9347492" cy="311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63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415069"/>
            <a:ext cx="10703943" cy="1325563"/>
          </a:xfrm>
        </p:spPr>
        <p:txBody>
          <a:bodyPr/>
          <a:lstStyle/>
          <a:p>
            <a:r>
              <a:rPr lang="ru-RU" b="1" dirty="0" smtClean="0"/>
              <a:t>С 4 №8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740632"/>
            <a:ext cx="10515600" cy="435133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Почему каждую фигуру можно назвать лишней?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>
                <a:solidFill>
                  <a:srgbClr val="FF0000"/>
                </a:solidFill>
              </a:rPr>
              <a:t>Лишняя фигура №1, потому что в ней 3 угла, а в остальных – 4.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305" t="4187" r="1117" b="20179"/>
          <a:stretch/>
        </p:blipFill>
        <p:spPr>
          <a:xfrm>
            <a:off x="838199" y="2389516"/>
            <a:ext cx="9575322" cy="247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8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 4 №8</a:t>
            </a:r>
            <a:endParaRPr lang="ru-RU" sz="48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Почему каждую фигуру можно назвать лишней?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r>
              <a:rPr lang="ru-RU" sz="3200" b="1" dirty="0" smtClean="0">
                <a:solidFill>
                  <a:srgbClr val="FF0000"/>
                </a:solidFill>
              </a:rPr>
              <a:t>Лишняя фигура №2, потому что она розового цвета, а все остальные - </a:t>
            </a:r>
            <a:r>
              <a:rPr lang="ru-RU" sz="3200" b="1" dirty="0" err="1" smtClean="0">
                <a:solidFill>
                  <a:srgbClr val="FF0000"/>
                </a:solidFill>
              </a:rPr>
              <a:t>синиею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55307"/>
            <a:ext cx="9577646" cy="23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0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 4 №8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b="1" dirty="0" smtClean="0"/>
              <a:t>Почему каждую фигуру можно назвать лишней?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Лишняя фигура №3, потому что она самая большая, а стороны имеют разную длину, когда у фигур 1 и 2 длины сторон одинаковые.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83777"/>
            <a:ext cx="9577646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02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в стихах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Девять оленей ели грибочки,</a:t>
            </a:r>
          </a:p>
          <a:p>
            <a:pPr marL="0" indent="0">
              <a:buNone/>
            </a:pPr>
            <a:r>
              <a:rPr lang="ru-RU" b="1" dirty="0"/>
              <a:t>Двое их деток дремали на кочке.</a:t>
            </a:r>
          </a:p>
          <a:p>
            <a:pPr marL="0" indent="0">
              <a:buNone/>
            </a:pPr>
            <a:r>
              <a:rPr lang="ru-RU" b="1" dirty="0"/>
              <a:t>Скорее прошу я ребят посчитать,</a:t>
            </a:r>
          </a:p>
          <a:p>
            <a:pPr marL="0" indent="0">
              <a:buNone/>
            </a:pPr>
            <a:r>
              <a:rPr lang="ru-RU" b="1" dirty="0"/>
              <a:t> Сколько оленей вышло гулять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9+2=11</a:t>
            </a:r>
            <a:endParaRPr lang="ru-RU" sz="96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451" y="996711"/>
            <a:ext cx="3399885" cy="484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6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Calibri Light"/>
        <a:ea typeface=""/>
        <a:cs typeface=""/>
      </a:majorFont>
      <a:minorFont>
        <a:latin typeface="Propis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Математика" id="{CA2E88A2-0CCF-424E-887F-54268BE28BA4}" vid="{CE0A4E3C-BF62-4300-930E-02CC10BBF1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</Template>
  <TotalTime>136</TotalTime>
  <Words>548</Words>
  <Application>Microsoft Office PowerPoint</Application>
  <PresentationFormat>Широкоэкранный</PresentationFormat>
  <Paragraphs>122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 Light</vt:lpstr>
      <vt:lpstr>Propisi</vt:lpstr>
      <vt:lpstr>Математика</vt:lpstr>
      <vt:lpstr>Математика</vt:lpstr>
      <vt:lpstr>Презентация PowerPoint</vt:lpstr>
      <vt:lpstr>Знакомство с учебником</vt:lpstr>
      <vt:lpstr>С 3 учебника</vt:lpstr>
      <vt:lpstr>С 4 №8</vt:lpstr>
      <vt:lpstr>С 4 №8</vt:lpstr>
      <vt:lpstr>С 4 №8</vt:lpstr>
      <vt:lpstr>С 4 №8</vt:lpstr>
      <vt:lpstr>Задачи в стихах</vt:lpstr>
      <vt:lpstr>ЗАДАЧИ В СТИХАХ</vt:lpstr>
      <vt:lpstr>Задача на развитие логического МЫШЛЕНИЯ</vt:lpstr>
      <vt:lpstr>Минутка чистописания.</vt:lpstr>
      <vt:lpstr>        Вспомни, как называют, записывают и                 сравнивают числа от 1 до 20.</vt:lpstr>
      <vt:lpstr>С 4 №1</vt:lpstr>
      <vt:lpstr>С 4 №2</vt:lpstr>
      <vt:lpstr>С 4 №4</vt:lpstr>
      <vt:lpstr>С 4 №4</vt:lpstr>
      <vt:lpstr>С 4 №5</vt:lpstr>
      <vt:lpstr>Рефлексия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Пользователь Windows</dc:creator>
  <cp:lastModifiedBy>Пользователь Windows</cp:lastModifiedBy>
  <cp:revision>16</cp:revision>
  <dcterms:created xsi:type="dcterms:W3CDTF">2023-07-12T15:23:19Z</dcterms:created>
  <dcterms:modified xsi:type="dcterms:W3CDTF">2023-07-12T17:55:51Z</dcterms:modified>
</cp:coreProperties>
</file>