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57" r:id="rId6"/>
    <p:sldId id="261" r:id="rId7"/>
    <p:sldId id="262" r:id="rId8"/>
    <p:sldId id="263" r:id="rId9"/>
    <p:sldId id="264" r:id="rId10"/>
    <p:sldId id="266" r:id="rId11"/>
    <p:sldId id="265" r:id="rId12"/>
    <p:sldId id="267" r:id="rId13"/>
    <p:sldId id="270" r:id="rId14"/>
    <p:sldId id="268"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2" d="100"/>
          <a:sy n="42" d="100"/>
        </p:scale>
        <p:origin x="92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98D49DDC-5271-4548-9ED8-52596512FC6B}"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49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27DA69A-D960-40BF-8D4E-FE5C28C4082E}" type="datetimeFigureOut">
              <a:rPr lang="ru-RU" smtClean="0"/>
              <a:t>14.07.2023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8D49DDC-5271-4548-9ED8-52596512FC6B}" type="slidenum">
              <a:rPr lang="ru-RU" smtClean="0"/>
              <a:t>‹#›</a:t>
            </a:fld>
            <a:endParaRPr lang="ru-RU"/>
          </a:p>
        </p:txBody>
      </p:sp>
    </p:spTree>
    <p:extLst>
      <p:ext uri="{BB962C8B-B14F-4D97-AF65-F5344CB8AC3E}">
        <p14:creationId xmlns:p14="http://schemas.microsoft.com/office/powerpoint/2010/main" val="870333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2385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4756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spTree>
    <p:extLst>
      <p:ext uri="{BB962C8B-B14F-4D97-AF65-F5344CB8AC3E}">
        <p14:creationId xmlns:p14="http://schemas.microsoft.com/office/powerpoint/2010/main" val="453862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7906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31254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8586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4145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spTree>
    <p:extLst>
      <p:ext uri="{BB962C8B-B14F-4D97-AF65-F5344CB8AC3E}">
        <p14:creationId xmlns:p14="http://schemas.microsoft.com/office/powerpoint/2010/main" val="1279527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27DA69A-D960-40BF-8D4E-FE5C28C4082E}" type="datetimeFigureOut">
              <a:rPr lang="ru-RU" smtClean="0"/>
              <a:t>14.07.2023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D49DDC-5271-4548-9ED8-52596512FC6B}"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613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27DA69A-D960-40BF-8D4E-FE5C28C4082E}" type="datetimeFigureOut">
              <a:rPr lang="ru-RU" smtClean="0"/>
              <a:t>14.07.2023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8D49DDC-5271-4548-9ED8-52596512FC6B}" type="slidenum">
              <a:rPr lang="ru-RU" smtClean="0"/>
              <a:t>‹#›</a:t>
            </a:fld>
            <a:endParaRPr lang="ru-RU"/>
          </a:p>
        </p:txBody>
      </p:sp>
    </p:spTree>
    <p:extLst>
      <p:ext uri="{BB962C8B-B14F-4D97-AF65-F5344CB8AC3E}">
        <p14:creationId xmlns:p14="http://schemas.microsoft.com/office/powerpoint/2010/main" val="3416816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27DA69A-D960-40BF-8D4E-FE5C28C4082E}" type="datetimeFigureOut">
              <a:rPr lang="ru-RU" smtClean="0"/>
              <a:t>14.07.2023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8D49DDC-5271-4548-9ED8-52596512FC6B}"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7463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27DA69A-D960-40BF-8D4E-FE5C28C4082E}" type="datetimeFigureOut">
              <a:rPr lang="ru-RU" smtClean="0"/>
              <a:t>14.07.2023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8D49DDC-5271-4548-9ED8-52596512FC6B}"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8275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7DA69A-D960-40BF-8D4E-FE5C28C4082E}" type="datetimeFigureOut">
              <a:rPr lang="ru-RU" smtClean="0"/>
              <a:t>14.07.2023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8D49DDC-5271-4548-9ED8-52596512FC6B}" type="slidenum">
              <a:rPr lang="ru-RU" smtClean="0"/>
              <a:t>‹#›</a:t>
            </a:fld>
            <a:endParaRPr lang="ru-RU"/>
          </a:p>
        </p:txBody>
      </p:sp>
    </p:spTree>
    <p:extLst>
      <p:ext uri="{BB962C8B-B14F-4D97-AF65-F5344CB8AC3E}">
        <p14:creationId xmlns:p14="http://schemas.microsoft.com/office/powerpoint/2010/main" val="433139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27DA69A-D960-40BF-8D4E-FE5C28C4082E}" type="datetimeFigureOut">
              <a:rPr lang="ru-RU" smtClean="0"/>
              <a:t>14.07.2023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8D49DDC-5271-4548-9ED8-52596512FC6B}"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813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27DA69A-D960-40BF-8D4E-FE5C28C4082E}" type="datetimeFigureOut">
              <a:rPr lang="ru-RU" smtClean="0"/>
              <a:t>14.07.2023</a:t>
            </a:fld>
            <a:endParaRPr lang="ru-R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D49DDC-5271-4548-9ED8-52596512FC6B}" type="slidenum">
              <a:rPr lang="ru-RU" smtClean="0"/>
              <a:t>‹#›</a:t>
            </a:fld>
            <a:endParaRPr lang="ru-RU"/>
          </a:p>
        </p:txBody>
      </p:sp>
    </p:spTree>
    <p:extLst>
      <p:ext uri="{BB962C8B-B14F-4D97-AF65-F5344CB8AC3E}">
        <p14:creationId xmlns:p14="http://schemas.microsoft.com/office/powerpoint/2010/main" val="1141611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27DA69A-D960-40BF-8D4E-FE5C28C4082E}" type="datetimeFigureOut">
              <a:rPr lang="ru-RU" smtClean="0"/>
              <a:t>14.07.2023</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8D49DDC-5271-4548-9ED8-52596512FC6B}" type="slidenum">
              <a:rPr lang="ru-RU" smtClean="0"/>
              <a:t>‹#›</a:t>
            </a:fld>
            <a:endParaRPr lang="ru-RU"/>
          </a:p>
        </p:txBody>
      </p:sp>
    </p:spTree>
    <p:extLst>
      <p:ext uri="{BB962C8B-B14F-4D97-AF65-F5344CB8AC3E}">
        <p14:creationId xmlns:p14="http://schemas.microsoft.com/office/powerpoint/2010/main" val="12688215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latin typeface="Times New Roman" panose="02020603050405020304" pitchFamily="18" charset="0"/>
                <a:cs typeface="Times New Roman" panose="02020603050405020304" pitchFamily="18" charset="0"/>
              </a:rPr>
              <a:t>Урок 1</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Правописание </a:t>
            </a:r>
            <a:r>
              <a:rPr lang="ru-RU" dirty="0" smtClean="0"/>
              <a:t>О-Ё </a:t>
            </a:r>
            <a:r>
              <a:rPr lang="ru-RU" dirty="0" smtClean="0"/>
              <a:t>после шипящих и Ц</a:t>
            </a:r>
            <a:endParaRPr lang="ru-RU" dirty="0"/>
          </a:p>
        </p:txBody>
      </p:sp>
      <p:sp>
        <p:nvSpPr>
          <p:cNvPr id="3" name="Подзаголовок 2"/>
          <p:cNvSpPr>
            <a:spLocks noGrp="1"/>
          </p:cNvSpPr>
          <p:nvPr>
            <p:ph type="subTitle" idx="1"/>
          </p:nvPr>
        </p:nvSpPr>
        <p:spPr/>
        <p:txBody>
          <a:bodyPr>
            <a:normAutofit/>
          </a:bodyPr>
          <a:lstStyle/>
          <a:p>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9268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latin typeface="Times New Roman" panose="02020603050405020304" pitchFamily="18" charset="0"/>
                <a:cs typeface="Times New Roman" panose="02020603050405020304" pitchFamily="18" charset="0"/>
              </a:rPr>
              <a:t>Урок 2</a:t>
            </a:r>
            <a:br>
              <a:rPr lang="ru-RU" b="1" dirty="0">
                <a:latin typeface="Times New Roman" panose="02020603050405020304" pitchFamily="18" charset="0"/>
                <a:cs typeface="Times New Roman" panose="02020603050405020304" pitchFamily="18" charset="0"/>
              </a:rPr>
            </a:br>
            <a:r>
              <a:rPr lang="ru-RU" dirty="0" smtClean="0"/>
              <a:t>Десятое </a:t>
            </a:r>
            <a:r>
              <a:rPr lang="ru-RU" dirty="0" smtClean="0"/>
              <a:t>января</a:t>
            </a:r>
            <a:br>
              <a:rPr lang="ru-RU" dirty="0" smtClean="0"/>
            </a:br>
            <a:r>
              <a:rPr lang="ru-RU" dirty="0" smtClean="0"/>
              <a:t>Классная работа</a:t>
            </a:r>
            <a:endParaRPr lang="ru-RU" dirty="0"/>
          </a:p>
        </p:txBody>
      </p:sp>
      <p:sp>
        <p:nvSpPr>
          <p:cNvPr id="3" name="Объект 2"/>
          <p:cNvSpPr>
            <a:spLocks noGrp="1"/>
          </p:cNvSpPr>
          <p:nvPr>
            <p:ph idx="1"/>
          </p:nvPr>
        </p:nvSpPr>
        <p:spPr>
          <a:xfrm>
            <a:off x="395785" y="1825625"/>
            <a:ext cx="11796215" cy="4351338"/>
          </a:xfrm>
        </p:spPr>
        <p:txBody>
          <a:bodyPr/>
          <a:lstStyle/>
          <a:p>
            <a:pPr marL="0" indent="0" algn="ctr">
              <a:buNone/>
            </a:pPr>
            <a:endParaRPr lang="ru-RU" b="1" dirty="0" smtClean="0">
              <a:latin typeface="Times New Roman" panose="02020603050405020304" pitchFamily="18" charset="0"/>
              <a:cs typeface="Times New Roman" panose="02020603050405020304" pitchFamily="18" charset="0"/>
            </a:endParaRPr>
          </a:p>
          <a:p>
            <a:pPr marL="0" indent="0" algn="ctr">
              <a:buNone/>
            </a:pPr>
            <a:endParaRPr lang="ru-RU" b="1" dirty="0" smtClean="0">
              <a:latin typeface="Times New Roman" panose="02020603050405020304" pitchFamily="18" charset="0"/>
              <a:cs typeface="Times New Roman" panose="02020603050405020304" pitchFamily="18" charset="0"/>
            </a:endParaRPr>
          </a:p>
          <a:p>
            <a:pPr marL="0" indent="0" algn="ctr">
              <a:buNone/>
            </a:pPr>
            <a:r>
              <a:rPr lang="ru-RU" sz="3600" b="1" dirty="0" smtClean="0">
                <a:latin typeface="Times New Roman" panose="02020603050405020304" pitchFamily="18" charset="0"/>
                <a:cs typeface="Times New Roman" panose="02020603050405020304" pitchFamily="18" charset="0"/>
              </a:rPr>
              <a:t>Правописание </a:t>
            </a:r>
            <a:r>
              <a:rPr lang="ru-RU" sz="3600" b="1" dirty="0" smtClean="0">
                <a:latin typeface="Times New Roman" panose="02020603050405020304" pitchFamily="18" charset="0"/>
                <a:cs typeface="Times New Roman" panose="02020603050405020304" pitchFamily="18" charset="0"/>
              </a:rPr>
              <a:t>О – Е (Ё) после шипящих в именах </a:t>
            </a:r>
            <a:r>
              <a:rPr lang="ru-RU" sz="3600" b="1" dirty="0" smtClean="0">
                <a:latin typeface="Times New Roman" panose="02020603050405020304" pitchFamily="18" charset="0"/>
                <a:cs typeface="Times New Roman" panose="02020603050405020304" pitchFamily="18" charset="0"/>
              </a:rPr>
              <a:t>существительных (закрепление)</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3467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887103"/>
          </a:xfrm>
        </p:spPr>
        <p:txBody>
          <a:bodyPr/>
          <a:lstStyle/>
          <a:p>
            <a:r>
              <a:rPr lang="ru-RU" dirty="0" smtClean="0"/>
              <a:t>Блиц-опрос «Вспомним теорию» </a:t>
            </a:r>
            <a:endParaRPr lang="ru-RU" dirty="0"/>
          </a:p>
        </p:txBody>
      </p:sp>
      <p:sp>
        <p:nvSpPr>
          <p:cNvPr id="3" name="Объект 2"/>
          <p:cNvSpPr>
            <a:spLocks noGrp="1"/>
          </p:cNvSpPr>
          <p:nvPr>
            <p:ph idx="1"/>
          </p:nvPr>
        </p:nvSpPr>
        <p:spPr>
          <a:xfrm>
            <a:off x="491319" y="662940"/>
            <a:ext cx="11450471" cy="5983519"/>
          </a:xfrm>
        </p:spPr>
        <p:txBody>
          <a:bodyPr>
            <a:normAutofit lnSpcReduction="10000"/>
          </a:bodyPr>
          <a:lstStyle/>
          <a:p>
            <a:r>
              <a:rPr lang="ru-RU" sz="2800" dirty="0" smtClean="0">
                <a:solidFill>
                  <a:schemeClr val="tx1"/>
                </a:solidFill>
                <a:latin typeface="Times New Roman" panose="02020603050405020304" pitchFamily="18" charset="0"/>
                <a:cs typeface="Times New Roman" panose="02020603050405020304" pitchFamily="18" charset="0"/>
              </a:rPr>
              <a:t>В корне после шипящих под ударением пишется ….</a:t>
            </a:r>
          </a:p>
          <a:p>
            <a:r>
              <a:rPr lang="ru-RU" sz="2800" dirty="0" smtClean="0">
                <a:solidFill>
                  <a:schemeClr val="tx1"/>
                </a:solidFill>
                <a:latin typeface="Times New Roman" panose="02020603050405020304" pitchFamily="18" charset="0"/>
                <a:cs typeface="Times New Roman" panose="02020603050405020304" pitchFamily="18" charset="0"/>
              </a:rPr>
              <a:t>В словах </a:t>
            </a:r>
            <a:r>
              <a:rPr lang="ru-RU" sz="2800" dirty="0" err="1" smtClean="0">
                <a:solidFill>
                  <a:schemeClr val="tx1"/>
                </a:solidFill>
                <a:latin typeface="Times New Roman" panose="02020603050405020304" pitchFamily="18" charset="0"/>
                <a:cs typeface="Times New Roman" panose="02020603050405020304" pitchFamily="18" charset="0"/>
              </a:rPr>
              <a:t>ш..в</a:t>
            </a:r>
            <a:r>
              <a:rPr lang="ru-RU" sz="2800" dirty="0" smtClean="0">
                <a:solidFill>
                  <a:schemeClr val="tx1"/>
                </a:solidFill>
                <a:latin typeface="Times New Roman" panose="02020603050405020304" pitchFamily="18" charset="0"/>
                <a:cs typeface="Times New Roman" panose="02020603050405020304" pitchFamily="18" charset="0"/>
              </a:rPr>
              <a:t>, ж..</a:t>
            </a:r>
            <a:r>
              <a:rPr lang="ru-RU" sz="2800" dirty="0" err="1" smtClean="0">
                <a:solidFill>
                  <a:schemeClr val="tx1"/>
                </a:solidFill>
                <a:latin typeface="Times New Roman" panose="02020603050405020304" pitchFamily="18" charset="0"/>
                <a:cs typeface="Times New Roman" panose="02020603050405020304" pitchFamily="18" charset="0"/>
              </a:rPr>
              <a:t>нглёр</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крыж..вник</a:t>
            </a:r>
            <a:r>
              <a:rPr lang="ru-RU" sz="2800" dirty="0" smtClean="0">
                <a:solidFill>
                  <a:schemeClr val="tx1"/>
                </a:solidFill>
                <a:latin typeface="Times New Roman" panose="02020603050405020304" pitchFamily="18" charset="0"/>
                <a:cs typeface="Times New Roman" panose="02020603050405020304" pitchFamily="18" charset="0"/>
              </a:rPr>
              <a:t>, ш..</a:t>
            </a:r>
            <a:r>
              <a:rPr lang="ru-RU" sz="2800" dirty="0" err="1" smtClean="0">
                <a:solidFill>
                  <a:schemeClr val="tx1"/>
                </a:solidFill>
                <a:latin typeface="Times New Roman" panose="02020603050405020304" pitchFamily="18" charset="0"/>
                <a:cs typeface="Times New Roman" panose="02020603050405020304" pitchFamily="18" charset="0"/>
              </a:rPr>
              <a:t>ссе</a:t>
            </a:r>
            <a:r>
              <a:rPr lang="ru-RU" sz="2800" dirty="0" smtClean="0">
                <a:solidFill>
                  <a:schemeClr val="tx1"/>
                </a:solidFill>
                <a:latin typeface="Times New Roman" panose="02020603050405020304" pitchFamily="18" charset="0"/>
                <a:cs typeface="Times New Roman" panose="02020603050405020304" pitchFamily="18" charset="0"/>
              </a:rPr>
              <a:t>, ш..</a:t>
            </a:r>
            <a:r>
              <a:rPr lang="ru-RU" sz="2800" dirty="0" err="1" smtClean="0">
                <a:solidFill>
                  <a:schemeClr val="tx1"/>
                </a:solidFill>
                <a:latin typeface="Times New Roman" panose="02020603050405020304" pitchFamily="18" charset="0"/>
                <a:cs typeface="Times New Roman" panose="02020603050405020304" pitchFamily="18" charset="0"/>
              </a:rPr>
              <a:t>рох</a:t>
            </a:r>
            <a:r>
              <a:rPr lang="ru-RU" sz="2800" dirty="0" smtClean="0">
                <a:solidFill>
                  <a:schemeClr val="tx1"/>
                </a:solidFill>
                <a:latin typeface="Times New Roman" panose="02020603050405020304" pitchFamily="18" charset="0"/>
                <a:cs typeface="Times New Roman" panose="02020603050405020304" pitchFamily="18" charset="0"/>
              </a:rPr>
              <a:t>, ш..</a:t>
            </a:r>
            <a:r>
              <a:rPr lang="ru-RU" sz="2800" dirty="0" err="1" smtClean="0">
                <a:solidFill>
                  <a:schemeClr val="tx1"/>
                </a:solidFill>
                <a:latin typeface="Times New Roman" panose="02020603050405020304" pitchFamily="18" charset="0"/>
                <a:cs typeface="Times New Roman" panose="02020603050405020304" pitchFamily="18" charset="0"/>
              </a:rPr>
              <a:t>фёр</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это слова-…</a:t>
            </a:r>
          </a:p>
          <a:p>
            <a:r>
              <a:rPr lang="ru-RU" sz="2800" dirty="0" smtClean="0">
                <a:solidFill>
                  <a:schemeClr val="tx1"/>
                </a:solidFill>
                <a:latin typeface="Times New Roman" panose="02020603050405020304" pitchFamily="18" charset="0"/>
                <a:cs typeface="Times New Roman" panose="02020603050405020304" pitchFamily="18" charset="0"/>
              </a:rPr>
              <a:t>В окончаниях имён существительных и прилагательных после шипящих и Ц под ударением пишется …, а без ударения - …</a:t>
            </a:r>
          </a:p>
          <a:p>
            <a:r>
              <a:rPr lang="ru-RU" sz="2800" dirty="0" smtClean="0">
                <a:solidFill>
                  <a:schemeClr val="tx1"/>
                </a:solidFill>
                <a:latin typeface="Times New Roman" panose="02020603050405020304" pitchFamily="18" charset="0"/>
                <a:cs typeface="Times New Roman" panose="02020603050405020304" pitchFamily="18" charset="0"/>
              </a:rPr>
              <a:t>В слове </a:t>
            </a:r>
            <a:r>
              <a:rPr lang="ru-RU" sz="2800" dirty="0" err="1" smtClean="0">
                <a:solidFill>
                  <a:schemeClr val="tx1"/>
                </a:solidFill>
                <a:latin typeface="Times New Roman" panose="02020603050405020304" pitchFamily="18" charset="0"/>
                <a:cs typeface="Times New Roman" panose="02020603050405020304" pitchFamily="18" charset="0"/>
              </a:rPr>
              <a:t>свеч..й</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a:t>
            </a:r>
          </a:p>
          <a:p>
            <a:r>
              <a:rPr lang="ru-RU" sz="2800" dirty="0" smtClean="0">
                <a:solidFill>
                  <a:schemeClr val="tx1"/>
                </a:solidFill>
                <a:latin typeface="Times New Roman" panose="02020603050405020304" pitchFamily="18" charset="0"/>
                <a:cs typeface="Times New Roman" panose="02020603050405020304" pitchFamily="18" charset="0"/>
              </a:rPr>
              <a:t>В слове </a:t>
            </a:r>
            <a:r>
              <a:rPr lang="ru-RU" sz="2800" dirty="0" err="1" smtClean="0">
                <a:solidFill>
                  <a:schemeClr val="tx1"/>
                </a:solidFill>
                <a:latin typeface="Times New Roman" panose="02020603050405020304" pitchFamily="18" charset="0"/>
                <a:cs typeface="Times New Roman" panose="02020603050405020304" pitchFamily="18" charset="0"/>
              </a:rPr>
              <a:t>меч..м</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a:t>
            </a:r>
          </a:p>
          <a:p>
            <a:r>
              <a:rPr lang="ru-RU" sz="2800" dirty="0" smtClean="0">
                <a:solidFill>
                  <a:schemeClr val="tx1"/>
                </a:solidFill>
                <a:latin typeface="Times New Roman" panose="02020603050405020304" pitchFamily="18" charset="0"/>
                <a:cs typeface="Times New Roman" panose="02020603050405020304" pitchFamily="18" charset="0"/>
              </a:rPr>
              <a:t>В слове ж..</a:t>
            </a:r>
            <a:r>
              <a:rPr lang="ru-RU" sz="2800" dirty="0" err="1" smtClean="0">
                <a:solidFill>
                  <a:schemeClr val="tx1"/>
                </a:solidFill>
                <a:latin typeface="Times New Roman" panose="02020603050405020304" pitchFamily="18" charset="0"/>
                <a:cs typeface="Times New Roman" panose="02020603050405020304" pitchFamily="18" charset="0"/>
              </a:rPr>
              <a:t>лудь</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a:t>
            </a:r>
          </a:p>
          <a:p>
            <a:r>
              <a:rPr lang="ru-RU" sz="2800" dirty="0" smtClean="0">
                <a:solidFill>
                  <a:schemeClr val="tx1"/>
                </a:solidFill>
                <a:latin typeface="Times New Roman" panose="02020603050405020304" pitchFamily="18" charset="0"/>
                <a:cs typeface="Times New Roman" panose="02020603050405020304" pitchFamily="18" charset="0"/>
              </a:rPr>
              <a:t>В слове </a:t>
            </a:r>
            <a:r>
              <a:rPr lang="ru-RU" sz="2800" dirty="0" err="1" smtClean="0">
                <a:solidFill>
                  <a:schemeClr val="tx1"/>
                </a:solidFill>
                <a:latin typeface="Times New Roman" panose="02020603050405020304" pitchFamily="18" charset="0"/>
                <a:cs typeface="Times New Roman" panose="02020603050405020304" pitchFamily="18" charset="0"/>
              </a:rPr>
              <a:t>рощ..й</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a:t>
            </a:r>
          </a:p>
          <a:p>
            <a:r>
              <a:rPr lang="ru-RU" sz="2800" dirty="0" smtClean="0">
                <a:solidFill>
                  <a:schemeClr val="tx1"/>
                </a:solidFill>
                <a:latin typeface="Times New Roman" panose="02020603050405020304" pitchFamily="18" charset="0"/>
                <a:cs typeface="Times New Roman" panose="02020603050405020304" pitchFamily="18" charset="0"/>
              </a:rPr>
              <a:t>В слове ш..</a:t>
            </a:r>
            <a:r>
              <a:rPr lang="ru-RU" sz="2800" dirty="0" err="1" smtClean="0">
                <a:solidFill>
                  <a:schemeClr val="tx1"/>
                </a:solidFill>
                <a:latin typeface="Times New Roman" panose="02020603050405020304" pitchFamily="18" charset="0"/>
                <a:cs typeface="Times New Roman" panose="02020603050405020304" pitchFamily="18" charset="0"/>
              </a:rPr>
              <a:t>лк</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a:t>
            </a:r>
          </a:p>
          <a:p>
            <a:r>
              <a:rPr lang="ru-RU" sz="2800" dirty="0" smtClean="0">
                <a:solidFill>
                  <a:schemeClr val="tx1"/>
                </a:solidFill>
                <a:latin typeface="Times New Roman" panose="02020603050405020304" pitchFamily="18" charset="0"/>
                <a:cs typeface="Times New Roman" panose="02020603050405020304" pitchFamily="18" charset="0"/>
              </a:rPr>
              <a:t>В слове </a:t>
            </a:r>
            <a:r>
              <a:rPr lang="ru-RU" sz="2800" dirty="0" err="1" smtClean="0">
                <a:solidFill>
                  <a:schemeClr val="tx1"/>
                </a:solidFill>
                <a:latin typeface="Times New Roman" panose="02020603050405020304" pitchFamily="18" charset="0"/>
                <a:cs typeface="Times New Roman" panose="02020603050405020304" pitchFamily="18" charset="0"/>
              </a:rPr>
              <a:t>ш..пот</a:t>
            </a:r>
            <a:r>
              <a:rPr lang="ru-RU" sz="2800" dirty="0" smtClean="0">
                <a:solidFill>
                  <a:schemeClr val="tx1"/>
                </a:solidFill>
                <a:latin typeface="Times New Roman" panose="02020603050405020304" pitchFamily="18" charset="0"/>
                <a:cs typeface="Times New Roman" panose="02020603050405020304" pitchFamily="18" charset="0"/>
              </a:rPr>
              <a:t> пишется …, потому что …</a:t>
            </a:r>
          </a:p>
          <a:p>
            <a:endParaRPr lang="ru-RU" dirty="0" smtClean="0"/>
          </a:p>
          <a:p>
            <a:endParaRPr lang="ru-RU" dirty="0" smtClean="0"/>
          </a:p>
          <a:p>
            <a:endParaRPr lang="ru-RU" dirty="0"/>
          </a:p>
        </p:txBody>
      </p:sp>
    </p:spTree>
    <p:extLst>
      <p:ext uri="{BB962C8B-B14F-4D97-AF65-F5344CB8AC3E}">
        <p14:creationId xmlns:p14="http://schemas.microsoft.com/office/powerpoint/2010/main" val="3013520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4380" y="640080"/>
            <a:ext cx="10721340" cy="1645919"/>
          </a:xfrm>
        </p:spPr>
        <p:txBody>
          <a:bodyPr>
            <a:normAutofit fontScale="90000"/>
          </a:bodyPr>
          <a:lstStyle/>
          <a:p>
            <a:pPr algn="ctr"/>
            <a:r>
              <a:rPr lang="ru-RU" u="sng" dirty="0" smtClean="0">
                <a:latin typeface="Times New Roman" panose="02020603050405020304" pitchFamily="18" charset="0"/>
                <a:cs typeface="Times New Roman" panose="02020603050405020304" pitchFamily="18" charset="0"/>
              </a:rPr>
              <a:t>Морфологическая </a:t>
            </a:r>
            <a:r>
              <a:rPr lang="ru-RU" u="sng" dirty="0" smtClean="0">
                <a:latin typeface="Times New Roman" panose="02020603050405020304" pitchFamily="18" charset="0"/>
                <a:cs typeface="Times New Roman" panose="02020603050405020304" pitchFamily="18" charset="0"/>
              </a:rPr>
              <a:t>минутка. Определите части речи слов, укажите какие части речи отсутствуют в предложении</a:t>
            </a:r>
            <a:endParaRPr lang="ru-RU"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95401" y="2811780"/>
            <a:ext cx="9601196" cy="3064088"/>
          </a:xfrm>
        </p:spPr>
        <p:txBody>
          <a:bodyPr>
            <a:normAutofit/>
          </a:bodyPr>
          <a:lstStyle/>
          <a:p>
            <a:pPr marL="0" indent="0" algn="just">
              <a:buNone/>
            </a:pPr>
            <a:r>
              <a:rPr lang="ru-RU" sz="5400" dirty="0" smtClean="0"/>
              <a:t>Ребята открывали железную дверь самодельным </a:t>
            </a:r>
            <a:r>
              <a:rPr lang="ru-RU" sz="5400" dirty="0" err="1" smtClean="0"/>
              <a:t>ключ..м</a:t>
            </a:r>
            <a:r>
              <a:rPr lang="ru-RU" sz="5400" dirty="0" smtClean="0"/>
              <a:t> без помощи рук и ног.</a:t>
            </a:r>
            <a:endParaRPr lang="ru-RU" sz="5400" dirty="0"/>
          </a:p>
        </p:txBody>
      </p:sp>
    </p:spTree>
    <p:extLst>
      <p:ext uri="{BB962C8B-B14F-4D97-AF65-F5344CB8AC3E}">
        <p14:creationId xmlns:p14="http://schemas.microsoft.com/office/powerpoint/2010/main" val="1424614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502921"/>
            <a:ext cx="9601196" cy="480059"/>
          </a:xfrm>
        </p:spPr>
        <p:txBody>
          <a:bodyPr>
            <a:normAutofit fontScale="90000"/>
          </a:bodyPr>
          <a:lstStyle/>
          <a:p>
            <a:r>
              <a:rPr lang="ru-RU" dirty="0" smtClean="0">
                <a:latin typeface="Times New Roman" panose="02020603050405020304" pitchFamily="18" charset="0"/>
                <a:cs typeface="Times New Roman" panose="02020603050405020304" pitchFamily="18" charset="0"/>
              </a:rPr>
              <a:t>Упражнение. Самостоятельная работа </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22960" y="982980"/>
            <a:ext cx="10675620" cy="5257799"/>
          </a:xfrm>
        </p:spPr>
        <p:txBody>
          <a:bodyPr>
            <a:normAutofit/>
          </a:bodyPr>
          <a:lstStyle/>
          <a:p>
            <a:pPr marL="457200" indent="-457200">
              <a:buAutoNum type="arabicPeriod"/>
            </a:pPr>
            <a:r>
              <a:rPr lang="ru-RU" dirty="0" smtClean="0"/>
              <a:t>Списать, вставить пропущенные буквы, применяя правило.</a:t>
            </a:r>
          </a:p>
          <a:p>
            <a:pPr marL="0" indent="0" algn="just">
              <a:buNone/>
            </a:pPr>
            <a:r>
              <a:rPr lang="ru-RU" dirty="0" err="1" smtClean="0">
                <a:latin typeface="Times New Roman" panose="02020603050405020304" pitchFamily="18" charset="0"/>
                <a:cs typeface="Times New Roman" panose="02020603050405020304" pitchFamily="18" charset="0"/>
              </a:rPr>
              <a:t>Трущ</a:t>
            </a:r>
            <a:r>
              <a:rPr lang="ru-RU" dirty="0" smtClean="0">
                <a:latin typeface="Times New Roman" panose="02020603050405020304" pitchFamily="18" charset="0"/>
                <a:cs typeface="Times New Roman" panose="02020603050405020304" pitchFamily="18" charset="0"/>
              </a:rPr>
              <a:t>…ба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медвеж</a:t>
            </a:r>
            <a:r>
              <a:rPr lang="ru-RU" dirty="0">
                <a:latin typeface="Times New Roman" panose="02020603050405020304" pitchFamily="18" charset="0"/>
                <a:cs typeface="Times New Roman" panose="02020603050405020304" pitchFamily="18" charset="0"/>
              </a:rPr>
              <a:t>…нок, </a:t>
            </a:r>
            <a:r>
              <a:rPr lang="ru-RU" dirty="0" err="1">
                <a:latin typeface="Times New Roman" panose="02020603050405020304" pitchFamily="18" charset="0"/>
                <a:cs typeface="Times New Roman" panose="02020603050405020304" pitchFamily="18" charset="0"/>
              </a:rPr>
              <a:t>скач</a:t>
            </a:r>
            <a:r>
              <a:rPr lang="ru-RU" dirty="0">
                <a:latin typeface="Times New Roman" panose="02020603050405020304" pitchFamily="18" charset="0"/>
                <a:cs typeface="Times New Roman" panose="02020603050405020304" pitchFamily="18" charset="0"/>
              </a:rPr>
              <a:t>…к, врач…м, </a:t>
            </a:r>
            <a:r>
              <a:rPr lang="ru-RU" dirty="0" err="1">
                <a:latin typeface="Times New Roman" panose="02020603050405020304" pitchFamily="18" charset="0"/>
                <a:cs typeface="Times New Roman" panose="02020603050405020304" pitchFamily="18" charset="0"/>
              </a:rPr>
              <a:t>бойц</a:t>
            </a:r>
            <a:r>
              <a:rPr lang="ru-RU" dirty="0">
                <a:latin typeface="Times New Roman" panose="02020603050405020304" pitchFamily="18" charset="0"/>
                <a:cs typeface="Times New Roman" panose="02020603050405020304" pitchFamily="18" charset="0"/>
              </a:rPr>
              <a:t>…м, </a:t>
            </a:r>
            <a:r>
              <a:rPr lang="ru-RU" dirty="0" err="1">
                <a:latin typeface="Times New Roman" panose="02020603050405020304" pitchFamily="18" charset="0"/>
                <a:cs typeface="Times New Roman" panose="02020603050405020304" pitchFamily="18" charset="0"/>
              </a:rPr>
              <a:t>саранч</a:t>
            </a:r>
            <a:r>
              <a:rPr lang="ru-RU" dirty="0">
                <a:latin typeface="Times New Roman" panose="02020603050405020304" pitchFamily="18" charset="0"/>
                <a:cs typeface="Times New Roman" panose="02020603050405020304" pitchFamily="18" charset="0"/>
              </a:rPr>
              <a:t>…й, туч…й, камыш…м, платеж…м, фарш…м, калач…м, мяч…м, поклаж…й, борщ…м, ш…пот, тяж…</a:t>
            </a:r>
            <a:r>
              <a:rPr lang="ru-RU" dirty="0" err="1">
                <a:latin typeface="Times New Roman" panose="02020603050405020304" pitchFamily="18" charset="0"/>
                <a:cs typeface="Times New Roman" panose="02020603050405020304" pitchFamily="18" charset="0"/>
              </a:rPr>
              <a:t>лый</a:t>
            </a:r>
            <a:r>
              <a:rPr lang="ru-RU" dirty="0">
                <a:latin typeface="Times New Roman" panose="02020603050405020304" pitchFamily="18" charset="0"/>
                <a:cs typeface="Times New Roman" panose="02020603050405020304" pitchFamily="18" charset="0"/>
              </a:rPr>
              <a:t>, щ…</a:t>
            </a:r>
            <a:r>
              <a:rPr lang="ru-RU" dirty="0" err="1">
                <a:latin typeface="Times New Roman" panose="02020603050405020304" pitchFamily="18" charset="0"/>
                <a:cs typeface="Times New Roman" panose="02020603050405020304" pitchFamily="18" charset="0"/>
              </a:rPr>
              <a:t>лочка</a:t>
            </a:r>
            <a:r>
              <a:rPr lang="ru-RU" dirty="0">
                <a:latin typeface="Times New Roman" panose="02020603050405020304" pitchFamily="18" charset="0"/>
                <a:cs typeface="Times New Roman" panose="02020603050405020304" pitchFamily="18" charset="0"/>
              </a:rPr>
              <a:t>, ж…</a:t>
            </a:r>
            <a:r>
              <a:rPr lang="ru-RU" dirty="0" err="1">
                <a:latin typeface="Times New Roman" panose="02020603050405020304" pitchFamily="18" charset="0"/>
                <a:cs typeface="Times New Roman" panose="02020603050405020304" pitchFamily="18" charset="0"/>
              </a:rPr>
              <a:t>нглёр</a:t>
            </a:r>
            <a:r>
              <a:rPr lang="ru-RU" dirty="0">
                <a:latin typeface="Times New Roman" panose="02020603050405020304" pitchFamily="18" charset="0"/>
                <a:cs typeface="Times New Roman" panose="02020603050405020304" pitchFamily="18" charset="0"/>
              </a:rPr>
              <a:t>, ш…</a:t>
            </a:r>
            <a:r>
              <a:rPr lang="ru-RU" dirty="0" err="1">
                <a:latin typeface="Times New Roman" panose="02020603050405020304" pitchFamily="18" charset="0"/>
                <a:cs typeface="Times New Roman" panose="02020603050405020304" pitchFamily="18" charset="0"/>
              </a:rPr>
              <a:t>кировать</a:t>
            </a:r>
            <a:r>
              <a:rPr lang="ru-RU" dirty="0">
                <a:latin typeface="Times New Roman" panose="02020603050405020304" pitchFamily="18" charset="0"/>
                <a:cs typeface="Times New Roman" panose="02020603050405020304" pitchFamily="18" charset="0"/>
              </a:rPr>
              <a:t>, ш…</a:t>
            </a:r>
            <a:r>
              <a:rPr lang="ru-RU" dirty="0" err="1">
                <a:latin typeface="Times New Roman" panose="02020603050405020304" pitchFamily="18" charset="0"/>
                <a:cs typeface="Times New Roman" panose="02020603050405020304" pitchFamily="18" charset="0"/>
              </a:rPr>
              <a:t>роховатый</a:t>
            </a:r>
            <a:r>
              <a:rPr lang="ru-RU" dirty="0">
                <a:latin typeface="Times New Roman" panose="02020603050405020304" pitchFamily="18" charset="0"/>
                <a:cs typeface="Times New Roman" panose="02020603050405020304" pitchFamily="18" charset="0"/>
              </a:rPr>
              <a:t>, ж…лоб, </a:t>
            </a:r>
            <a:r>
              <a:rPr lang="ru-RU" dirty="0" err="1">
                <a:latin typeface="Times New Roman" panose="02020603050405020304" pitchFamily="18" charset="0"/>
                <a:cs typeface="Times New Roman" panose="02020603050405020304" pitchFamily="18" charset="0"/>
              </a:rPr>
              <a:t>трущ</a:t>
            </a:r>
            <a:r>
              <a:rPr lang="ru-RU" dirty="0">
                <a:latin typeface="Times New Roman" panose="02020603050405020304" pitchFamily="18" charset="0"/>
                <a:cs typeface="Times New Roman" panose="02020603050405020304" pitchFamily="18" charset="0"/>
              </a:rPr>
              <a:t>…ба, чащ…ба, </a:t>
            </a:r>
            <a:r>
              <a:rPr lang="ru-RU" dirty="0" err="1">
                <a:latin typeface="Times New Roman" panose="02020603050405020304" pitchFamily="18" charset="0"/>
                <a:cs typeface="Times New Roman" panose="02020603050405020304" pitchFamily="18" charset="0"/>
              </a:rPr>
              <a:t>чеч</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тка</a:t>
            </a:r>
            <a:r>
              <a:rPr lang="ru-RU" dirty="0">
                <a:latin typeface="Times New Roman" panose="02020603050405020304" pitchFamily="18" charset="0"/>
                <a:cs typeface="Times New Roman" panose="02020603050405020304" pitchFamily="18" charset="0"/>
              </a:rPr>
              <a:t>, щ…голь, </a:t>
            </a:r>
            <a:r>
              <a:rPr lang="ru-RU" dirty="0" err="1">
                <a:latin typeface="Times New Roman" panose="02020603050405020304" pitchFamily="18" charset="0"/>
                <a:cs typeface="Times New Roman" panose="02020603050405020304" pitchFamily="18" charset="0"/>
              </a:rPr>
              <a:t>расч</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ска</a:t>
            </a:r>
            <a:r>
              <a:rPr lang="ru-RU" dirty="0">
                <a:latin typeface="Times New Roman" panose="02020603050405020304" pitchFamily="18" charset="0"/>
                <a:cs typeface="Times New Roman" panose="02020603050405020304" pitchFamily="18" charset="0"/>
              </a:rPr>
              <a:t>, ш…</a:t>
            </a:r>
            <a:r>
              <a:rPr lang="ru-RU" dirty="0" err="1">
                <a:latin typeface="Times New Roman" panose="02020603050405020304" pitchFamily="18" charset="0"/>
                <a:cs typeface="Times New Roman" panose="02020603050405020304" pitchFamily="18" charset="0"/>
              </a:rPr>
              <a:t>мпол</a:t>
            </a:r>
            <a:r>
              <a:rPr lang="ru-RU" dirty="0">
                <a:latin typeface="Times New Roman" panose="02020603050405020304" pitchFamily="18" charset="0"/>
                <a:cs typeface="Times New Roman" panose="02020603050405020304" pitchFamily="18" charset="0"/>
              </a:rPr>
              <a:t>, ч…</a:t>
            </a:r>
            <a:r>
              <a:rPr lang="ru-RU" dirty="0" err="1">
                <a:latin typeface="Times New Roman" panose="02020603050405020304" pitchFamily="18" charset="0"/>
                <a:cs typeface="Times New Roman" panose="02020603050405020304" pitchFamily="18" charset="0"/>
              </a:rPr>
              <a:t>ткий</a:t>
            </a:r>
            <a:r>
              <a:rPr lang="ru-RU" dirty="0">
                <a:latin typeface="Times New Roman" panose="02020603050405020304" pitchFamily="18" charset="0"/>
                <a:cs typeface="Times New Roman" panose="02020603050405020304" pitchFamily="18" charset="0"/>
              </a:rPr>
              <a:t>, кож…й, страниц…й, сторож…м, плеч…м, рощ…й, плач…м, палач…м, товарищ…м, гараж…м, певуч…, </a:t>
            </a:r>
            <a:r>
              <a:rPr lang="ru-RU" dirty="0" err="1">
                <a:latin typeface="Times New Roman" panose="02020603050405020304" pitchFamily="18" charset="0"/>
                <a:cs typeface="Times New Roman" panose="02020603050405020304" pitchFamily="18" charset="0"/>
              </a:rPr>
              <a:t>девч</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нка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борщ..вый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еж..вый</a:t>
            </a:r>
            <a:r>
              <a:rPr lang="ru-RU" dirty="0">
                <a:latin typeface="Times New Roman" panose="02020603050405020304" pitchFamily="18" charset="0"/>
                <a:cs typeface="Times New Roman" panose="02020603050405020304" pitchFamily="18" charset="0"/>
              </a:rPr>
              <a:t>.</a:t>
            </a:r>
          </a:p>
          <a:p>
            <a:pPr marL="0" indent="0" algn="just">
              <a:buNone/>
            </a:pPr>
            <a:r>
              <a:rPr lang="ru-RU" dirty="0" smtClean="0">
                <a:latin typeface="Times New Roman" panose="02020603050405020304" pitchFamily="18" charset="0"/>
                <a:cs typeface="Times New Roman" panose="02020603050405020304" pitchFamily="18" charset="0"/>
              </a:rPr>
              <a:t>2. </a:t>
            </a:r>
            <a:r>
              <a:rPr lang="ru-RU" dirty="0" smtClean="0">
                <a:latin typeface="Times New Roman" panose="02020603050405020304" pitchFamily="18" charset="0"/>
                <a:cs typeface="Times New Roman" panose="02020603050405020304" pitchFamily="18" charset="0"/>
              </a:rPr>
              <a:t>Выбери ряд слов, в которых пропущена одна и та же буква. Запиши слова этого ряда.</a:t>
            </a:r>
          </a:p>
          <a:p>
            <a:pPr marL="457200" indent="-457200">
              <a:buAutoNum type="arabicParenR"/>
            </a:pPr>
            <a:r>
              <a:rPr lang="ru-RU" dirty="0" err="1" smtClean="0">
                <a:solidFill>
                  <a:schemeClr val="tx1"/>
                </a:solidFill>
                <a:latin typeface="Times New Roman" panose="02020603050405020304" pitchFamily="18" charset="0"/>
                <a:cs typeface="Times New Roman" panose="02020603050405020304" pitchFamily="18" charset="0"/>
              </a:rPr>
              <a:t>врач..м</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плеч..м</a:t>
            </a:r>
            <a:r>
              <a:rPr lang="ru-RU" dirty="0" smtClean="0">
                <a:solidFill>
                  <a:schemeClr val="tx1"/>
                </a:solidFill>
                <a:latin typeface="Times New Roman" panose="02020603050405020304" pitchFamily="18" charset="0"/>
                <a:cs typeface="Times New Roman" panose="02020603050405020304" pitchFamily="18" charset="0"/>
              </a:rPr>
              <a:t>, щ..</a:t>
            </a:r>
            <a:r>
              <a:rPr lang="ru-RU" dirty="0" err="1" smtClean="0">
                <a:solidFill>
                  <a:schemeClr val="tx1"/>
                </a:solidFill>
                <a:latin typeface="Times New Roman" panose="02020603050405020304" pitchFamily="18" charset="0"/>
                <a:cs typeface="Times New Roman" panose="02020603050405020304" pitchFamily="18" charset="0"/>
              </a:rPr>
              <a:t>тка</a:t>
            </a:r>
            <a:r>
              <a:rPr lang="ru-RU" dirty="0" smtClean="0">
                <a:solidFill>
                  <a:schemeClr val="tx1"/>
                </a:solidFill>
                <a:latin typeface="Times New Roman" panose="02020603050405020304" pitchFamily="18" charset="0"/>
                <a:cs typeface="Times New Roman" panose="02020603050405020304" pitchFamily="18" charset="0"/>
              </a:rPr>
              <a:t>.           2) ш..</a:t>
            </a:r>
            <a:r>
              <a:rPr lang="ru-RU" dirty="0" err="1" smtClean="0">
                <a:solidFill>
                  <a:schemeClr val="tx1"/>
                </a:solidFill>
                <a:latin typeface="Times New Roman" panose="02020603050405020304" pitchFamily="18" charset="0"/>
                <a:cs typeface="Times New Roman" panose="02020603050405020304" pitchFamily="18" charset="0"/>
              </a:rPr>
              <a:t>лк</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чеч</a:t>
            </a:r>
            <a:r>
              <a:rPr lang="ru-RU" dirty="0" smtClean="0">
                <a:solidFill>
                  <a:schemeClr val="tx1"/>
                </a:solidFill>
                <a:latin typeface="Times New Roman" panose="02020603050405020304" pitchFamily="18" charset="0"/>
                <a:cs typeface="Times New Roman" panose="02020603050405020304" pitchFamily="18" charset="0"/>
              </a:rPr>
              <a:t>..</a:t>
            </a:r>
            <a:r>
              <a:rPr lang="ru-RU" dirty="0" err="1" smtClean="0">
                <a:solidFill>
                  <a:schemeClr val="tx1"/>
                </a:solidFill>
                <a:latin typeface="Times New Roman" panose="02020603050405020304" pitchFamily="18" charset="0"/>
                <a:cs typeface="Times New Roman" panose="02020603050405020304" pitchFamily="18" charset="0"/>
              </a:rPr>
              <a:t>тка</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деш</a:t>
            </a:r>
            <a:r>
              <a:rPr lang="ru-RU" dirty="0" smtClean="0">
                <a:solidFill>
                  <a:schemeClr val="tx1"/>
                </a:solidFill>
                <a:latin typeface="Times New Roman" panose="02020603050405020304" pitchFamily="18" charset="0"/>
                <a:cs typeface="Times New Roman" panose="02020603050405020304" pitchFamily="18" charset="0"/>
              </a:rPr>
              <a:t>..вый.</a:t>
            </a:r>
          </a:p>
          <a:p>
            <a:pPr marL="0" indent="0">
              <a:buNone/>
            </a:pPr>
            <a:r>
              <a:rPr lang="ru-RU" dirty="0" smtClean="0">
                <a:solidFill>
                  <a:schemeClr val="tx1"/>
                </a:solidFill>
                <a:latin typeface="Times New Roman" panose="02020603050405020304" pitchFamily="18" charset="0"/>
                <a:cs typeface="Times New Roman" panose="02020603050405020304" pitchFamily="18" charset="0"/>
              </a:rPr>
              <a:t>3)   </a:t>
            </a:r>
            <a:r>
              <a:rPr lang="ru-RU" dirty="0" err="1" smtClean="0">
                <a:solidFill>
                  <a:schemeClr val="tx1"/>
                </a:solidFill>
                <a:latin typeface="Times New Roman" panose="02020603050405020304" pitchFamily="18" charset="0"/>
                <a:cs typeface="Times New Roman" panose="02020603050405020304" pitchFamily="18" charset="0"/>
              </a:rPr>
              <a:t>мальч</a:t>
            </a:r>
            <a:r>
              <a:rPr lang="ru-RU" dirty="0" smtClean="0">
                <a:solidFill>
                  <a:schemeClr val="tx1"/>
                </a:solidFill>
                <a:latin typeface="Times New Roman" panose="02020603050405020304" pitchFamily="18" charset="0"/>
                <a:cs typeface="Times New Roman" panose="02020603050405020304" pitchFamily="18" charset="0"/>
              </a:rPr>
              <a:t>..</a:t>
            </a:r>
            <a:r>
              <a:rPr lang="ru-RU" dirty="0" err="1" smtClean="0">
                <a:solidFill>
                  <a:schemeClr val="tx1"/>
                </a:solidFill>
                <a:latin typeface="Times New Roman" panose="02020603050405020304" pitchFamily="18" charset="0"/>
                <a:cs typeface="Times New Roman" panose="02020603050405020304" pitchFamily="18" charset="0"/>
              </a:rPr>
              <a:t>нка</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туч..й</a:t>
            </a:r>
            <a:r>
              <a:rPr lang="ru-RU" dirty="0" smtClean="0">
                <a:solidFill>
                  <a:schemeClr val="tx1"/>
                </a:solidFill>
                <a:latin typeface="Times New Roman" panose="02020603050405020304" pitchFamily="18" charset="0"/>
                <a:cs typeface="Times New Roman" panose="02020603050405020304" pitchFamily="18" charset="0"/>
              </a:rPr>
              <a:t>, </a:t>
            </a:r>
            <a:r>
              <a:rPr lang="ru-RU" dirty="0" err="1" smtClean="0">
                <a:solidFill>
                  <a:schemeClr val="tx1"/>
                </a:solidFill>
                <a:latin typeface="Times New Roman" panose="02020603050405020304" pitchFamily="18" charset="0"/>
                <a:cs typeface="Times New Roman" panose="02020603050405020304" pitchFamily="18" charset="0"/>
              </a:rPr>
              <a:t>печ</a:t>
            </a:r>
            <a:r>
              <a:rPr lang="ru-RU" dirty="0" smtClean="0">
                <a:solidFill>
                  <a:schemeClr val="tx1"/>
                </a:solidFill>
                <a:latin typeface="Times New Roman" panose="02020603050405020304" pitchFamily="18" charset="0"/>
                <a:cs typeface="Times New Roman" panose="02020603050405020304" pitchFamily="18" charset="0"/>
              </a:rPr>
              <a:t>..</a:t>
            </a:r>
            <a:r>
              <a:rPr lang="ru-RU" dirty="0" err="1" smtClean="0">
                <a:solidFill>
                  <a:schemeClr val="tx1"/>
                </a:solidFill>
                <a:latin typeface="Times New Roman" panose="02020603050405020304" pitchFamily="18" charset="0"/>
                <a:cs typeface="Times New Roman" panose="02020603050405020304" pitchFamily="18" charset="0"/>
              </a:rPr>
              <a:t>нка</a:t>
            </a:r>
            <a:r>
              <a:rPr lang="ru-RU" dirty="0" smtClean="0">
                <a:solidFill>
                  <a:schemeClr val="tx1"/>
                </a:solidFill>
                <a:latin typeface="Times New Roman" panose="02020603050405020304" pitchFamily="18" charset="0"/>
                <a:cs typeface="Times New Roman" panose="02020603050405020304" pitchFamily="18" charset="0"/>
              </a:rPr>
              <a:t>.     4) ж..</a:t>
            </a:r>
            <a:r>
              <a:rPr lang="ru-RU" dirty="0" err="1" smtClean="0">
                <a:solidFill>
                  <a:schemeClr val="tx1"/>
                </a:solidFill>
                <a:latin typeface="Times New Roman" panose="02020603050405020304" pitchFamily="18" charset="0"/>
                <a:cs typeface="Times New Roman" panose="02020603050405020304" pitchFamily="18" charset="0"/>
              </a:rPr>
              <a:t>лудь</a:t>
            </a:r>
            <a:r>
              <a:rPr lang="ru-RU" dirty="0" smtClean="0">
                <a:solidFill>
                  <a:schemeClr val="tx1"/>
                </a:solidFill>
                <a:latin typeface="Times New Roman" panose="02020603050405020304" pitchFamily="18" charset="0"/>
                <a:cs typeface="Times New Roman" panose="02020603050405020304" pitchFamily="18" charset="0"/>
              </a:rPr>
              <a:t>, ч..</a:t>
            </a:r>
            <a:r>
              <a:rPr lang="ru-RU" dirty="0" err="1" smtClean="0">
                <a:solidFill>
                  <a:schemeClr val="tx1"/>
                </a:solidFill>
                <a:latin typeface="Times New Roman" panose="02020603050405020304" pitchFamily="18" charset="0"/>
                <a:cs typeface="Times New Roman" panose="02020603050405020304" pitchFamily="18" charset="0"/>
              </a:rPr>
              <a:t>лка</a:t>
            </a:r>
            <a:r>
              <a:rPr lang="ru-RU" dirty="0" smtClean="0">
                <a:solidFill>
                  <a:schemeClr val="tx1"/>
                </a:solidFill>
                <a:latin typeface="Times New Roman" panose="02020603050405020304" pitchFamily="18" charset="0"/>
                <a:cs typeface="Times New Roman" panose="02020603050405020304" pitchFamily="18" charset="0"/>
              </a:rPr>
              <a:t>, ш..</a:t>
            </a:r>
            <a:r>
              <a:rPr lang="ru-RU" dirty="0" err="1" smtClean="0">
                <a:solidFill>
                  <a:schemeClr val="tx1"/>
                </a:solidFill>
                <a:latin typeface="Times New Roman" panose="02020603050405020304" pitchFamily="18" charset="0"/>
                <a:cs typeface="Times New Roman" panose="02020603050405020304" pitchFamily="18" charset="0"/>
              </a:rPr>
              <a:t>фёр</a:t>
            </a:r>
            <a:r>
              <a:rPr lang="ru-RU" dirty="0" smtClean="0">
                <a:solidFill>
                  <a:schemeClr val="tx1"/>
                </a:solidFill>
                <a:latin typeface="Times New Roman" panose="02020603050405020304" pitchFamily="18" charset="0"/>
                <a:cs typeface="Times New Roman" panose="02020603050405020304" pitchFamily="18" charset="0"/>
              </a:rPr>
              <a:t>.</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6120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Домашнее задание</a:t>
            </a:r>
            <a:endParaRPr lang="ru-RU" dirty="0"/>
          </a:p>
        </p:txBody>
      </p:sp>
      <p:sp>
        <p:nvSpPr>
          <p:cNvPr id="3" name="Объект 2"/>
          <p:cNvSpPr>
            <a:spLocks noGrp="1"/>
          </p:cNvSpPr>
          <p:nvPr>
            <p:ph idx="1"/>
          </p:nvPr>
        </p:nvSpPr>
        <p:spPr/>
        <p:txBody>
          <a:bodyPr/>
          <a:lstStyle/>
          <a:p>
            <a:r>
              <a:rPr lang="ru-RU" dirty="0" smtClean="0">
                <a:latin typeface="Times New Roman" panose="02020603050405020304" pitchFamily="18" charset="0"/>
                <a:cs typeface="Times New Roman" panose="02020603050405020304" pitchFamily="18" charset="0"/>
              </a:rPr>
              <a:t>1. Повторить орфограмму «Правописание О – Е (Ё) после шипящих в именах существительных»</a:t>
            </a:r>
          </a:p>
          <a:p>
            <a:r>
              <a:rPr lang="ru-RU" dirty="0" smtClean="0">
                <a:latin typeface="Times New Roman" panose="02020603050405020304" pitchFamily="18" charset="0"/>
                <a:cs typeface="Times New Roman" panose="02020603050405020304" pitchFamily="18" charset="0"/>
              </a:rPr>
              <a:t>2. Морфологическое задание: предложение 3 из упр.211.</a:t>
            </a:r>
          </a:p>
          <a:p>
            <a:r>
              <a:rPr lang="ru-RU" dirty="0" smtClean="0">
                <a:latin typeface="Times New Roman" panose="02020603050405020304" pitchFamily="18" charset="0"/>
                <a:cs typeface="Times New Roman" panose="02020603050405020304" pitchFamily="18" charset="0"/>
              </a:rPr>
              <a:t>3. Морфологический разбор слова ПОЭМОЙ.</a:t>
            </a:r>
          </a:p>
          <a:p>
            <a:r>
              <a:rPr lang="ru-RU" dirty="0" smtClean="0">
                <a:latin typeface="Times New Roman" panose="02020603050405020304" pitchFamily="18" charset="0"/>
                <a:cs typeface="Times New Roman" panose="02020603050405020304" pitchFamily="18" charset="0"/>
              </a:rPr>
              <a:t>4. Упр. 209 списать 2 абзац.</a:t>
            </a:r>
          </a:p>
          <a:p>
            <a:endParaRPr lang="ru-RU" dirty="0"/>
          </a:p>
        </p:txBody>
      </p:sp>
    </p:spTree>
    <p:extLst>
      <p:ext uri="{BB962C8B-B14F-4D97-AF65-F5344CB8AC3E}">
        <p14:creationId xmlns:p14="http://schemas.microsoft.com/office/powerpoint/2010/main" val="1187123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57944"/>
            <a:ext cx="12192000" cy="6684050"/>
          </a:xfrm>
        </p:spPr>
      </p:pic>
    </p:spTree>
    <p:extLst>
      <p:ext uri="{BB962C8B-B14F-4D97-AF65-F5344CB8AC3E}">
        <p14:creationId xmlns:p14="http://schemas.microsoft.com/office/powerpoint/2010/main" val="4067870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6479"/>
            <a:ext cx="10515600" cy="791569"/>
          </a:xfrm>
        </p:spPr>
        <p:txBody>
          <a:bodyPr>
            <a:normAutofit/>
          </a:bodyPr>
          <a:lstStyle/>
          <a:p>
            <a:pPr algn="ctr"/>
            <a:r>
              <a:rPr lang="ru-RU" dirty="0" smtClean="0"/>
              <a:t>О или Ё</a:t>
            </a:r>
            <a:endParaRPr lang="ru-RU" dirty="0"/>
          </a:p>
        </p:txBody>
      </p:sp>
      <p:sp>
        <p:nvSpPr>
          <p:cNvPr id="3" name="Объект 2"/>
          <p:cNvSpPr>
            <a:spLocks noGrp="1"/>
          </p:cNvSpPr>
          <p:nvPr>
            <p:ph idx="1"/>
          </p:nvPr>
        </p:nvSpPr>
        <p:spPr>
          <a:xfrm>
            <a:off x="617220" y="928048"/>
            <a:ext cx="11147150" cy="5691115"/>
          </a:xfrm>
        </p:spPr>
        <p:txBody>
          <a:bodyPr>
            <a:normAutofit fontScale="92500"/>
          </a:bodyPr>
          <a:lstStyle/>
          <a:p>
            <a:r>
              <a:rPr lang="ru-RU" i="1" dirty="0" smtClean="0"/>
              <a:t>Спишите, </a:t>
            </a:r>
            <a:r>
              <a:rPr lang="ru-RU" i="1" dirty="0"/>
              <a:t>вставьте пропущенные буквы, в словах с пропуском выделите корень, подчеркните орфограммы:</a:t>
            </a:r>
            <a:endParaRPr lang="ru-RU" dirty="0"/>
          </a:p>
          <a:p>
            <a:pPr marL="0" indent="0" algn="just">
              <a:lnSpc>
                <a:spcPct val="100000"/>
              </a:lnSpc>
              <a:buNone/>
            </a:pPr>
            <a:r>
              <a:rPr lang="ru-RU" sz="4000" dirty="0">
                <a:latin typeface="Times New Roman" panose="02020603050405020304" pitchFamily="18" charset="0"/>
                <a:cs typeface="Times New Roman" panose="02020603050405020304" pitchFamily="18" charset="0"/>
              </a:rPr>
              <a:t>Тонкая </a:t>
            </a:r>
            <a:r>
              <a:rPr lang="ru-RU" sz="4000" dirty="0" err="1">
                <a:latin typeface="Times New Roman" panose="02020603050405020304" pitchFamily="18" charset="0"/>
                <a:cs typeface="Times New Roman" panose="02020603050405020304" pitchFamily="18" charset="0"/>
              </a:rPr>
              <a:t>ж_рдочка</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деш_вый</a:t>
            </a:r>
            <a:r>
              <a:rPr lang="ru-RU" sz="4000" dirty="0">
                <a:latin typeface="Times New Roman" panose="02020603050405020304" pitchFamily="18" charset="0"/>
                <a:cs typeface="Times New Roman" panose="02020603050405020304" pitchFamily="18" charset="0"/>
              </a:rPr>
              <a:t> товар,  спелый </a:t>
            </a:r>
            <a:r>
              <a:rPr lang="ru-RU" sz="4000" dirty="0" err="1">
                <a:latin typeface="Times New Roman" panose="02020603050405020304" pitchFamily="18" charset="0"/>
                <a:cs typeface="Times New Roman" panose="02020603050405020304" pitchFamily="18" charset="0"/>
              </a:rPr>
              <a:t>ж_лудь</a:t>
            </a:r>
            <a:r>
              <a:rPr lang="ru-RU" sz="4000" dirty="0">
                <a:latin typeface="Times New Roman" panose="02020603050405020304" pitchFamily="18" charset="0"/>
                <a:cs typeface="Times New Roman" panose="02020603050405020304" pitchFamily="18" charset="0"/>
              </a:rPr>
              <a:t>,  длинная </a:t>
            </a:r>
            <a:r>
              <a:rPr lang="ru-RU" sz="4000" dirty="0" err="1">
                <a:latin typeface="Times New Roman" panose="02020603050405020304" pitchFamily="18" charset="0"/>
                <a:cs typeface="Times New Roman" panose="02020603050405020304" pitchFamily="18" charset="0"/>
              </a:rPr>
              <a:t>беч_вка</a:t>
            </a:r>
            <a:r>
              <a:rPr lang="ru-RU" sz="4000" dirty="0">
                <a:latin typeface="Times New Roman" panose="02020603050405020304" pitchFamily="18" charset="0"/>
                <a:cs typeface="Times New Roman" panose="02020603050405020304" pitchFamily="18" charset="0"/>
              </a:rPr>
              <a:t>,  завитая </a:t>
            </a:r>
            <a:r>
              <a:rPr lang="ru-RU" sz="4000" dirty="0" err="1">
                <a:latin typeface="Times New Roman" panose="02020603050405020304" pitchFamily="18" charset="0"/>
                <a:cs typeface="Times New Roman" panose="02020603050405020304" pitchFamily="18" charset="0"/>
              </a:rPr>
              <a:t>ч_лка</a:t>
            </a:r>
            <a:r>
              <a:rPr lang="ru-RU" sz="4000" dirty="0">
                <a:latin typeface="Times New Roman" panose="02020603050405020304" pitchFamily="18" charset="0"/>
                <a:cs typeface="Times New Roman" panose="02020603050405020304" pitchFamily="18" charset="0"/>
              </a:rPr>
              <a:t>, красивый </a:t>
            </a:r>
            <a:r>
              <a:rPr lang="ru-RU" sz="4000" dirty="0" err="1">
                <a:latin typeface="Times New Roman" panose="02020603050405020304" pitchFamily="18" charset="0"/>
                <a:cs typeface="Times New Roman" panose="02020603050405020304" pitchFamily="18" charset="0"/>
              </a:rPr>
              <a:t>ш_лк</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ч_рствый</a:t>
            </a:r>
            <a:r>
              <a:rPr lang="ru-RU" sz="4000" dirty="0">
                <a:latin typeface="Times New Roman" panose="02020603050405020304" pitchFamily="18" charset="0"/>
                <a:cs typeface="Times New Roman" panose="02020603050405020304" pitchFamily="18" charset="0"/>
              </a:rPr>
              <a:t> хлеб, </a:t>
            </a:r>
            <a:r>
              <a:rPr lang="ru-RU" sz="4000" dirty="0" err="1">
                <a:latin typeface="Times New Roman" panose="02020603050405020304" pitchFamily="18" charset="0"/>
                <a:cs typeface="Times New Roman" panose="02020603050405020304" pitchFamily="18" charset="0"/>
              </a:rPr>
              <a:t>тяж_лая</a:t>
            </a:r>
            <a:r>
              <a:rPr lang="ru-RU" sz="4000" dirty="0">
                <a:latin typeface="Times New Roman" panose="02020603050405020304" pitchFamily="18" charset="0"/>
                <a:cs typeface="Times New Roman" panose="02020603050405020304" pitchFamily="18" charset="0"/>
              </a:rPr>
              <a:t> ноша, </a:t>
            </a:r>
            <a:r>
              <a:rPr lang="ru-RU" sz="4000" dirty="0" err="1">
                <a:latin typeface="Times New Roman" panose="02020603050405020304" pitchFamily="18" charset="0"/>
                <a:cs typeface="Times New Roman" panose="02020603050405020304" pitchFamily="18" charset="0"/>
              </a:rPr>
              <a:t>ч_рная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кош_лка</a:t>
            </a:r>
            <a:r>
              <a:rPr lang="ru-RU" sz="4000" dirty="0">
                <a:latin typeface="Times New Roman" panose="02020603050405020304" pitchFamily="18" charset="0"/>
                <a:cs typeface="Times New Roman" panose="02020603050405020304" pitchFamily="18" charset="0"/>
              </a:rPr>
              <a:t>, легкий </a:t>
            </a:r>
            <a:r>
              <a:rPr lang="ru-RU" sz="4000" dirty="0" err="1">
                <a:latin typeface="Times New Roman" panose="02020603050405020304" pitchFamily="18" charset="0"/>
                <a:cs typeface="Times New Roman" panose="02020603050405020304" pitchFamily="18" charset="0"/>
              </a:rPr>
              <a:t>ч_лн</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ж_сткая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щ_тка</a:t>
            </a:r>
            <a:r>
              <a:rPr lang="ru-RU" sz="4000" dirty="0">
                <a:latin typeface="Times New Roman" panose="02020603050405020304" pitchFamily="18" charset="0"/>
                <a:cs typeface="Times New Roman" panose="02020603050405020304" pitchFamily="18" charset="0"/>
              </a:rPr>
              <a:t>, чугунная </a:t>
            </a:r>
            <a:r>
              <a:rPr lang="ru-RU" sz="4000" dirty="0" err="1">
                <a:latin typeface="Times New Roman" panose="02020603050405020304" pitchFamily="18" charset="0"/>
                <a:cs typeface="Times New Roman" panose="02020603050405020304" pitchFamily="18" charset="0"/>
              </a:rPr>
              <a:t>реш_тка</a:t>
            </a:r>
            <a:r>
              <a:rPr lang="ru-RU" sz="4000" dirty="0">
                <a:latin typeface="Times New Roman" panose="02020603050405020304" pitchFamily="18" charset="0"/>
                <a:cs typeface="Times New Roman" panose="02020603050405020304" pitchFamily="18" charset="0"/>
              </a:rPr>
              <a:t>, кривой </a:t>
            </a:r>
            <a:r>
              <a:rPr lang="ru-RU" sz="4000" dirty="0" err="1">
                <a:latin typeface="Times New Roman" panose="02020603050405020304" pitchFamily="18" charset="0"/>
                <a:cs typeface="Times New Roman" panose="02020603050405020304" pitchFamily="18" charset="0"/>
              </a:rPr>
              <a:t>ш_в</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щ_лкать</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ч_порный</a:t>
            </a:r>
            <a:r>
              <a:rPr lang="ru-RU" sz="4000" dirty="0">
                <a:latin typeface="Times New Roman" panose="02020603050405020304" pitchFamily="18" charset="0"/>
                <a:cs typeface="Times New Roman" panose="02020603050405020304" pitchFamily="18" charset="0"/>
              </a:rPr>
              <a:t> вельможа,  </a:t>
            </a:r>
            <a:r>
              <a:rPr lang="ru-RU" sz="4000" dirty="0" smtClean="0">
                <a:latin typeface="Times New Roman" panose="02020603050405020304" pitchFamily="18" charset="0"/>
                <a:cs typeface="Times New Roman" panose="02020603050405020304" pitchFamily="18" charset="0"/>
              </a:rPr>
              <a:t>тихий </a:t>
            </a:r>
            <a:r>
              <a:rPr lang="ru-RU" sz="4000" dirty="0" err="1" smtClean="0">
                <a:latin typeface="Times New Roman" panose="02020603050405020304" pitchFamily="18" charset="0"/>
                <a:cs typeface="Times New Roman" panose="02020603050405020304" pitchFamily="18" charset="0"/>
              </a:rPr>
              <a:t>ш_рох</a:t>
            </a:r>
            <a:r>
              <a:rPr lang="ru-RU" sz="4000" dirty="0">
                <a:latin typeface="Times New Roman" panose="02020603050405020304" pitchFamily="18" charset="0"/>
                <a:cs typeface="Times New Roman" panose="02020603050405020304" pitchFamily="18" charset="0"/>
              </a:rPr>
              <a:t>,  спелый </a:t>
            </a:r>
            <a:r>
              <a:rPr lang="ru-RU" sz="4000" dirty="0" err="1">
                <a:latin typeface="Times New Roman" panose="02020603050405020304" pitchFamily="18" charset="0"/>
                <a:cs typeface="Times New Roman" panose="02020603050405020304" pitchFamily="18" charset="0"/>
              </a:rPr>
              <a:t>крыж_вник</a:t>
            </a:r>
            <a:r>
              <a:rPr lang="ru-RU" sz="4000" dirty="0">
                <a:latin typeface="Times New Roman" panose="02020603050405020304" pitchFamily="18" charset="0"/>
                <a:cs typeface="Times New Roman" panose="02020603050405020304" pitchFamily="18" charset="0"/>
              </a:rPr>
              <a:t>, городские </a:t>
            </a:r>
            <a:r>
              <a:rPr lang="ru-RU" sz="4000" dirty="0" err="1">
                <a:latin typeface="Times New Roman" panose="02020603050405020304" pitchFamily="18" charset="0"/>
                <a:cs typeface="Times New Roman" panose="02020603050405020304" pitchFamily="18" charset="0"/>
              </a:rPr>
              <a:t>трущ_бы</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полуш_пот</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ш_ковая</a:t>
            </a:r>
            <a:r>
              <a:rPr lang="ru-RU" sz="4000" dirty="0">
                <a:latin typeface="Times New Roman" panose="02020603050405020304" pitchFamily="18" charset="0"/>
                <a:cs typeface="Times New Roman" panose="02020603050405020304" pitchFamily="18" charset="0"/>
              </a:rPr>
              <a:t> терапия, </a:t>
            </a:r>
            <a:r>
              <a:rPr lang="ru-RU" sz="4000" dirty="0" err="1">
                <a:latin typeface="Times New Roman" panose="02020603050405020304" pitchFamily="18" charset="0"/>
                <a:cs typeface="Times New Roman" panose="02020603050405020304" pitchFamily="18" charset="0"/>
              </a:rPr>
              <a:t>ож_г</a:t>
            </a:r>
            <a:r>
              <a:rPr lang="ru-RU" sz="4000" dirty="0">
                <a:latin typeface="Times New Roman" panose="02020603050405020304" pitchFamily="18" charset="0"/>
                <a:cs typeface="Times New Roman" panose="02020603050405020304" pitchFamily="18" charset="0"/>
              </a:rPr>
              <a:t> руку, </a:t>
            </a:r>
            <a:r>
              <a:rPr lang="ru-RU" sz="4000" dirty="0" err="1">
                <a:latin typeface="Times New Roman" panose="02020603050405020304" pitchFamily="18" charset="0"/>
                <a:cs typeface="Times New Roman" panose="02020603050405020304" pitchFamily="18" charset="0"/>
              </a:rPr>
              <a:t>ож_г</a:t>
            </a:r>
            <a:r>
              <a:rPr lang="ru-RU" sz="4000" dirty="0">
                <a:latin typeface="Times New Roman" panose="02020603050405020304" pitchFamily="18" charset="0"/>
                <a:cs typeface="Times New Roman" panose="02020603050405020304" pitchFamily="18" charset="0"/>
              </a:rPr>
              <a:t> руки, </a:t>
            </a:r>
            <a:r>
              <a:rPr lang="ru-RU" sz="4000" dirty="0" err="1">
                <a:latin typeface="Times New Roman" panose="02020603050405020304" pitchFamily="18" charset="0"/>
                <a:cs typeface="Times New Roman" panose="02020603050405020304" pitchFamily="18" charset="0"/>
              </a:rPr>
              <a:t>ж_нглер</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ш_фер</a:t>
            </a:r>
            <a:r>
              <a:rPr lang="ru-RU" sz="4000" dirty="0">
                <a:latin typeface="Times New Roman" panose="02020603050405020304" pitchFamily="18" charset="0"/>
                <a:cs typeface="Times New Roman" panose="02020603050405020304" pitchFamily="18" charset="0"/>
              </a:rPr>
              <a:t>, мокрое </a:t>
            </a:r>
            <a:r>
              <a:rPr lang="ru-RU" sz="4000" dirty="0" err="1">
                <a:latin typeface="Times New Roman" panose="02020603050405020304" pitchFamily="18" charset="0"/>
                <a:cs typeface="Times New Roman" panose="02020603050405020304" pitchFamily="18" charset="0"/>
              </a:rPr>
              <a:t>ш_ссе</a:t>
            </a:r>
            <a:r>
              <a:rPr lang="ru-RU" sz="4000" dirty="0">
                <a:latin typeface="Times New Roman" panose="02020603050405020304" pitchFamily="18" charset="0"/>
                <a:cs typeface="Times New Roman" panose="02020603050405020304" pitchFamily="18" charset="0"/>
              </a:rPr>
              <a:t>.</a:t>
            </a:r>
          </a:p>
          <a:p>
            <a:pPr algn="just"/>
            <a:endParaRPr lang="ru-RU" sz="4000" dirty="0"/>
          </a:p>
        </p:txBody>
      </p:sp>
    </p:spTree>
    <p:extLst>
      <p:ext uri="{BB962C8B-B14F-4D97-AF65-F5344CB8AC3E}">
        <p14:creationId xmlns:p14="http://schemas.microsoft.com/office/powerpoint/2010/main" val="873703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7514"/>
          </a:xfrm>
        </p:spPr>
        <p:txBody>
          <a:bodyPr>
            <a:normAutofit fontScale="90000"/>
          </a:bodyPr>
          <a:lstStyle/>
          <a:p>
            <a:r>
              <a:rPr lang="ru-RU" b="1" dirty="0" smtClean="0"/>
              <a:t>ПРОВЕРЬ СЕБЯ:</a:t>
            </a:r>
            <a:endParaRPr lang="ru-RU" dirty="0"/>
          </a:p>
        </p:txBody>
      </p:sp>
      <p:sp>
        <p:nvSpPr>
          <p:cNvPr id="3" name="Объект 2"/>
          <p:cNvSpPr>
            <a:spLocks noGrp="1"/>
          </p:cNvSpPr>
          <p:nvPr>
            <p:ph idx="1"/>
          </p:nvPr>
        </p:nvSpPr>
        <p:spPr>
          <a:xfrm>
            <a:off x="617220" y="982640"/>
            <a:ext cx="10995660" cy="5773001"/>
          </a:xfrm>
        </p:spPr>
        <p:txBody>
          <a:bodyPr>
            <a:normAutofit/>
          </a:bodyPr>
          <a:lstStyle/>
          <a:p>
            <a:pPr marL="0" indent="0" algn="just">
              <a:lnSpc>
                <a:spcPct val="100000"/>
              </a:lnSpc>
              <a:buNone/>
            </a:pPr>
            <a:r>
              <a:rPr lang="ru-RU" sz="3600" dirty="0" smtClean="0"/>
              <a:t>Тонкая </a:t>
            </a:r>
            <a:r>
              <a:rPr lang="ru-RU" sz="3600" dirty="0"/>
              <a:t>жёрдочка, дешёвый товар, городские трущобы, спелый жёлудь,  длинная бечёвка,  шофер, завитая чёлка, красивый шёлк, чёрствый хлеб, мокрое шоссе, тяжёлая ноша, чёрная кошёлка, спелый крыжовник, легкий чёлн,  жёсткая щётка, чугунная решётка, кривой шов, щёлкать,  чопорный вельможа,  тихий шорох,   полушёпот, шоковая терапия, ожёг руку, ожог руки, жонглер</a:t>
            </a:r>
          </a:p>
        </p:txBody>
      </p:sp>
    </p:spTree>
    <p:extLst>
      <p:ext uri="{BB962C8B-B14F-4D97-AF65-F5344CB8AC3E}">
        <p14:creationId xmlns:p14="http://schemas.microsoft.com/office/powerpoint/2010/main" val="3197141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Объект 6"/>
          <p:cNvPicPr>
            <a:picLocks noGrp="1" noChangeAspect="1"/>
          </p:cNvPicPr>
          <p:nvPr>
            <p:ph idx="1"/>
          </p:nvPr>
        </p:nvPicPr>
        <p:blipFill rotWithShape="1">
          <a:blip r:embed="rId2">
            <a:extLst>
              <a:ext uri="{28A0092B-C50C-407E-A947-70E740481C1C}">
                <a14:useLocalDpi xmlns:a14="http://schemas.microsoft.com/office/drawing/2010/main" val="0"/>
              </a:ext>
            </a:extLst>
          </a:blip>
          <a:srcRect l="4373" t="2801" r="5320" b="10600"/>
          <a:stretch/>
        </p:blipFill>
        <p:spPr bwMode="auto">
          <a:xfrm>
            <a:off x="0" y="177420"/>
            <a:ext cx="12192000" cy="6680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3256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805217"/>
          </a:xfrm>
        </p:spPr>
        <p:txBody>
          <a:bodyPr>
            <a:normAutofit/>
          </a:bodyPr>
          <a:lstStyle/>
          <a:p>
            <a:pPr algn="ctr"/>
            <a:r>
              <a:rPr lang="ru-RU" dirty="0" smtClean="0"/>
              <a:t>Алгоритм действий </a:t>
            </a:r>
            <a:endParaRPr lang="ru-RU" dirty="0"/>
          </a:p>
        </p:txBody>
      </p:sp>
      <p:sp>
        <p:nvSpPr>
          <p:cNvPr id="3" name="Объект 2"/>
          <p:cNvSpPr>
            <a:spLocks noGrp="1"/>
          </p:cNvSpPr>
          <p:nvPr>
            <p:ph sz="half" idx="1"/>
          </p:nvPr>
        </p:nvSpPr>
        <p:spPr>
          <a:xfrm>
            <a:off x="617219" y="640080"/>
            <a:ext cx="6807163" cy="6606540"/>
          </a:xfrm>
        </p:spPr>
        <p:txBody>
          <a:bodyPr>
            <a:normAutofit fontScale="92500" lnSpcReduction="10000"/>
          </a:bodyPr>
          <a:lstStyle/>
          <a:p>
            <a:pPr marL="0" indent="0" algn="just">
              <a:buNone/>
            </a:pPr>
            <a:r>
              <a:rPr lang="ru-RU" sz="2800" b="1" u="sng" dirty="0">
                <a:solidFill>
                  <a:schemeClr val="tx1"/>
                </a:solidFill>
              </a:rPr>
              <a:t>Чтобы не ошибиться в выборе гласных </a:t>
            </a:r>
            <a:r>
              <a:rPr lang="ru-RU" sz="2800" b="1" i="1" u="sng" dirty="0">
                <a:solidFill>
                  <a:schemeClr val="tx1"/>
                </a:solidFill>
              </a:rPr>
              <a:t>о – е </a:t>
            </a:r>
            <a:r>
              <a:rPr lang="ru-RU" sz="2800" b="1" u="sng" dirty="0">
                <a:solidFill>
                  <a:schemeClr val="tx1"/>
                </a:solidFill>
              </a:rPr>
              <a:t>после шипящих и </a:t>
            </a:r>
            <a:r>
              <a:rPr lang="ru-RU" sz="2800" b="1" i="1" u="sng" dirty="0">
                <a:solidFill>
                  <a:schemeClr val="tx1"/>
                </a:solidFill>
              </a:rPr>
              <a:t>ц</a:t>
            </a:r>
            <a:r>
              <a:rPr lang="ru-RU" sz="2800" b="1" u="sng" dirty="0">
                <a:solidFill>
                  <a:schemeClr val="tx1"/>
                </a:solidFill>
              </a:rPr>
              <a:t> в окончаниях существительных, нужно действовать по алгоритму.</a:t>
            </a:r>
          </a:p>
          <a:p>
            <a:r>
              <a:rPr lang="ru-RU" sz="2800" b="1" dirty="0">
                <a:solidFill>
                  <a:schemeClr val="tx1"/>
                </a:solidFill>
                <a:latin typeface="Times New Roman" panose="02020603050405020304" pitchFamily="18" charset="0"/>
                <a:cs typeface="Times New Roman" panose="02020603050405020304" pitchFamily="18" charset="0"/>
              </a:rPr>
              <a:t>1 шаг: Находим и подчёркиваем шипящую или </a:t>
            </a:r>
            <a:r>
              <a:rPr lang="ru-RU" sz="2800" b="1" i="1" dirty="0">
                <a:solidFill>
                  <a:schemeClr val="tx1"/>
                </a:solidFill>
                <a:latin typeface="Times New Roman" panose="02020603050405020304" pitchFamily="18" charset="0"/>
                <a:cs typeface="Times New Roman" panose="02020603050405020304" pitchFamily="18" charset="0"/>
              </a:rPr>
              <a:t>ц.</a:t>
            </a:r>
            <a:endParaRPr lang="ru-RU" sz="2800" b="1" dirty="0">
              <a:solidFill>
                <a:schemeClr val="tx1"/>
              </a:solidFill>
              <a:latin typeface="Times New Roman" panose="02020603050405020304" pitchFamily="18" charset="0"/>
              <a:cs typeface="Times New Roman" panose="02020603050405020304" pitchFamily="18" charset="0"/>
            </a:endParaRPr>
          </a:p>
          <a:p>
            <a:r>
              <a:rPr lang="ru-RU" sz="2800" b="1" dirty="0">
                <a:solidFill>
                  <a:schemeClr val="tx1"/>
                </a:solidFill>
                <a:latin typeface="Times New Roman" panose="02020603050405020304" pitchFamily="18" charset="0"/>
                <a:cs typeface="Times New Roman" panose="02020603050405020304" pitchFamily="18" charset="0"/>
              </a:rPr>
              <a:t>2 шаг: Выделяем </a:t>
            </a:r>
            <a:r>
              <a:rPr lang="ru-RU" sz="2800" b="1" dirty="0" smtClean="0">
                <a:solidFill>
                  <a:schemeClr val="tx1"/>
                </a:solidFill>
                <a:latin typeface="Times New Roman" panose="02020603050405020304" pitchFamily="18" charset="0"/>
                <a:cs typeface="Times New Roman" panose="02020603050405020304" pitchFamily="18" charset="0"/>
              </a:rPr>
              <a:t>суффикс, окончание </a:t>
            </a:r>
            <a:r>
              <a:rPr lang="ru-RU" sz="2800" b="1" dirty="0">
                <a:solidFill>
                  <a:schemeClr val="tx1"/>
                </a:solidFill>
                <a:latin typeface="Times New Roman" panose="02020603050405020304" pitchFamily="18" charset="0"/>
                <a:cs typeface="Times New Roman" panose="02020603050405020304" pitchFamily="18" charset="0"/>
              </a:rPr>
              <a:t>существительного.</a:t>
            </a:r>
          </a:p>
          <a:p>
            <a:r>
              <a:rPr lang="ru-RU" sz="2800" b="1" dirty="0">
                <a:solidFill>
                  <a:schemeClr val="tx1"/>
                </a:solidFill>
                <a:latin typeface="Times New Roman" panose="02020603050405020304" pitchFamily="18" charset="0"/>
                <a:cs typeface="Times New Roman" panose="02020603050405020304" pitchFamily="18" charset="0"/>
              </a:rPr>
              <a:t>3 шаг: Ставим ударение.</a:t>
            </a:r>
          </a:p>
          <a:p>
            <a:r>
              <a:rPr lang="ru-RU" sz="2800" b="1" dirty="0">
                <a:solidFill>
                  <a:schemeClr val="tx1"/>
                </a:solidFill>
                <a:latin typeface="Times New Roman" panose="02020603050405020304" pitchFamily="18" charset="0"/>
                <a:cs typeface="Times New Roman" panose="02020603050405020304" pitchFamily="18" charset="0"/>
              </a:rPr>
              <a:t>4 шаг: Если </a:t>
            </a:r>
            <a:r>
              <a:rPr lang="ru-RU" sz="2800" b="1" dirty="0" smtClean="0">
                <a:solidFill>
                  <a:schemeClr val="tx1"/>
                </a:solidFill>
                <a:latin typeface="Times New Roman" panose="02020603050405020304" pitchFamily="18" charset="0"/>
                <a:cs typeface="Times New Roman" panose="02020603050405020304" pitchFamily="18" charset="0"/>
              </a:rPr>
              <a:t>суффикс, окончание </a:t>
            </a:r>
            <a:r>
              <a:rPr lang="ru-RU" sz="2800" b="1" dirty="0">
                <a:solidFill>
                  <a:schemeClr val="tx1"/>
                </a:solidFill>
                <a:latin typeface="Times New Roman" panose="02020603050405020304" pitchFamily="18" charset="0"/>
                <a:cs typeface="Times New Roman" panose="02020603050405020304" pitchFamily="18" charset="0"/>
              </a:rPr>
              <a:t>ударное, пишем букву </a:t>
            </a:r>
            <a:r>
              <a:rPr lang="ru-RU" sz="2800" b="1" i="1" dirty="0">
                <a:solidFill>
                  <a:schemeClr val="tx1"/>
                </a:solidFill>
                <a:latin typeface="Times New Roman" panose="02020603050405020304" pitchFamily="18" charset="0"/>
                <a:cs typeface="Times New Roman" panose="02020603050405020304" pitchFamily="18" charset="0"/>
              </a:rPr>
              <a:t>о</a:t>
            </a:r>
            <a:r>
              <a:rPr lang="ru-RU" sz="2800" b="1" dirty="0">
                <a:solidFill>
                  <a:schemeClr val="tx1"/>
                </a:solidFill>
                <a:latin typeface="Times New Roman" panose="02020603050405020304" pitchFamily="18" charset="0"/>
                <a:cs typeface="Times New Roman" panose="02020603050405020304" pitchFamily="18" charset="0"/>
              </a:rPr>
              <a:t>.</a:t>
            </a:r>
          </a:p>
          <a:p>
            <a:r>
              <a:rPr lang="ru-RU" sz="2800" b="1" dirty="0">
                <a:solidFill>
                  <a:schemeClr val="tx1"/>
                </a:solidFill>
                <a:latin typeface="Times New Roman" panose="02020603050405020304" pitchFamily="18" charset="0"/>
                <a:cs typeface="Times New Roman" panose="02020603050405020304" pitchFamily="18" charset="0"/>
              </a:rPr>
              <a:t>5 шаг: Если </a:t>
            </a:r>
            <a:r>
              <a:rPr lang="ru-RU" sz="2800" b="1" dirty="0" smtClean="0">
                <a:solidFill>
                  <a:schemeClr val="tx1"/>
                </a:solidFill>
                <a:latin typeface="Times New Roman" panose="02020603050405020304" pitchFamily="18" charset="0"/>
                <a:cs typeface="Times New Roman" panose="02020603050405020304" pitchFamily="18" charset="0"/>
              </a:rPr>
              <a:t>суффикс, окончание </a:t>
            </a:r>
            <a:r>
              <a:rPr lang="ru-RU" sz="2800" b="1" dirty="0">
                <a:solidFill>
                  <a:schemeClr val="tx1"/>
                </a:solidFill>
                <a:latin typeface="Times New Roman" panose="02020603050405020304" pitchFamily="18" charset="0"/>
                <a:cs typeface="Times New Roman" panose="02020603050405020304" pitchFamily="18" charset="0"/>
              </a:rPr>
              <a:t>безударное, пишем букву </a:t>
            </a:r>
            <a:r>
              <a:rPr lang="ru-RU" sz="2800" b="1" i="1" dirty="0">
                <a:solidFill>
                  <a:schemeClr val="tx1"/>
                </a:solidFill>
                <a:latin typeface="Times New Roman" panose="02020603050405020304" pitchFamily="18" charset="0"/>
                <a:cs typeface="Times New Roman" panose="02020603050405020304" pitchFamily="18" charset="0"/>
              </a:rPr>
              <a:t>е</a:t>
            </a:r>
            <a:r>
              <a:rPr lang="ru-RU" sz="2800" b="1" dirty="0">
                <a:solidFill>
                  <a:schemeClr val="tx1"/>
                </a:solidFill>
                <a:latin typeface="Times New Roman" panose="02020603050405020304" pitchFamily="18" charset="0"/>
                <a:cs typeface="Times New Roman" panose="02020603050405020304" pitchFamily="18" charset="0"/>
              </a:rPr>
              <a:t>.</a:t>
            </a:r>
          </a:p>
          <a:p>
            <a:pPr marL="0" indent="0">
              <a:buNone/>
            </a:pPr>
            <a:r>
              <a:rPr lang="ru-RU" sz="2800" b="1" dirty="0">
                <a:solidFill>
                  <a:schemeClr val="tx1"/>
                </a:solidFill>
                <a:latin typeface="Times New Roman" panose="02020603050405020304" pitchFamily="18" charset="0"/>
                <a:cs typeface="Times New Roman" panose="02020603050405020304" pitchFamily="18" charset="0"/>
              </a:rPr>
              <a:t>Например, </a:t>
            </a:r>
            <a:r>
              <a:rPr lang="ru-RU" sz="2800" b="1" i="1" dirty="0">
                <a:solidFill>
                  <a:schemeClr val="tx1"/>
                </a:solidFill>
                <a:latin typeface="Times New Roman" panose="02020603050405020304" pitchFamily="18" charset="0"/>
                <a:cs typeface="Times New Roman" panose="02020603050405020304" pitchFamily="18" charset="0"/>
              </a:rPr>
              <a:t>свечой, мудрецом.</a:t>
            </a:r>
            <a:endParaRPr lang="ru-RU" sz="2800" b="1" dirty="0">
              <a:solidFill>
                <a:schemeClr val="tx1"/>
              </a:solidFill>
              <a:latin typeface="Times New Roman" panose="02020603050405020304" pitchFamily="18" charset="0"/>
              <a:cs typeface="Times New Roman" panose="02020603050405020304" pitchFamily="18" charset="0"/>
            </a:endParaRPr>
          </a:p>
          <a:p>
            <a:endParaRPr lang="ru-RU" dirty="0"/>
          </a:p>
        </p:txBody>
      </p:sp>
      <p:sp>
        <p:nvSpPr>
          <p:cNvPr id="4" name="Объект 3"/>
          <p:cNvSpPr>
            <a:spLocks noGrp="1"/>
          </p:cNvSpPr>
          <p:nvPr>
            <p:ph sz="half" idx="2"/>
          </p:nvPr>
        </p:nvSpPr>
        <p:spPr>
          <a:xfrm>
            <a:off x="7424382" y="805218"/>
            <a:ext cx="4408226" cy="5868537"/>
          </a:xfrm>
        </p:spPr>
        <p:txBody>
          <a:bodyPr>
            <a:noAutofit/>
          </a:bodyPr>
          <a:lstStyle/>
          <a:p>
            <a:pPr marL="0" indent="0" algn="ctr">
              <a:buNone/>
            </a:pPr>
            <a:r>
              <a:rPr lang="ru-RU" sz="4000" b="1" dirty="0" smtClean="0"/>
              <a:t>О или </a:t>
            </a:r>
            <a:r>
              <a:rPr lang="ru-RU" sz="4000" b="1" dirty="0" smtClean="0"/>
              <a:t>Е</a:t>
            </a:r>
            <a:endParaRPr lang="ru-RU" sz="4000" b="1" dirty="0" smtClean="0"/>
          </a:p>
          <a:p>
            <a:pPr marL="0" indent="0">
              <a:buNone/>
            </a:pPr>
            <a:r>
              <a:rPr lang="ru-RU" sz="4000" dirty="0" err="1" smtClean="0"/>
              <a:t>Рысц</a:t>
            </a:r>
            <a:r>
              <a:rPr lang="ru-RU" sz="4000" dirty="0" smtClean="0"/>
              <a:t>…й, плеч…м, под крыш…й, </a:t>
            </a:r>
            <a:r>
              <a:rPr lang="ru-RU" sz="4000" dirty="0" err="1" smtClean="0"/>
              <a:t>птенц</a:t>
            </a:r>
            <a:r>
              <a:rPr lang="ru-RU" sz="4000" dirty="0" smtClean="0"/>
              <a:t>…в, ключ…м, врач…м, </a:t>
            </a:r>
            <a:r>
              <a:rPr lang="ru-RU" sz="4000" dirty="0" err="1" smtClean="0"/>
              <a:t>блюдц</a:t>
            </a:r>
            <a:r>
              <a:rPr lang="ru-RU" sz="4000" dirty="0" smtClean="0"/>
              <a:t>…м, кирпич…м, еж…м, камыш…м, товарищ…м</a:t>
            </a:r>
          </a:p>
          <a:p>
            <a:endParaRPr lang="ru-RU" sz="4000" dirty="0"/>
          </a:p>
        </p:txBody>
      </p:sp>
    </p:spTree>
    <p:extLst>
      <p:ext uri="{BB962C8B-B14F-4D97-AF65-F5344CB8AC3E}">
        <p14:creationId xmlns:p14="http://schemas.microsoft.com/office/powerpoint/2010/main" val="18289564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1540" y="982132"/>
            <a:ext cx="10005058" cy="1303867"/>
          </a:xfrm>
        </p:spPr>
        <p:txBody>
          <a:bodyPr>
            <a:normAutofit fontScale="90000"/>
          </a:bodyPr>
          <a:lstStyle/>
          <a:p>
            <a:pPr algn="ctr"/>
            <a:r>
              <a:rPr lang="ru-RU" dirty="0" smtClean="0"/>
              <a:t/>
            </a:r>
            <a:br>
              <a:rPr lang="ru-RU" dirty="0" smtClean="0"/>
            </a:br>
            <a:r>
              <a:rPr lang="ru-RU" sz="4000" dirty="0" smtClean="0">
                <a:latin typeface="Times New Roman" panose="02020603050405020304" pitchFamily="18" charset="0"/>
                <a:cs typeface="Times New Roman" panose="02020603050405020304" pitchFamily="18" charset="0"/>
              </a:rPr>
              <a:t>У</a:t>
            </a:r>
            <a:r>
              <a:rPr lang="ru-RU" sz="4000" dirty="0" smtClean="0">
                <a:latin typeface="Times New Roman" panose="02020603050405020304" pitchFamily="18" charset="0"/>
                <a:cs typeface="Times New Roman" panose="02020603050405020304" pitchFamily="18" charset="0"/>
              </a:rPr>
              <a:t>пражнение 2. Применяя правило и алгоритм действий, выбери </a:t>
            </a:r>
            <a:r>
              <a:rPr lang="ru-RU" sz="4000" dirty="0" smtClean="0">
                <a:latin typeface="Times New Roman" panose="02020603050405020304" pitchFamily="18" charset="0"/>
                <a:cs typeface="Times New Roman" panose="02020603050405020304" pitchFamily="18" charset="0"/>
              </a:rPr>
              <a:t>О </a:t>
            </a:r>
            <a:r>
              <a:rPr lang="ru-RU" sz="4000" dirty="0" smtClean="0">
                <a:latin typeface="Times New Roman" panose="02020603050405020304" pitchFamily="18" charset="0"/>
                <a:cs typeface="Times New Roman" panose="02020603050405020304" pitchFamily="18" charset="0"/>
              </a:rPr>
              <a:t>или Е</a:t>
            </a:r>
            <a:br>
              <a:rPr lang="ru-RU" sz="4000" dirty="0" smtClean="0">
                <a:latin typeface="Times New Roman" panose="02020603050405020304" pitchFamily="18" charset="0"/>
                <a:cs typeface="Times New Roman" panose="02020603050405020304" pitchFamily="18" charset="0"/>
              </a:rPr>
            </a:b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95401" y="2994660"/>
            <a:ext cx="9601196" cy="2881208"/>
          </a:xfrm>
        </p:spPr>
        <p:txBody>
          <a:bodyPr/>
          <a:lstStyle/>
          <a:p>
            <a:r>
              <a:rPr lang="ru-RU" sz="3600" dirty="0" err="1" smtClean="0">
                <a:latin typeface="Times New Roman" panose="02020603050405020304" pitchFamily="18" charset="0"/>
                <a:cs typeface="Times New Roman" panose="02020603050405020304" pitchFamily="18" charset="0"/>
              </a:rPr>
              <a:t>Рысц</a:t>
            </a:r>
            <a:r>
              <a:rPr lang="ru-RU" sz="3600" dirty="0" smtClean="0">
                <a:latin typeface="Times New Roman" panose="02020603050405020304" pitchFamily="18" charset="0"/>
                <a:cs typeface="Times New Roman" panose="02020603050405020304" pitchFamily="18" charset="0"/>
              </a:rPr>
              <a:t>…й</a:t>
            </a:r>
            <a:r>
              <a:rPr lang="ru-RU" sz="3600" dirty="0">
                <a:latin typeface="Times New Roman" panose="02020603050405020304" pitchFamily="18" charset="0"/>
                <a:cs typeface="Times New Roman" panose="02020603050405020304" pitchFamily="18" charset="0"/>
              </a:rPr>
              <a:t>, плеч…м, под крыш…й, </a:t>
            </a:r>
            <a:r>
              <a:rPr lang="ru-RU" sz="3600" dirty="0" err="1">
                <a:latin typeface="Times New Roman" panose="02020603050405020304" pitchFamily="18" charset="0"/>
                <a:cs typeface="Times New Roman" panose="02020603050405020304" pitchFamily="18" charset="0"/>
              </a:rPr>
              <a:t>птенц</a:t>
            </a:r>
            <a:r>
              <a:rPr lang="ru-RU" sz="3600" dirty="0">
                <a:latin typeface="Times New Roman" panose="02020603050405020304" pitchFamily="18" charset="0"/>
                <a:cs typeface="Times New Roman" panose="02020603050405020304" pitchFamily="18" charset="0"/>
              </a:rPr>
              <a:t>…в, ключ…м, врач…м, </a:t>
            </a:r>
            <a:r>
              <a:rPr lang="ru-RU" sz="3600" dirty="0" err="1">
                <a:latin typeface="Times New Roman" panose="02020603050405020304" pitchFamily="18" charset="0"/>
                <a:cs typeface="Times New Roman" panose="02020603050405020304" pitchFamily="18" charset="0"/>
              </a:rPr>
              <a:t>блюдц</a:t>
            </a:r>
            <a:r>
              <a:rPr lang="ru-RU" sz="3600" dirty="0">
                <a:latin typeface="Times New Roman" panose="02020603050405020304" pitchFamily="18" charset="0"/>
                <a:cs typeface="Times New Roman" panose="02020603050405020304" pitchFamily="18" charset="0"/>
              </a:rPr>
              <a:t>…м, кирпич…м, еж…м, камыш…м, товарищ…м.</a:t>
            </a:r>
          </a:p>
          <a:p>
            <a:endParaRPr lang="ru-RU" dirty="0"/>
          </a:p>
        </p:txBody>
      </p:sp>
    </p:spTree>
    <p:extLst>
      <p:ext uri="{BB962C8B-B14F-4D97-AF65-F5344CB8AC3E}">
        <p14:creationId xmlns:p14="http://schemas.microsoft.com/office/powerpoint/2010/main" val="1614994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982133"/>
            <a:ext cx="9601196" cy="823808"/>
          </a:xfrm>
        </p:spPr>
        <p:txBody>
          <a:bodyPr/>
          <a:lstStyle/>
          <a:p>
            <a:pPr algn="ctr"/>
            <a:r>
              <a:rPr lang="ru-RU" dirty="0" smtClean="0"/>
              <a:t>Тест</a:t>
            </a:r>
            <a:endParaRPr lang="ru-RU" dirty="0"/>
          </a:p>
        </p:txBody>
      </p:sp>
      <p:sp>
        <p:nvSpPr>
          <p:cNvPr id="3" name="Объект 2"/>
          <p:cNvSpPr>
            <a:spLocks noGrp="1"/>
          </p:cNvSpPr>
          <p:nvPr>
            <p:ph idx="1"/>
          </p:nvPr>
        </p:nvSpPr>
        <p:spPr>
          <a:xfrm>
            <a:off x="960120" y="1805941"/>
            <a:ext cx="10241280" cy="4069927"/>
          </a:xfrm>
        </p:spPr>
        <p:txBody>
          <a:bodyPr>
            <a:normAutofit/>
          </a:bodyPr>
          <a:lstStyle/>
          <a:p>
            <a:pPr marL="0" indent="0">
              <a:buNone/>
            </a:pPr>
            <a:r>
              <a:rPr lang="ru-RU" sz="3600" b="1" dirty="0" smtClean="0"/>
              <a:t>Выпишите слово(а</a:t>
            </a:r>
            <a:r>
              <a:rPr lang="ru-RU" sz="3600" b="1" dirty="0"/>
              <a:t>), в окончаниях которых после шипящей пишется буква</a:t>
            </a:r>
            <a:r>
              <a:rPr lang="ru-RU" sz="3600" b="1" i="1" dirty="0"/>
              <a:t> о</a:t>
            </a:r>
            <a:r>
              <a:rPr lang="ru-RU" sz="3600" b="1" dirty="0"/>
              <a:t>.</a:t>
            </a:r>
          </a:p>
          <a:p>
            <a:pPr marL="0" indent="0">
              <a:buNone/>
            </a:pPr>
            <a:r>
              <a:rPr lang="ru-RU" sz="4400" dirty="0" err="1"/>
              <a:t>Упрямц</a:t>
            </a:r>
            <a:r>
              <a:rPr lang="ru-RU" sz="4400" dirty="0"/>
              <a:t>…м, </a:t>
            </a:r>
            <a:r>
              <a:rPr lang="ru-RU" sz="4400" dirty="0" err="1"/>
              <a:t>живописц</a:t>
            </a:r>
            <a:r>
              <a:rPr lang="ru-RU" sz="4400" dirty="0"/>
              <a:t>…м, </a:t>
            </a:r>
            <a:r>
              <a:rPr lang="ru-RU" sz="4400" dirty="0" err="1"/>
              <a:t>земледельц</a:t>
            </a:r>
            <a:r>
              <a:rPr lang="ru-RU" sz="4400" dirty="0"/>
              <a:t>…м, </a:t>
            </a:r>
            <a:r>
              <a:rPr lang="ru-RU" sz="4400" dirty="0" err="1"/>
              <a:t>горц</a:t>
            </a:r>
            <a:r>
              <a:rPr lang="ru-RU" sz="4400" dirty="0"/>
              <a:t>…м, </a:t>
            </a:r>
            <a:r>
              <a:rPr lang="ru-RU" sz="4400" dirty="0" err="1"/>
              <a:t>кавказц</a:t>
            </a:r>
            <a:r>
              <a:rPr lang="ru-RU" sz="4400" dirty="0"/>
              <a:t>…м, </a:t>
            </a:r>
            <a:r>
              <a:rPr lang="ru-RU" sz="4400" dirty="0" err="1" smtClean="0"/>
              <a:t>свеч..й</a:t>
            </a:r>
            <a:r>
              <a:rPr lang="ru-RU" sz="4400" dirty="0" smtClean="0"/>
              <a:t>, </a:t>
            </a:r>
            <a:r>
              <a:rPr lang="ru-RU" sz="4400" dirty="0" err="1"/>
              <a:t>тамбовц</a:t>
            </a:r>
            <a:r>
              <a:rPr lang="ru-RU" sz="4400" dirty="0"/>
              <a:t>…м, </a:t>
            </a:r>
            <a:r>
              <a:rPr lang="ru-RU" sz="4400" dirty="0" err="1"/>
              <a:t>норвежц</a:t>
            </a:r>
            <a:r>
              <a:rPr lang="ru-RU" sz="4400" dirty="0"/>
              <a:t>…м</a:t>
            </a:r>
          </a:p>
          <a:p>
            <a:r>
              <a:rPr lang="ru-RU" sz="2600" u="sng" dirty="0" smtClean="0">
                <a:latin typeface="Times New Roman" panose="02020603050405020304" pitchFamily="18" charset="0"/>
                <a:cs typeface="Times New Roman" panose="02020603050405020304" pitchFamily="18" charset="0"/>
              </a:rPr>
              <a:t>- Слова употреблены в творительном падеже.</a:t>
            </a:r>
            <a:endParaRPr lang="ru-RU" sz="26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303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4715" y="0"/>
            <a:ext cx="11873553" cy="1433014"/>
          </a:xfrm>
        </p:spPr>
        <p:txBody>
          <a:bodyPr>
            <a:normAutofit fontScale="90000"/>
          </a:bodyPr>
          <a:lstStyle/>
          <a:p>
            <a:r>
              <a:rPr lang="ru-RU" sz="3600" b="1" dirty="0" smtClean="0"/>
              <a:t>Домашнее задание: </a:t>
            </a:r>
            <a:r>
              <a:rPr lang="ru-RU" sz="3600" b="1" dirty="0" smtClean="0"/>
              <a:t/>
            </a:r>
            <a:br>
              <a:rPr lang="ru-RU" sz="3600" b="1" dirty="0" smtClean="0"/>
            </a:br>
            <a:r>
              <a:rPr lang="ru-RU" sz="3600" b="1" dirty="0" smtClean="0"/>
              <a:t>списать:</a:t>
            </a:r>
            <a:r>
              <a:rPr lang="ru-RU" sz="3600" b="1" dirty="0" smtClean="0"/>
              <a:t> выучить </a:t>
            </a:r>
            <a:r>
              <a:rPr lang="ru-RU" sz="3600" b="1" dirty="0"/>
              <a:t>правило </a:t>
            </a:r>
            <a:r>
              <a:rPr lang="ru-RU" sz="3600" b="1" dirty="0" smtClean="0"/>
              <a:t>стр.143, </a:t>
            </a:r>
            <a:r>
              <a:rPr lang="ru-RU" sz="3600" b="1" dirty="0" smtClean="0"/>
              <a:t>вставить </a:t>
            </a:r>
            <a:r>
              <a:rPr lang="ru-RU" sz="3600" b="1" dirty="0" smtClean="0"/>
              <a:t>попущенные буквы, обозначить морфему, в которой пропущена буква. </a:t>
            </a:r>
            <a:endParaRPr lang="ru-RU" sz="3600" b="1" dirty="0"/>
          </a:p>
        </p:txBody>
      </p:sp>
      <p:sp>
        <p:nvSpPr>
          <p:cNvPr id="3" name="Объект 2"/>
          <p:cNvSpPr>
            <a:spLocks noGrp="1"/>
          </p:cNvSpPr>
          <p:nvPr>
            <p:ph idx="1"/>
          </p:nvPr>
        </p:nvSpPr>
        <p:spPr>
          <a:xfrm>
            <a:off x="891540" y="1433014"/>
            <a:ext cx="10462260" cy="4743949"/>
          </a:xfrm>
        </p:spPr>
        <p:txBody>
          <a:bodyPr>
            <a:normAutofit fontScale="92500" lnSpcReduction="10000"/>
          </a:bodyPr>
          <a:lstStyle/>
          <a:p>
            <a:pPr marL="0" indent="0" algn="just">
              <a:buNone/>
            </a:pPr>
            <a:r>
              <a:rPr lang="ru-RU" sz="3600" dirty="0">
                <a:latin typeface="Times New Roman" panose="02020603050405020304" pitchFamily="18" charset="0"/>
                <a:cs typeface="Times New Roman" panose="02020603050405020304" pitchFamily="18" charset="0"/>
              </a:rPr>
              <a:t>Следить за </a:t>
            </a:r>
            <a:r>
              <a:rPr lang="ru-RU" sz="3600" dirty="0" err="1" smtClean="0">
                <a:latin typeface="Times New Roman" panose="02020603050405020304" pitchFamily="18" charset="0"/>
                <a:cs typeface="Times New Roman" panose="02020603050405020304" pitchFamily="18" charset="0"/>
              </a:rPr>
              <a:t>синиц..й</a:t>
            </a:r>
            <a:r>
              <a:rPr lang="ru-RU" sz="3600" dirty="0">
                <a:latin typeface="Times New Roman" panose="02020603050405020304" pitchFamily="18" charset="0"/>
                <a:cs typeface="Times New Roman" panose="02020603050405020304" pitchFamily="18" charset="0"/>
              </a:rPr>
              <a:t>, играть с </a:t>
            </a:r>
            <a:r>
              <a:rPr lang="ru-RU" sz="3600" dirty="0" err="1" smtClean="0">
                <a:latin typeface="Times New Roman" panose="02020603050405020304" pitchFamily="18" charset="0"/>
                <a:cs typeface="Times New Roman" panose="02020603050405020304" pitchFamily="18" charset="0"/>
              </a:rPr>
              <a:t>малыш..м</a:t>
            </a:r>
            <a:r>
              <a:rPr lang="ru-RU" sz="3600" dirty="0">
                <a:latin typeface="Times New Roman" panose="02020603050405020304" pitchFamily="18" charset="0"/>
                <a:cs typeface="Times New Roman" panose="02020603050405020304" pitchFamily="18" charset="0"/>
              </a:rPr>
              <a:t>, идти  со </a:t>
            </a:r>
            <a:r>
              <a:rPr lang="ru-RU" sz="3600" dirty="0" err="1" smtClean="0">
                <a:latin typeface="Times New Roman" panose="02020603050405020304" pitchFamily="18" charset="0"/>
                <a:cs typeface="Times New Roman" panose="02020603050405020304" pitchFamily="18" charset="0"/>
              </a:rPr>
              <a:t>свеч..й</a:t>
            </a:r>
            <a:r>
              <a:rPr lang="ru-RU" sz="3600" dirty="0">
                <a:latin typeface="Times New Roman" panose="02020603050405020304" pitchFamily="18" charset="0"/>
                <a:cs typeface="Times New Roman" panose="02020603050405020304" pitchFamily="18" charset="0"/>
              </a:rPr>
              <a:t>, летали  над </a:t>
            </a:r>
            <a:r>
              <a:rPr lang="ru-RU" sz="3600" dirty="0" err="1" smtClean="0">
                <a:latin typeface="Times New Roman" panose="02020603050405020304" pitchFamily="18" charset="0"/>
                <a:cs typeface="Times New Roman" panose="02020603050405020304" pitchFamily="18" charset="0"/>
              </a:rPr>
              <a:t>рощ..й</a:t>
            </a:r>
            <a:r>
              <a:rPr lang="ru-RU" sz="3600" dirty="0">
                <a:latin typeface="Times New Roman" panose="02020603050405020304" pitchFamily="18" charset="0"/>
                <a:cs typeface="Times New Roman" panose="02020603050405020304" pitchFamily="18" charset="0"/>
              </a:rPr>
              <a:t>, острым </a:t>
            </a:r>
            <a:r>
              <a:rPr lang="ru-RU" sz="3600" dirty="0" err="1" smtClean="0">
                <a:latin typeface="Times New Roman" panose="02020603050405020304" pitchFamily="18" charset="0"/>
                <a:cs typeface="Times New Roman" panose="02020603050405020304" pitchFamily="18" charset="0"/>
              </a:rPr>
              <a:t>меч..м</a:t>
            </a:r>
            <a:r>
              <a:rPr lang="ru-RU" sz="3600" dirty="0">
                <a:latin typeface="Times New Roman" panose="02020603050405020304" pitchFamily="18" charset="0"/>
                <a:cs typeface="Times New Roman" panose="02020603050405020304" pitchFamily="18" charset="0"/>
              </a:rPr>
              <a:t>,  за большой </a:t>
            </a:r>
            <a:r>
              <a:rPr lang="ru-RU" sz="3600" dirty="0" err="1" smtClean="0">
                <a:latin typeface="Times New Roman" panose="02020603050405020304" pitchFamily="18" charset="0"/>
                <a:cs typeface="Times New Roman" panose="02020603050405020304" pitchFamily="18" charset="0"/>
              </a:rPr>
              <a:t>луж..й</a:t>
            </a:r>
            <a:r>
              <a:rPr lang="ru-RU" sz="3600" dirty="0">
                <a:latin typeface="Times New Roman" panose="02020603050405020304" pitchFamily="18" charset="0"/>
                <a:cs typeface="Times New Roman" panose="02020603050405020304" pitchFamily="18" charset="0"/>
              </a:rPr>
              <a:t>, угостить </a:t>
            </a:r>
            <a:r>
              <a:rPr lang="ru-RU" sz="3600" dirty="0" err="1" smtClean="0">
                <a:latin typeface="Times New Roman" panose="02020603050405020304" pitchFamily="18" charset="0"/>
                <a:cs typeface="Times New Roman" panose="02020603050405020304" pitchFamily="18" charset="0"/>
              </a:rPr>
              <a:t>калач..м</a:t>
            </a:r>
            <a:r>
              <a:rPr lang="ru-RU" sz="3600" dirty="0">
                <a:latin typeface="Times New Roman" panose="02020603050405020304" pitchFamily="18" charset="0"/>
                <a:cs typeface="Times New Roman" panose="02020603050405020304" pitchFamily="18" charset="0"/>
              </a:rPr>
              <a:t>, восхищаться </a:t>
            </a:r>
            <a:r>
              <a:rPr lang="ru-RU" sz="3600" dirty="0" err="1" smtClean="0">
                <a:latin typeface="Times New Roman" panose="02020603050405020304" pitchFamily="18" charset="0"/>
                <a:cs typeface="Times New Roman" panose="02020603050405020304" pitchFamily="18" charset="0"/>
              </a:rPr>
              <a:t>пейзаж..м</a:t>
            </a:r>
            <a:r>
              <a:rPr lang="ru-RU" sz="3600" dirty="0">
                <a:latin typeface="Times New Roman" panose="02020603050405020304" pitchFamily="18" charset="0"/>
                <a:cs typeface="Times New Roman" panose="02020603050405020304" pitchFamily="18" charset="0"/>
              </a:rPr>
              <a:t>, укрыться  </a:t>
            </a:r>
            <a:r>
              <a:rPr lang="ru-RU" sz="3600" dirty="0" err="1" smtClean="0">
                <a:latin typeface="Times New Roman" panose="02020603050405020304" pitchFamily="18" charset="0"/>
                <a:cs typeface="Times New Roman" panose="02020603050405020304" pitchFamily="18" charset="0"/>
              </a:rPr>
              <a:t>плащ..м</a:t>
            </a:r>
            <a:r>
              <a:rPr lang="ru-RU" sz="3600" dirty="0">
                <a:latin typeface="Times New Roman" panose="02020603050405020304" pitchFamily="18" charset="0"/>
                <a:cs typeface="Times New Roman" panose="02020603050405020304" pitchFamily="18" charset="0"/>
              </a:rPr>
              <a:t>, открыть </a:t>
            </a:r>
            <a:r>
              <a:rPr lang="ru-RU" sz="3600" dirty="0" err="1" smtClean="0">
                <a:latin typeface="Times New Roman" panose="02020603050405020304" pitchFamily="18" charset="0"/>
                <a:cs typeface="Times New Roman" panose="02020603050405020304" pitchFamily="18" charset="0"/>
              </a:rPr>
              <a:t>ключ..м</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деш_вый</a:t>
            </a:r>
            <a:r>
              <a:rPr lang="ru-RU" sz="3600" dirty="0" smtClean="0">
                <a:latin typeface="Times New Roman" panose="02020603050405020304" pitchFamily="18" charset="0"/>
                <a:cs typeface="Times New Roman" panose="02020603050405020304" pitchFamily="18" charset="0"/>
              </a:rPr>
              <a:t> товар,  спелый </a:t>
            </a:r>
            <a:r>
              <a:rPr lang="ru-RU" sz="3600" dirty="0" err="1" smtClean="0">
                <a:latin typeface="Times New Roman" panose="02020603050405020304" pitchFamily="18" charset="0"/>
                <a:cs typeface="Times New Roman" panose="02020603050405020304" pitchFamily="18" charset="0"/>
              </a:rPr>
              <a:t>ж_лудь</a:t>
            </a:r>
            <a:r>
              <a:rPr lang="ru-RU" sz="3600" dirty="0" smtClean="0">
                <a:latin typeface="Times New Roman" panose="02020603050405020304" pitchFamily="18" charset="0"/>
                <a:cs typeface="Times New Roman" panose="02020603050405020304" pitchFamily="18" charset="0"/>
              </a:rPr>
              <a:t>,  завитая </a:t>
            </a:r>
            <a:r>
              <a:rPr lang="ru-RU" sz="3600" dirty="0" err="1" smtClean="0">
                <a:latin typeface="Times New Roman" panose="02020603050405020304" pitchFamily="18" charset="0"/>
                <a:cs typeface="Times New Roman" panose="02020603050405020304" pitchFamily="18" charset="0"/>
              </a:rPr>
              <a:t>ч_лка</a:t>
            </a:r>
            <a:r>
              <a:rPr lang="ru-RU" sz="3600" dirty="0" smtClean="0">
                <a:latin typeface="Times New Roman" panose="02020603050405020304" pitchFamily="18" charset="0"/>
                <a:cs typeface="Times New Roman" panose="02020603050405020304" pitchFamily="18" charset="0"/>
              </a:rPr>
              <a:t>, красивый </a:t>
            </a:r>
            <a:r>
              <a:rPr lang="ru-RU" sz="3600" dirty="0" err="1" smtClean="0">
                <a:latin typeface="Times New Roman" panose="02020603050405020304" pitchFamily="18" charset="0"/>
                <a:cs typeface="Times New Roman" panose="02020603050405020304" pitchFamily="18" charset="0"/>
              </a:rPr>
              <a:t>ш_лк</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ч_рствый</a:t>
            </a:r>
            <a:r>
              <a:rPr lang="ru-RU" sz="3600" dirty="0" smtClean="0">
                <a:latin typeface="Times New Roman" panose="02020603050405020304" pitchFamily="18" charset="0"/>
                <a:cs typeface="Times New Roman" panose="02020603050405020304" pitchFamily="18" charset="0"/>
              </a:rPr>
              <a:t> хлеб, </a:t>
            </a:r>
            <a:r>
              <a:rPr lang="ru-RU" sz="3600" dirty="0" err="1" smtClean="0">
                <a:latin typeface="Times New Roman" panose="02020603050405020304" pitchFamily="18" charset="0"/>
                <a:cs typeface="Times New Roman" panose="02020603050405020304" pitchFamily="18" charset="0"/>
              </a:rPr>
              <a:t>тяж_лая</a:t>
            </a:r>
            <a:r>
              <a:rPr lang="ru-RU" sz="3600" dirty="0" smtClean="0">
                <a:latin typeface="Times New Roman" panose="02020603050405020304" pitchFamily="18" charset="0"/>
                <a:cs typeface="Times New Roman" panose="02020603050405020304" pitchFamily="18" charset="0"/>
              </a:rPr>
              <a:t> ноша, </a:t>
            </a:r>
            <a:r>
              <a:rPr lang="ru-RU" sz="3600" dirty="0" err="1" smtClean="0">
                <a:latin typeface="Times New Roman" panose="02020603050405020304" pitchFamily="18" charset="0"/>
                <a:cs typeface="Times New Roman" panose="02020603050405020304" pitchFamily="18" charset="0"/>
              </a:rPr>
              <a:t>ч_рная</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кош_лка</a:t>
            </a:r>
            <a:r>
              <a:rPr lang="ru-RU" sz="3600" dirty="0" smtClean="0">
                <a:latin typeface="Times New Roman" panose="02020603050405020304" pitchFamily="18" charset="0"/>
                <a:cs typeface="Times New Roman" panose="02020603050405020304" pitchFamily="18" charset="0"/>
              </a:rPr>
              <a:t>, легкий </a:t>
            </a:r>
            <a:r>
              <a:rPr lang="ru-RU" sz="3600" dirty="0" err="1" smtClean="0">
                <a:latin typeface="Times New Roman" panose="02020603050405020304" pitchFamily="18" charset="0"/>
                <a:cs typeface="Times New Roman" panose="02020603050405020304" pitchFamily="18" charset="0"/>
              </a:rPr>
              <a:t>ч_лн</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ж_сткая</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щ_тка</a:t>
            </a:r>
            <a:r>
              <a:rPr lang="ru-RU" sz="3600" dirty="0" smtClean="0">
                <a:latin typeface="Times New Roman" panose="02020603050405020304" pitchFamily="18" charset="0"/>
                <a:cs typeface="Times New Roman" panose="02020603050405020304" pitchFamily="18" charset="0"/>
              </a:rPr>
              <a:t>, чугунная </a:t>
            </a:r>
            <a:r>
              <a:rPr lang="ru-RU" sz="3600" dirty="0" err="1" smtClean="0">
                <a:latin typeface="Times New Roman" panose="02020603050405020304" pitchFamily="18" charset="0"/>
                <a:cs typeface="Times New Roman" panose="02020603050405020304" pitchFamily="18" charset="0"/>
              </a:rPr>
              <a:t>реш_тка</a:t>
            </a:r>
            <a:r>
              <a:rPr lang="ru-RU" sz="3600" dirty="0" smtClean="0">
                <a:latin typeface="Times New Roman" panose="02020603050405020304" pitchFamily="18" charset="0"/>
                <a:cs typeface="Times New Roman" panose="02020603050405020304" pitchFamily="18" charset="0"/>
              </a:rPr>
              <a:t>, кривой </a:t>
            </a:r>
            <a:r>
              <a:rPr lang="ru-RU" sz="3600" dirty="0" err="1" smtClean="0">
                <a:latin typeface="Times New Roman" panose="02020603050405020304" pitchFamily="18" charset="0"/>
                <a:cs typeface="Times New Roman" panose="02020603050405020304" pitchFamily="18" charset="0"/>
              </a:rPr>
              <a:t>ш_в</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ч_порный</a:t>
            </a:r>
            <a:r>
              <a:rPr lang="ru-RU" sz="3600" dirty="0" smtClean="0">
                <a:latin typeface="Times New Roman" panose="02020603050405020304" pitchFamily="18" charset="0"/>
                <a:cs typeface="Times New Roman" panose="02020603050405020304" pitchFamily="18" charset="0"/>
              </a:rPr>
              <a:t> вельможа,  тихий </a:t>
            </a:r>
            <a:r>
              <a:rPr lang="ru-RU" sz="3600" dirty="0" err="1" smtClean="0">
                <a:latin typeface="Times New Roman" panose="02020603050405020304" pitchFamily="18" charset="0"/>
                <a:cs typeface="Times New Roman" panose="02020603050405020304" pitchFamily="18" charset="0"/>
              </a:rPr>
              <a:t>ш_рох</a:t>
            </a:r>
            <a:r>
              <a:rPr lang="ru-RU" sz="3600" dirty="0" smtClean="0">
                <a:latin typeface="Times New Roman" panose="02020603050405020304" pitchFamily="18" charset="0"/>
                <a:cs typeface="Times New Roman" panose="02020603050405020304" pitchFamily="18" charset="0"/>
              </a:rPr>
              <a:t>,  спелый </a:t>
            </a:r>
            <a:r>
              <a:rPr lang="ru-RU" sz="3600" dirty="0" err="1" smtClean="0">
                <a:latin typeface="Times New Roman" panose="02020603050405020304" pitchFamily="18" charset="0"/>
                <a:cs typeface="Times New Roman" panose="02020603050405020304" pitchFamily="18" charset="0"/>
              </a:rPr>
              <a:t>крыж_вник</a:t>
            </a:r>
            <a:r>
              <a:rPr lang="ru-RU" sz="3600" dirty="0" smtClean="0">
                <a:latin typeface="Times New Roman" panose="02020603050405020304" pitchFamily="18" charset="0"/>
                <a:cs typeface="Times New Roman" panose="02020603050405020304" pitchFamily="18" charset="0"/>
              </a:rPr>
              <a:t>, городские </a:t>
            </a:r>
            <a:r>
              <a:rPr lang="ru-RU" sz="3600" dirty="0" err="1" smtClean="0">
                <a:latin typeface="Times New Roman" panose="02020603050405020304" pitchFamily="18" charset="0"/>
                <a:cs typeface="Times New Roman" panose="02020603050405020304" pitchFamily="18" charset="0"/>
              </a:rPr>
              <a:t>трущ_бы</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полуш_пот</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ш_ковая</a:t>
            </a:r>
            <a:r>
              <a:rPr lang="ru-RU" sz="3600" dirty="0" smtClean="0">
                <a:latin typeface="Times New Roman" panose="02020603050405020304" pitchFamily="18" charset="0"/>
                <a:cs typeface="Times New Roman" panose="02020603050405020304" pitchFamily="18" charset="0"/>
              </a:rPr>
              <a:t> терапия, </a:t>
            </a:r>
            <a:r>
              <a:rPr lang="ru-RU" sz="3600" dirty="0" err="1" smtClean="0">
                <a:latin typeface="Times New Roman" panose="02020603050405020304" pitchFamily="18" charset="0"/>
                <a:cs typeface="Times New Roman" panose="02020603050405020304" pitchFamily="18" charset="0"/>
              </a:rPr>
              <a:t>ож_г</a:t>
            </a:r>
            <a:r>
              <a:rPr lang="ru-RU" sz="3600" dirty="0" smtClean="0">
                <a:latin typeface="Times New Roman" panose="02020603050405020304" pitchFamily="18" charset="0"/>
                <a:cs typeface="Times New Roman" panose="02020603050405020304" pitchFamily="18" charset="0"/>
              </a:rPr>
              <a:t> руки, </a:t>
            </a:r>
            <a:r>
              <a:rPr lang="ru-RU" sz="3600" dirty="0" err="1" smtClean="0">
                <a:latin typeface="Times New Roman" panose="02020603050405020304" pitchFamily="18" charset="0"/>
                <a:cs typeface="Times New Roman" panose="02020603050405020304" pitchFamily="18" charset="0"/>
              </a:rPr>
              <a:t>ж_нглер</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ш_фер</a:t>
            </a:r>
            <a:r>
              <a:rPr lang="ru-RU" sz="3600" dirty="0" smtClean="0">
                <a:latin typeface="Times New Roman" panose="02020603050405020304" pitchFamily="18" charset="0"/>
                <a:cs typeface="Times New Roman" panose="02020603050405020304" pitchFamily="18" charset="0"/>
              </a:rPr>
              <a:t>, мокрое </a:t>
            </a:r>
            <a:r>
              <a:rPr lang="ru-RU" sz="3600" dirty="0" err="1" smtClean="0">
                <a:latin typeface="Times New Roman" panose="02020603050405020304" pitchFamily="18" charset="0"/>
                <a:cs typeface="Times New Roman" panose="02020603050405020304" pitchFamily="18" charset="0"/>
              </a:rPr>
              <a:t>ш_ссе</a:t>
            </a:r>
            <a:r>
              <a:rPr lang="ru-RU" sz="3600" dirty="0" smtClean="0">
                <a:latin typeface="Times New Roman" panose="02020603050405020304" pitchFamily="18" charset="0"/>
                <a:cs typeface="Times New Roman" panose="02020603050405020304" pitchFamily="18" charset="0"/>
              </a:rPr>
              <a:t>.</a:t>
            </a:r>
          </a:p>
          <a:p>
            <a:endParaRPr lang="ru-RU" sz="3600" dirty="0"/>
          </a:p>
        </p:txBody>
      </p:sp>
    </p:spTree>
    <p:extLst>
      <p:ext uri="{BB962C8B-B14F-4D97-AF65-F5344CB8AC3E}">
        <p14:creationId xmlns:p14="http://schemas.microsoft.com/office/powerpoint/2010/main" val="19803892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563</TotalTime>
  <Words>514</Words>
  <Application>Microsoft Office PowerPoint</Application>
  <PresentationFormat>Широкоэкранный</PresentationFormat>
  <Paragraphs>52</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Garamond</vt:lpstr>
      <vt:lpstr>Times New Roman</vt:lpstr>
      <vt:lpstr>Натуральные материалы</vt:lpstr>
      <vt:lpstr>Урок 1 Правописание О-Ё после шипящих и Ц</vt:lpstr>
      <vt:lpstr>Презентация PowerPoint</vt:lpstr>
      <vt:lpstr>О или Ё</vt:lpstr>
      <vt:lpstr>ПРОВЕРЬ СЕБЯ:</vt:lpstr>
      <vt:lpstr>Презентация PowerPoint</vt:lpstr>
      <vt:lpstr>Алгоритм действий </vt:lpstr>
      <vt:lpstr> Упражнение 2. Применяя правило и алгоритм действий, выбери О или Е </vt:lpstr>
      <vt:lpstr>Тест</vt:lpstr>
      <vt:lpstr>Домашнее задание:  списать: выучить правило стр.143, вставить попущенные буквы, обозначить морфему, в которой пропущена буква. </vt:lpstr>
      <vt:lpstr>Урок 2 Десятое января Классная работа</vt:lpstr>
      <vt:lpstr>Блиц-опрос «Вспомним теорию» </vt:lpstr>
      <vt:lpstr>Морфологическая минутка. Определите части речи слов, укажите какие части речи отсутствуют в предложении</vt:lpstr>
      <vt:lpstr>Упражнение. Самостоятельная работа </vt:lpstr>
      <vt:lpstr>Домашнее задание</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22</cp:revision>
  <dcterms:created xsi:type="dcterms:W3CDTF">2023-01-07T08:15:11Z</dcterms:created>
  <dcterms:modified xsi:type="dcterms:W3CDTF">2023-07-14T07:40:21Z</dcterms:modified>
</cp:coreProperties>
</file>