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68" r:id="rId5"/>
    <p:sldId id="267" r:id="rId6"/>
    <p:sldId id="266" r:id="rId7"/>
    <p:sldId id="265" r:id="rId8"/>
    <p:sldId id="264" r:id="rId9"/>
    <p:sldId id="263" r:id="rId10"/>
    <p:sldId id="262" r:id="rId11"/>
    <p:sldId id="261" r:id="rId12"/>
    <p:sldId id="260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2" d="100"/>
          <a:sy n="62" d="100"/>
        </p:scale>
        <p:origin x="-159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ut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i?id=b99e65a7c6967ef942d23b24a7c6d5c5_l-5300093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85992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Китай: от великой страны к полуколонии</a:t>
            </a:r>
            <a:endParaRPr lang="ru-RU" sz="6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ut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кита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4" name="AutoShape 2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ка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4636" y="0"/>
            <a:ext cx="5299364" cy="6858000"/>
          </a:xfrm>
          <a:prstGeom prst="rect">
            <a:avLst/>
          </a:prstGeom>
        </p:spPr>
      </p:pic>
      <p:sp>
        <p:nvSpPr>
          <p:cNvPr id="8" name="Содержимое 11"/>
          <p:cNvSpPr txBox="1">
            <a:spLocks/>
          </p:cNvSpPr>
          <p:nvPr/>
        </p:nvSpPr>
        <p:spPr>
          <a:xfrm>
            <a:off x="285720" y="3000348"/>
            <a:ext cx="3286148" cy="38576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В 1890е-гг. под влиянием </a:t>
            </a: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реформатора Кан </a:t>
            </a:r>
            <a:r>
              <a:rPr kumimoji="0" lang="ru-RU" sz="32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Ю-вэя</a:t>
            </a: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начались широкие реформы – «Сто дней реформ».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cut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кита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074" name="AutoShape 2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29"/>
          <p:cNvPicPr>
            <a:picLocks noChangeAspect="1" noChangeArrowheads="1"/>
          </p:cNvPicPr>
          <p:nvPr/>
        </p:nvPicPr>
        <p:blipFill>
          <a:blip r:embed="rId3"/>
          <a:srcRect l="16471" t="18554" r="35761" b="22851"/>
          <a:stretch>
            <a:fillRect/>
          </a:stretch>
        </p:blipFill>
        <p:spPr bwMode="auto">
          <a:xfrm>
            <a:off x="1500166" y="3113685"/>
            <a:ext cx="5429256" cy="3744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одержимое 11"/>
          <p:cNvSpPr txBox="1">
            <a:spLocks/>
          </p:cNvSpPr>
          <p:nvPr/>
        </p:nvSpPr>
        <p:spPr>
          <a:xfrm>
            <a:off x="1571604" y="214290"/>
            <a:ext cx="6072230" cy="32861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Поражение Китая в войне с Японией1894-1895 гг. дало сигнал к  его разделу на сферы влияния.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-Франция получила  области на юге Китая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Англия – в долине реки Янцзы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Германии досталась провинция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Шаньдун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России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Манчьжурия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cut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кита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Закрепление пройденного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074" name="AutoShape 2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928662" y="1785926"/>
            <a:ext cx="7443782" cy="4643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1. Почему англичане продавали в Китае опиум?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2. Чем было вызвано восстание тайпинов?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3. В чём страны Запада оказались сильнее Китая?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cut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кита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Monotype Corsiva" pitchFamily="66" charset="0"/>
              </a:rPr>
              <a:t>Домашнее задание</a:t>
            </a:r>
            <a:endParaRPr lang="ru-RU" sz="5400" b="1" dirty="0">
              <a:latin typeface="Monotype Corsiva" pitchFamily="66" charset="0"/>
            </a:endParaRPr>
          </a:p>
        </p:txBody>
      </p:sp>
      <p:sp>
        <p:nvSpPr>
          <p:cNvPr id="3074" name="AutoShape 2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/>
        </p:nvGraphicFramePr>
        <p:xfrm>
          <a:off x="1214414" y="2000240"/>
          <a:ext cx="7072362" cy="437662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57454"/>
                <a:gridCol w="2357454"/>
                <a:gridCol w="2357454"/>
              </a:tblGrid>
              <a:tr h="1182472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Monotype Corsiva" pitchFamily="66" charset="0"/>
                        </a:rPr>
                        <a:t>Годы войны</a:t>
                      </a:r>
                      <a:endParaRPr lang="ru-RU" sz="32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Monotype Corsiva" pitchFamily="66" charset="0"/>
                        </a:rPr>
                        <a:t>Причины войны</a:t>
                      </a:r>
                      <a:endParaRPr lang="ru-RU" sz="32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Monotype Corsiva" pitchFamily="66" charset="0"/>
                        </a:rPr>
                        <a:t>Итоги войны</a:t>
                      </a:r>
                      <a:endParaRPr lang="ru-RU" sz="3200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190172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Monotype Corsiva" pitchFamily="66" charset="0"/>
                        </a:rPr>
                        <a:t>________________</a:t>
                      </a:r>
                    </a:p>
                    <a:p>
                      <a:r>
                        <a:rPr lang="ru-RU" dirty="0" smtClean="0">
                          <a:latin typeface="Monotype Corsiva" pitchFamily="66" charset="0"/>
                        </a:rPr>
                        <a:t>1840- 1842 гг.</a:t>
                      </a:r>
                      <a:endParaRPr lang="ru-RU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Monotype Corsiva" pitchFamily="66" charset="0"/>
                        </a:rPr>
                        <a:t>Китай открыл</a:t>
                      </a:r>
                      <a:r>
                        <a:rPr lang="ru-RU" baseline="0" dirty="0" smtClean="0">
                          <a:latin typeface="Monotype Corsiva" pitchFamily="66" charset="0"/>
                        </a:rPr>
                        <a:t> ещё 4 порта;</a:t>
                      </a:r>
                      <a:br>
                        <a:rPr lang="ru-RU" baseline="0" dirty="0" smtClean="0">
                          <a:latin typeface="Monotype Corsiva" pitchFamily="66" charset="0"/>
                        </a:rPr>
                      </a:br>
                      <a:r>
                        <a:rPr lang="ru-RU" baseline="0" dirty="0" smtClean="0">
                          <a:latin typeface="Monotype Corsiva" pitchFamily="66" charset="0"/>
                        </a:rPr>
                        <a:t>Передал Гонконг Англии;</a:t>
                      </a:r>
                    </a:p>
                    <a:p>
                      <a:r>
                        <a:rPr lang="ru-RU" baseline="0" dirty="0" smtClean="0">
                          <a:latin typeface="Monotype Corsiva" pitchFamily="66" charset="0"/>
                        </a:rPr>
                        <a:t>Заключил неравноправный торговый договор.</a:t>
                      </a:r>
                      <a:endParaRPr lang="ru-RU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118247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Monotype Corsiva" pitchFamily="66" charset="0"/>
                        </a:rPr>
                        <a:t>Вторая «опиумная» война</a:t>
                      </a:r>
                    </a:p>
                    <a:p>
                      <a:r>
                        <a:rPr lang="ru-RU" dirty="0" err="1" smtClean="0">
                          <a:latin typeface="Monotype Corsiva" pitchFamily="66" charset="0"/>
                        </a:rPr>
                        <a:t>________________гг</a:t>
                      </a:r>
                      <a:r>
                        <a:rPr lang="ru-RU" dirty="0" smtClean="0">
                          <a:latin typeface="Monotype Corsiva" pitchFamily="66" charset="0"/>
                        </a:rPr>
                        <a:t>.</a:t>
                      </a:r>
                      <a:endParaRPr lang="ru-RU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Содержимое 4"/>
          <p:cNvSpPr txBox="1">
            <a:spLocks/>
          </p:cNvSpPr>
          <p:nvPr/>
        </p:nvSpPr>
        <p:spPr>
          <a:xfrm>
            <a:off x="714348" y="1500174"/>
            <a:ext cx="7258072" cy="3286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Заполните пропуски в таблице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</a:endParaRPr>
          </a:p>
        </p:txBody>
      </p:sp>
    </p:spTree>
  </p:cSld>
  <p:clrMapOvr>
    <a:masterClrMapping/>
  </p:clrMapOvr>
  <p:transition>
    <p:cut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кита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074" name="AutoShape 2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14282" y="428604"/>
            <a:ext cx="8643998" cy="56975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Мы узнаем: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Что такое «опиумные войны»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Как происходил раздел Китая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Кто такие тайпины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Мы вспомним: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Как  установилась династия </a:t>
            </a:r>
            <a:r>
              <a:rPr kumimoji="0" lang="ru-RU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Цинь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?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Как произошло закрытие Китая?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cut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кита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074" name="AutoShape 2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4" descr="https://avatars.dzeninfra.ru/get-zen_doc/5102385/pub_62990d0435d21e68059c0c30_629b5883a32b3a29acfe5e77/scale_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76069" y="2928934"/>
            <a:ext cx="2867931" cy="3929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1785918" y="214290"/>
            <a:ext cx="5500726" cy="635795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Китай  в эпоху маньчжурской династии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Цинь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являлся мощным централизованным  государством. Он обладал развитым сельским хозяйством, искусственными ремёслами, наукой.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К 1800 году численность населения составляла около 320 млн. человек.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cut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кита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500042"/>
            <a:ext cx="5214974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Почему европейцы очень хотели торговать с Китаем?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074" name="AutoShape 2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2" descr="https://ae01.alicdn.com/kf/HTB1rXbyajuhSKJjSspdq6A11XXa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714620"/>
            <a:ext cx="4143380" cy="4143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5" descr="чай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7686" y="4287851"/>
            <a:ext cx="4569154" cy="2570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6" descr="https://i.pinimg.com/originals/26/b5/a1/26b5a1e82f8f284dc7a367bc758edfa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1428736"/>
            <a:ext cx="3886144" cy="2914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кита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074" name="AutoShape 2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8" descr="https://warspot-asset.s3.amazonaws.com/articles/pictures/000/028/494/content/3-8acea91523ceb33fd01a225de4f2abf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57628"/>
            <a:ext cx="4838704" cy="2799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10" descr="https://storage.needpix.com/rsynced_images/opium-2873713_1280.jpg"/>
          <p:cNvPicPr>
            <a:picLocks noChangeAspect="1" noChangeArrowheads="1"/>
          </p:cNvPicPr>
          <p:nvPr/>
        </p:nvPicPr>
        <p:blipFill>
          <a:blip r:embed="rId4" cstate="print"/>
          <a:srcRect l="20084"/>
          <a:stretch>
            <a:fillRect/>
          </a:stretch>
        </p:blipFill>
        <p:spPr bwMode="auto">
          <a:xfrm>
            <a:off x="5572132" y="3929066"/>
            <a:ext cx="3300347" cy="2752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одержимое 7"/>
          <p:cNvSpPr txBox="1">
            <a:spLocks/>
          </p:cNvSpPr>
          <p:nvPr/>
        </p:nvSpPr>
        <p:spPr>
          <a:xfrm>
            <a:off x="1571604" y="428604"/>
            <a:ext cx="6143668" cy="47688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С конца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XVIII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 в. торговцы Ост-Индской компании стали продавать в Китае опиум. Наркотик появлялся буквально тоннами: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300 т. в 1810 году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2600 т. в 1939 году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</a:endParaRPr>
          </a:p>
        </p:txBody>
      </p:sp>
    </p:spTree>
  </p:cSld>
  <p:clrMapOvr>
    <a:masterClrMapping/>
  </p:clrMapOvr>
  <p:transition>
    <p:cut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кита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074" name="AutoShape 2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14" descr="https://avatars.dzeninfra.ru/get-zen_doc/2420191/pub_5f9fcac53910530e0dd364c1_5fa09eb249e00863ebde062c/scale_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143248"/>
            <a:ext cx="6594234" cy="37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одержимое 11"/>
          <p:cNvSpPr txBox="1">
            <a:spLocks/>
          </p:cNvSpPr>
          <p:nvPr/>
        </p:nvSpPr>
        <p:spPr>
          <a:xfrm>
            <a:off x="1500166" y="285729"/>
            <a:ext cx="5572164" cy="278608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В 1839 году наместник южных провинций Китая уничтожил 1300 т. опиума. Но за наркоторговцев вступилось английское правительство.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000" b="1" u="sng" dirty="0" smtClean="0">
                <a:latin typeface="Monotype Corsiva" pitchFamily="66" charset="0"/>
              </a:rPr>
              <a:t>Началась первая «Опиумная война» – 1840-1842 гг.</a:t>
            </a:r>
            <a:endParaRPr kumimoji="0" lang="ru-RU" sz="3000" b="1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</a:endParaRPr>
          </a:p>
        </p:txBody>
      </p:sp>
    </p:spTree>
  </p:cSld>
  <p:clrMapOvr>
    <a:masterClrMapping/>
  </p:clrMapOvr>
  <p:transition>
    <p:cut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кита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074" name="AutoShape 2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одержимое 11"/>
          <p:cNvSpPr txBox="1">
            <a:spLocks/>
          </p:cNvSpPr>
          <p:nvPr/>
        </p:nvSpPr>
        <p:spPr>
          <a:xfrm>
            <a:off x="1285852" y="214290"/>
            <a:ext cx="6429420" cy="28575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В результате первой «опиумной войны» Китай «открыл» ещё 4 порта, передал Англии Гонконг и заключил неравноправный торговый договор.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>
                <a:latin typeface="Monotype Corsiva" pitchFamily="66" charset="0"/>
              </a:rPr>
              <a:t>Торговлю опиумом Англия продолжила до 1911 года.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  <p:pic>
        <p:nvPicPr>
          <p:cNvPr id="8" name="Рисунок 7" descr="опиум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2786058"/>
            <a:ext cx="6107912" cy="4071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кита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074" name="AutoShape 2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24" descr="https://img-fotki.yandex.ru/get/107800/137106206.6bc/0_1d3d33_893ff539_or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857364"/>
            <a:ext cx="7474791" cy="5000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643042" y="428604"/>
            <a:ext cx="59293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latin typeface="Monotype Corsiva" pitchFamily="66" charset="0"/>
              </a:rPr>
              <a:t>Самое кровавое восстание в мировой истории – восстание Тайпинов- 1850-1864 гг.</a:t>
            </a:r>
            <a:endParaRPr lang="ru-RU" sz="32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cut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кита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074" name="AutoShape 2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phonoteka.org/uploads/posts/2023-03/1680256424_phonoteka-org-p-drevnii-kitai-fon-dlya-prezentatsii-foni-p-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26" descr="https://i.pinimg.com/originals/21/a1/2a/21a12a8b14436985460dbc02446407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446327">
            <a:off x="1714480" y="3000372"/>
            <a:ext cx="5439256" cy="385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одержимое 11"/>
          <p:cNvSpPr txBox="1">
            <a:spLocks/>
          </p:cNvSpPr>
          <p:nvPr/>
        </p:nvSpPr>
        <p:spPr>
          <a:xfrm>
            <a:off x="1214414" y="0"/>
            <a:ext cx="6115064" cy="60722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Хаосом в Китае поспешили воспользоваться европейцы.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Англия и Франция развязали Вторую «опиумную» войну- 1857-1860 гг. и получили доступ к внутренней торговле Китая.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cut thruBlk="1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323</Words>
  <PresentationFormat>Экран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Китай: от великой страны к полуколонии</vt:lpstr>
      <vt:lpstr>Слайд 2</vt:lpstr>
      <vt:lpstr>Слайд 3</vt:lpstr>
      <vt:lpstr>Почему европейцы очень хотели торговать с Китаем?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Закрепление пройденного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Китай: от великой страны к полуколонии</dc:title>
  <dc:creator>Acer</dc:creator>
  <cp:lastModifiedBy>Acer</cp:lastModifiedBy>
  <cp:revision>13</cp:revision>
  <dcterms:created xsi:type="dcterms:W3CDTF">2023-07-13T17:26:48Z</dcterms:created>
  <dcterms:modified xsi:type="dcterms:W3CDTF">2023-07-13T18:34:33Z</dcterms:modified>
</cp:coreProperties>
</file>