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308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1C420-68A5-4356-B606-8973D1C85445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AE860-5E20-4D60-BEDC-5DA4E457F1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1C420-68A5-4356-B606-8973D1C85445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AE860-5E20-4D60-BEDC-5DA4E457F1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1C420-68A5-4356-B606-8973D1C85445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AE860-5E20-4D60-BEDC-5DA4E457F1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1C420-68A5-4356-B606-8973D1C85445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AE860-5E20-4D60-BEDC-5DA4E457F1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1C420-68A5-4356-B606-8973D1C85445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AE860-5E20-4D60-BEDC-5DA4E457F1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1C420-68A5-4356-B606-8973D1C85445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AE860-5E20-4D60-BEDC-5DA4E457F1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1C420-68A5-4356-B606-8973D1C85445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AE860-5E20-4D60-BEDC-5DA4E457F1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1C420-68A5-4356-B606-8973D1C85445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AE860-5E20-4D60-BEDC-5DA4E457F1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1C420-68A5-4356-B606-8973D1C85445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AE860-5E20-4D60-BEDC-5DA4E457F1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1C420-68A5-4356-B606-8973D1C85445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AE860-5E20-4D60-BEDC-5DA4E457F1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1C420-68A5-4356-B606-8973D1C85445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AE860-5E20-4D60-BEDC-5DA4E457F1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1C420-68A5-4356-B606-8973D1C85445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EAE860-5E20-4D60-BEDC-5DA4E457F1E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604" y="500034"/>
            <a:ext cx="6072230" cy="82153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2" name="Группа 11"/>
          <p:cNvGrpSpPr/>
          <p:nvPr/>
        </p:nvGrpSpPr>
        <p:grpSpPr>
          <a:xfrm>
            <a:off x="428604" y="428595"/>
            <a:ext cx="6429396" cy="8715405"/>
            <a:chOff x="428604" y="428595"/>
            <a:chExt cx="6429396" cy="8715405"/>
          </a:xfrm>
        </p:grpSpPr>
        <p:pic>
          <p:nvPicPr>
            <p:cNvPr id="8" name="Рисунок 7" descr="czNmcy1wcml2YXRlL3Jhd3BpeGVsX2ltYWdlcy93ZWJzaXRlX2NvbnRlbnQvbHIvdjM5NC1maWxtZnVsLTQ1LXBsYW5uaW5nZWxlbWVudF8yLmpwZw.jpg"/>
            <p:cNvPicPr>
              <a:picLocks noChangeAspect="1"/>
            </p:cNvPicPr>
            <p:nvPr/>
          </p:nvPicPr>
          <p:blipFill>
            <a:blip r:embed="rId2"/>
            <a:srcRect l="38281" t="68750" r="38281" b="5468"/>
            <a:stretch>
              <a:fillRect/>
            </a:stretch>
          </p:blipFill>
          <p:spPr>
            <a:xfrm>
              <a:off x="428604" y="428595"/>
              <a:ext cx="6072230" cy="8286809"/>
            </a:xfrm>
            <a:prstGeom prst="rect">
              <a:avLst/>
            </a:prstGeom>
          </p:spPr>
        </p:pic>
        <p:pic>
          <p:nvPicPr>
            <p:cNvPr id="9" name="Рисунок 8" descr="ойдодыр.png"/>
            <p:cNvPicPr>
              <a:picLocks noChangeAspect="1"/>
            </p:cNvPicPr>
            <p:nvPr/>
          </p:nvPicPr>
          <p:blipFill>
            <a:blip r:embed="rId3"/>
            <a:srcRect l="30208" t="42440" r="14583" b="2477"/>
            <a:stretch>
              <a:fillRect/>
            </a:stretch>
          </p:blipFill>
          <p:spPr>
            <a:xfrm>
              <a:off x="3071786" y="5500662"/>
              <a:ext cx="3786214" cy="3643338"/>
            </a:xfrm>
            <a:prstGeom prst="rect">
              <a:avLst/>
            </a:prstGeom>
          </p:spPr>
        </p:pic>
      </p:grpSp>
      <p:sp>
        <p:nvSpPr>
          <p:cNvPr id="11" name="Прямоугольник 10"/>
          <p:cNvSpPr/>
          <p:nvPr/>
        </p:nvSpPr>
        <p:spPr>
          <a:xfrm>
            <a:off x="1214422" y="2571736"/>
            <a:ext cx="4500594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Картотека куль</a:t>
            </a:r>
            <a:r>
              <a:rPr lang="ru-RU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т</a:t>
            </a:r>
            <a:r>
              <a:rPr lang="ru-RU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урно-гигиенических навыков для групп раннего возраста</a:t>
            </a:r>
            <a:endParaRPr lang="ru-RU" sz="4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604" y="500034"/>
            <a:ext cx="6072230" cy="82153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6"/>
          <p:cNvGrpSpPr/>
          <p:nvPr/>
        </p:nvGrpSpPr>
        <p:grpSpPr>
          <a:xfrm>
            <a:off x="428604" y="428595"/>
            <a:ext cx="6429396" cy="8715405"/>
            <a:chOff x="428604" y="428595"/>
            <a:chExt cx="6429396" cy="8715405"/>
          </a:xfrm>
        </p:grpSpPr>
        <p:grpSp>
          <p:nvGrpSpPr>
            <p:cNvPr id="3" name="Группа 11"/>
            <p:cNvGrpSpPr/>
            <p:nvPr/>
          </p:nvGrpSpPr>
          <p:grpSpPr>
            <a:xfrm>
              <a:off x="428604" y="428595"/>
              <a:ext cx="6429396" cy="8715405"/>
              <a:chOff x="428604" y="428595"/>
              <a:chExt cx="6429396" cy="8715405"/>
            </a:xfrm>
          </p:grpSpPr>
          <p:pic>
            <p:nvPicPr>
              <p:cNvPr id="8" name="Рисунок 7" descr="czNmcy1wcml2YXRlL3Jhd3BpeGVsX2ltYWdlcy93ZWJzaXRlX2NvbnRlbnQvbHIvdjM5NC1maWxtZnVsLTQ1LXBsYW5uaW5nZWxlbWVudF8yLmpwZw.jpg"/>
              <p:cNvPicPr>
                <a:picLocks noChangeAspect="1"/>
              </p:cNvPicPr>
              <p:nvPr/>
            </p:nvPicPr>
            <p:blipFill>
              <a:blip r:embed="rId2"/>
              <a:srcRect l="38281" t="68750" r="38281" b="5468"/>
              <a:stretch>
                <a:fillRect/>
              </a:stretch>
            </p:blipFill>
            <p:spPr>
              <a:xfrm>
                <a:off x="428604" y="428595"/>
                <a:ext cx="6072230" cy="8286809"/>
              </a:xfrm>
              <a:prstGeom prst="rect">
                <a:avLst/>
              </a:prstGeom>
            </p:spPr>
          </p:pic>
          <p:pic>
            <p:nvPicPr>
              <p:cNvPr id="9" name="Рисунок 8" descr="ойдодыр.png"/>
              <p:cNvPicPr>
                <a:picLocks noChangeAspect="1"/>
              </p:cNvPicPr>
              <p:nvPr/>
            </p:nvPicPr>
            <p:blipFill>
              <a:blip r:embed="rId3"/>
              <a:srcRect l="30208" t="42440" r="14583" b="2477"/>
              <a:stretch>
                <a:fillRect/>
              </a:stretch>
            </p:blipFill>
            <p:spPr>
              <a:xfrm>
                <a:off x="3071786" y="5500662"/>
                <a:ext cx="3786214" cy="3643338"/>
              </a:xfrm>
              <a:prstGeom prst="rect">
                <a:avLst/>
              </a:prstGeom>
            </p:spPr>
          </p:pic>
        </p:grpSp>
        <p:sp>
          <p:nvSpPr>
            <p:cNvPr id="11" name="Прямоугольник 10"/>
            <p:cNvSpPr/>
            <p:nvPr/>
          </p:nvSpPr>
          <p:spPr>
            <a:xfrm>
              <a:off x="1142984" y="2428860"/>
              <a:ext cx="4572032" cy="347787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2060"/>
                  </a:solidFill>
                </a:rPr>
                <a:t>Карточка №9 </a:t>
              </a:r>
            </a:p>
            <a:p>
              <a:pPr algn="ctr"/>
              <a:r>
                <a:rPr lang="ru-RU" sz="2800" b="1" dirty="0" smtClean="0">
                  <a:solidFill>
                    <a:srgbClr val="002060"/>
                  </a:solidFill>
                </a:rPr>
                <a:t>«Водичка, водичка»</a:t>
              </a:r>
            </a:p>
            <a:p>
              <a:pPr algn="ctr"/>
              <a:r>
                <a:rPr lang="ru-RU" sz="2400" b="1" dirty="0" smtClean="0">
                  <a:solidFill>
                    <a:srgbClr val="002060"/>
                  </a:solidFill>
                </a:rPr>
                <a:t> Цель: развивать умение брать мыло из мыльницы, намыливать руки до белой пены, хорошо смывать грязь; воспитывать самостоятельность, умение правильно и тщательно мыть руки.</a:t>
              </a:r>
              <a:endParaRPr lang="ru-RU" sz="24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604" y="500034"/>
            <a:ext cx="6072230" cy="82153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6"/>
          <p:cNvGrpSpPr/>
          <p:nvPr/>
        </p:nvGrpSpPr>
        <p:grpSpPr>
          <a:xfrm>
            <a:off x="428604" y="428595"/>
            <a:ext cx="6429396" cy="8715405"/>
            <a:chOff x="428604" y="428595"/>
            <a:chExt cx="6429396" cy="8715405"/>
          </a:xfrm>
        </p:grpSpPr>
        <p:grpSp>
          <p:nvGrpSpPr>
            <p:cNvPr id="3" name="Группа 11"/>
            <p:cNvGrpSpPr/>
            <p:nvPr/>
          </p:nvGrpSpPr>
          <p:grpSpPr>
            <a:xfrm>
              <a:off x="428604" y="428595"/>
              <a:ext cx="6429396" cy="8715405"/>
              <a:chOff x="428604" y="428595"/>
              <a:chExt cx="6429396" cy="8715405"/>
            </a:xfrm>
          </p:grpSpPr>
          <p:pic>
            <p:nvPicPr>
              <p:cNvPr id="8" name="Рисунок 7" descr="czNmcy1wcml2YXRlL3Jhd3BpeGVsX2ltYWdlcy93ZWJzaXRlX2NvbnRlbnQvbHIvdjM5NC1maWxtZnVsLTQ1LXBsYW5uaW5nZWxlbWVudF8yLmpwZw.jpg"/>
              <p:cNvPicPr>
                <a:picLocks noChangeAspect="1"/>
              </p:cNvPicPr>
              <p:nvPr/>
            </p:nvPicPr>
            <p:blipFill>
              <a:blip r:embed="rId2"/>
              <a:srcRect l="38281" t="68750" r="38281" b="5468"/>
              <a:stretch>
                <a:fillRect/>
              </a:stretch>
            </p:blipFill>
            <p:spPr>
              <a:xfrm>
                <a:off x="428604" y="428595"/>
                <a:ext cx="6072230" cy="8286809"/>
              </a:xfrm>
              <a:prstGeom prst="rect">
                <a:avLst/>
              </a:prstGeom>
            </p:spPr>
          </p:pic>
          <p:pic>
            <p:nvPicPr>
              <p:cNvPr id="9" name="Рисунок 8" descr="ойдодыр.png"/>
              <p:cNvPicPr>
                <a:picLocks noChangeAspect="1"/>
              </p:cNvPicPr>
              <p:nvPr/>
            </p:nvPicPr>
            <p:blipFill>
              <a:blip r:embed="rId3"/>
              <a:srcRect l="30208" t="42440" r="14583" b="2477"/>
              <a:stretch>
                <a:fillRect/>
              </a:stretch>
            </p:blipFill>
            <p:spPr>
              <a:xfrm>
                <a:off x="3071786" y="5500662"/>
                <a:ext cx="3786214" cy="3643338"/>
              </a:xfrm>
              <a:prstGeom prst="rect">
                <a:avLst/>
              </a:prstGeom>
            </p:spPr>
          </p:pic>
        </p:grpSp>
        <p:sp>
          <p:nvSpPr>
            <p:cNvPr id="11" name="Прямоугольник 10"/>
            <p:cNvSpPr/>
            <p:nvPr/>
          </p:nvSpPr>
          <p:spPr>
            <a:xfrm>
              <a:off x="1142984" y="2714612"/>
              <a:ext cx="4572032" cy="3108543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2060"/>
                  </a:solidFill>
                </a:rPr>
                <a:t>Карточка №10 </a:t>
              </a:r>
            </a:p>
            <a:p>
              <a:pPr algn="ctr"/>
              <a:r>
                <a:rPr lang="ru-RU" sz="2800" b="1" dirty="0" smtClean="0">
                  <a:solidFill>
                    <a:srgbClr val="002060"/>
                  </a:solidFill>
                </a:rPr>
                <a:t>«Мы едим»</a:t>
              </a:r>
            </a:p>
            <a:p>
              <a:pPr algn="ctr"/>
              <a:r>
                <a:rPr lang="ru-RU" sz="2400" b="1" dirty="0" smtClean="0">
                  <a:solidFill>
                    <a:srgbClr val="002060"/>
                  </a:solidFill>
                </a:rPr>
                <a:t>Цель: воспитывать умение самостоятельно и опрятно есть, спокойно сидеть за столом, соблюдая правильную позу, приучать держать ложку в правой руке.</a:t>
              </a:r>
              <a:endParaRPr lang="ru-RU" sz="24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604" y="500034"/>
            <a:ext cx="6072230" cy="82153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6"/>
          <p:cNvGrpSpPr/>
          <p:nvPr/>
        </p:nvGrpSpPr>
        <p:grpSpPr>
          <a:xfrm>
            <a:off x="428604" y="428595"/>
            <a:ext cx="6429396" cy="8715405"/>
            <a:chOff x="428604" y="428595"/>
            <a:chExt cx="6429396" cy="8715405"/>
          </a:xfrm>
        </p:grpSpPr>
        <p:grpSp>
          <p:nvGrpSpPr>
            <p:cNvPr id="2" name="Группа 11"/>
            <p:cNvGrpSpPr/>
            <p:nvPr/>
          </p:nvGrpSpPr>
          <p:grpSpPr>
            <a:xfrm>
              <a:off x="428604" y="428595"/>
              <a:ext cx="6429396" cy="8715405"/>
              <a:chOff x="428604" y="428595"/>
              <a:chExt cx="6429396" cy="8715405"/>
            </a:xfrm>
          </p:grpSpPr>
          <p:pic>
            <p:nvPicPr>
              <p:cNvPr id="8" name="Рисунок 7" descr="czNmcy1wcml2YXRlL3Jhd3BpeGVsX2ltYWdlcy93ZWJzaXRlX2NvbnRlbnQvbHIvdjM5NC1maWxtZnVsLTQ1LXBsYW5uaW5nZWxlbWVudF8yLmpwZw.jpg"/>
              <p:cNvPicPr>
                <a:picLocks noChangeAspect="1"/>
              </p:cNvPicPr>
              <p:nvPr/>
            </p:nvPicPr>
            <p:blipFill>
              <a:blip r:embed="rId2"/>
              <a:srcRect l="38281" t="68750" r="38281" b="5468"/>
              <a:stretch>
                <a:fillRect/>
              </a:stretch>
            </p:blipFill>
            <p:spPr>
              <a:xfrm>
                <a:off x="428604" y="428595"/>
                <a:ext cx="6072230" cy="8286809"/>
              </a:xfrm>
              <a:prstGeom prst="rect">
                <a:avLst/>
              </a:prstGeom>
            </p:spPr>
          </p:pic>
          <p:pic>
            <p:nvPicPr>
              <p:cNvPr id="9" name="Рисунок 8" descr="ойдодыр.png"/>
              <p:cNvPicPr>
                <a:picLocks noChangeAspect="1"/>
              </p:cNvPicPr>
              <p:nvPr/>
            </p:nvPicPr>
            <p:blipFill>
              <a:blip r:embed="rId3"/>
              <a:srcRect l="30208" t="42440" r="14583" b="2477"/>
              <a:stretch>
                <a:fillRect/>
              </a:stretch>
            </p:blipFill>
            <p:spPr>
              <a:xfrm>
                <a:off x="3071786" y="5500662"/>
                <a:ext cx="3786214" cy="3643338"/>
              </a:xfrm>
              <a:prstGeom prst="rect">
                <a:avLst/>
              </a:prstGeom>
            </p:spPr>
          </p:pic>
        </p:grpSp>
        <p:sp>
          <p:nvSpPr>
            <p:cNvPr id="11" name="Прямоугольник 10"/>
            <p:cNvSpPr/>
            <p:nvPr/>
          </p:nvSpPr>
          <p:spPr>
            <a:xfrm>
              <a:off x="1357298" y="2428860"/>
              <a:ext cx="4286280" cy="357020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002060"/>
                  </a:solidFill>
                </a:rPr>
                <a:t>Карточка №1</a:t>
              </a:r>
            </a:p>
            <a:p>
              <a:pPr algn="ctr"/>
              <a:r>
                <a:rPr lang="ru-RU" sz="2800" b="1" dirty="0" smtClean="0">
                  <a:solidFill>
                    <a:srgbClr val="002060"/>
                  </a:solidFill>
                </a:rPr>
                <a:t> «Я сам»</a:t>
              </a:r>
            </a:p>
            <a:p>
              <a:pPr algn="ctr"/>
              <a:r>
                <a:rPr lang="ru-RU" b="1" dirty="0" smtClean="0">
                  <a:solidFill>
                    <a:srgbClr val="002060"/>
                  </a:solidFill>
                </a:rPr>
                <a:t> Цель: закреплять умение есть аккуратно, брать пищу только ложкой, совершенствовать навыки культуры еды; приучать детей правильно держать ложку, есть и пить пищу не проливая, тщательно прожёвывать. Приучать вежливо, выражать просьбу о помощи; закреплять умение самостоятельно снимать обувь и одежду и складывать в шкаф. </a:t>
              </a:r>
              <a:endParaRPr lang="ru-RU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604" y="500034"/>
            <a:ext cx="6072230" cy="82153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6"/>
          <p:cNvGrpSpPr/>
          <p:nvPr/>
        </p:nvGrpSpPr>
        <p:grpSpPr>
          <a:xfrm>
            <a:off x="428604" y="428595"/>
            <a:ext cx="6429396" cy="8715405"/>
            <a:chOff x="428604" y="428595"/>
            <a:chExt cx="6429396" cy="8715405"/>
          </a:xfrm>
        </p:grpSpPr>
        <p:grpSp>
          <p:nvGrpSpPr>
            <p:cNvPr id="3" name="Группа 11"/>
            <p:cNvGrpSpPr/>
            <p:nvPr/>
          </p:nvGrpSpPr>
          <p:grpSpPr>
            <a:xfrm>
              <a:off x="428604" y="428595"/>
              <a:ext cx="6429396" cy="8715405"/>
              <a:chOff x="428604" y="428595"/>
              <a:chExt cx="6429396" cy="8715405"/>
            </a:xfrm>
          </p:grpSpPr>
          <p:pic>
            <p:nvPicPr>
              <p:cNvPr id="8" name="Рисунок 7" descr="czNmcy1wcml2YXRlL3Jhd3BpeGVsX2ltYWdlcy93ZWJzaXRlX2NvbnRlbnQvbHIvdjM5NC1maWxtZnVsLTQ1LXBsYW5uaW5nZWxlbWVudF8yLmpwZw.jpg"/>
              <p:cNvPicPr>
                <a:picLocks noChangeAspect="1"/>
              </p:cNvPicPr>
              <p:nvPr/>
            </p:nvPicPr>
            <p:blipFill>
              <a:blip r:embed="rId2"/>
              <a:srcRect l="38281" t="68750" r="38281" b="5468"/>
              <a:stretch>
                <a:fillRect/>
              </a:stretch>
            </p:blipFill>
            <p:spPr>
              <a:xfrm>
                <a:off x="428604" y="428595"/>
                <a:ext cx="6072230" cy="8286809"/>
              </a:xfrm>
              <a:prstGeom prst="rect">
                <a:avLst/>
              </a:prstGeom>
            </p:spPr>
          </p:pic>
          <p:pic>
            <p:nvPicPr>
              <p:cNvPr id="9" name="Рисунок 8" descr="ойдодыр.png"/>
              <p:cNvPicPr>
                <a:picLocks noChangeAspect="1"/>
              </p:cNvPicPr>
              <p:nvPr/>
            </p:nvPicPr>
            <p:blipFill>
              <a:blip r:embed="rId3"/>
              <a:srcRect l="30208" t="42440" r="14583" b="2477"/>
              <a:stretch>
                <a:fillRect/>
              </a:stretch>
            </p:blipFill>
            <p:spPr>
              <a:xfrm>
                <a:off x="3071786" y="5500662"/>
                <a:ext cx="3786214" cy="3643338"/>
              </a:xfrm>
              <a:prstGeom prst="rect">
                <a:avLst/>
              </a:prstGeom>
            </p:spPr>
          </p:pic>
        </p:grpSp>
        <p:sp>
          <p:nvSpPr>
            <p:cNvPr id="11" name="Прямоугольник 10"/>
            <p:cNvSpPr/>
            <p:nvPr/>
          </p:nvSpPr>
          <p:spPr>
            <a:xfrm>
              <a:off x="1500174" y="2357422"/>
              <a:ext cx="3929090" cy="347787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2060"/>
                  </a:solidFill>
                </a:rPr>
                <a:t>Карточка №2</a:t>
              </a:r>
            </a:p>
            <a:p>
              <a:pPr algn="ctr"/>
              <a:r>
                <a:rPr lang="ru-RU" sz="2800" b="1" dirty="0" smtClean="0">
                  <a:solidFill>
                    <a:srgbClr val="002060"/>
                  </a:solidFill>
                </a:rPr>
                <a:t> «Чистый нос»</a:t>
              </a:r>
            </a:p>
            <a:p>
              <a:pPr algn="ctr"/>
              <a:r>
                <a:rPr lang="ru-RU" sz="2400" b="1" dirty="0" smtClean="0">
                  <a:solidFill>
                    <a:srgbClr val="002060"/>
                  </a:solidFill>
                </a:rPr>
                <a:t>Цель: побуждать детей следить за своим внешним видом, своевременно пользоваться носовым платком, воспитывать опрятность, самостоятельность.</a:t>
              </a:r>
              <a:endParaRPr lang="ru-RU" sz="24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604" y="500034"/>
            <a:ext cx="6072230" cy="82153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6"/>
          <p:cNvGrpSpPr/>
          <p:nvPr/>
        </p:nvGrpSpPr>
        <p:grpSpPr>
          <a:xfrm>
            <a:off x="428604" y="428595"/>
            <a:ext cx="6429396" cy="8715405"/>
            <a:chOff x="428604" y="428595"/>
            <a:chExt cx="6429396" cy="8715405"/>
          </a:xfrm>
        </p:grpSpPr>
        <p:grpSp>
          <p:nvGrpSpPr>
            <p:cNvPr id="3" name="Группа 11"/>
            <p:cNvGrpSpPr/>
            <p:nvPr/>
          </p:nvGrpSpPr>
          <p:grpSpPr>
            <a:xfrm>
              <a:off x="428604" y="428595"/>
              <a:ext cx="6429396" cy="8715405"/>
              <a:chOff x="428604" y="428595"/>
              <a:chExt cx="6429396" cy="8715405"/>
            </a:xfrm>
          </p:grpSpPr>
          <p:pic>
            <p:nvPicPr>
              <p:cNvPr id="8" name="Рисунок 7" descr="czNmcy1wcml2YXRlL3Jhd3BpeGVsX2ltYWdlcy93ZWJzaXRlX2NvbnRlbnQvbHIvdjM5NC1maWxtZnVsLTQ1LXBsYW5uaW5nZWxlbWVudF8yLmpwZw.jpg"/>
              <p:cNvPicPr>
                <a:picLocks noChangeAspect="1"/>
              </p:cNvPicPr>
              <p:nvPr/>
            </p:nvPicPr>
            <p:blipFill>
              <a:blip r:embed="rId2"/>
              <a:srcRect l="38281" t="68750" r="38281" b="5468"/>
              <a:stretch>
                <a:fillRect/>
              </a:stretch>
            </p:blipFill>
            <p:spPr>
              <a:xfrm>
                <a:off x="428604" y="428595"/>
                <a:ext cx="6072230" cy="8286809"/>
              </a:xfrm>
              <a:prstGeom prst="rect">
                <a:avLst/>
              </a:prstGeom>
            </p:spPr>
          </p:pic>
          <p:pic>
            <p:nvPicPr>
              <p:cNvPr id="9" name="Рисунок 8" descr="ойдодыр.png"/>
              <p:cNvPicPr>
                <a:picLocks noChangeAspect="1"/>
              </p:cNvPicPr>
              <p:nvPr/>
            </p:nvPicPr>
            <p:blipFill>
              <a:blip r:embed="rId3"/>
              <a:srcRect l="30208" t="42440" r="14583" b="2477"/>
              <a:stretch>
                <a:fillRect/>
              </a:stretch>
            </p:blipFill>
            <p:spPr>
              <a:xfrm>
                <a:off x="3071786" y="5500662"/>
                <a:ext cx="3786214" cy="3643338"/>
              </a:xfrm>
              <a:prstGeom prst="rect">
                <a:avLst/>
              </a:prstGeom>
            </p:spPr>
          </p:pic>
        </p:grpSp>
        <p:sp>
          <p:nvSpPr>
            <p:cNvPr id="11" name="Прямоугольник 10"/>
            <p:cNvSpPr/>
            <p:nvPr/>
          </p:nvSpPr>
          <p:spPr>
            <a:xfrm>
              <a:off x="1285860" y="2643174"/>
              <a:ext cx="4429156" cy="3108543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2060"/>
                  </a:solidFill>
                </a:rPr>
                <a:t>Карточка №3 </a:t>
              </a:r>
            </a:p>
            <a:p>
              <a:pPr algn="ctr"/>
              <a:r>
                <a:rPr lang="ru-RU" sz="2800" b="1" dirty="0" smtClean="0">
                  <a:solidFill>
                    <a:srgbClr val="002060"/>
                  </a:solidFill>
                </a:rPr>
                <a:t>«Мыло душистое»</a:t>
              </a:r>
            </a:p>
            <a:p>
              <a:pPr algn="ctr"/>
              <a:r>
                <a:rPr lang="ru-RU" sz="2400" b="1" dirty="0" smtClean="0">
                  <a:solidFill>
                    <a:srgbClr val="002060"/>
                  </a:solidFill>
                </a:rPr>
                <a:t> Цель: побуждать самостоятельно брать мыло из мыльницы, тереть ладошки, смывать мыло, знать местонахождения своего полотенца. </a:t>
              </a:r>
              <a:endParaRPr lang="ru-RU" sz="24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604" y="500034"/>
            <a:ext cx="6072230" cy="82153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6"/>
          <p:cNvGrpSpPr/>
          <p:nvPr/>
        </p:nvGrpSpPr>
        <p:grpSpPr>
          <a:xfrm>
            <a:off x="428604" y="428595"/>
            <a:ext cx="6429396" cy="8715405"/>
            <a:chOff x="428604" y="428595"/>
            <a:chExt cx="6429396" cy="8715405"/>
          </a:xfrm>
        </p:grpSpPr>
        <p:grpSp>
          <p:nvGrpSpPr>
            <p:cNvPr id="3" name="Группа 11"/>
            <p:cNvGrpSpPr/>
            <p:nvPr/>
          </p:nvGrpSpPr>
          <p:grpSpPr>
            <a:xfrm>
              <a:off x="428604" y="428595"/>
              <a:ext cx="6429396" cy="8715405"/>
              <a:chOff x="428604" y="428595"/>
              <a:chExt cx="6429396" cy="8715405"/>
            </a:xfrm>
          </p:grpSpPr>
          <p:pic>
            <p:nvPicPr>
              <p:cNvPr id="8" name="Рисунок 7" descr="czNmcy1wcml2YXRlL3Jhd3BpeGVsX2ltYWdlcy93ZWJzaXRlX2NvbnRlbnQvbHIvdjM5NC1maWxtZnVsLTQ1LXBsYW5uaW5nZWxlbWVudF8yLmpwZw.jpg"/>
              <p:cNvPicPr>
                <a:picLocks noChangeAspect="1"/>
              </p:cNvPicPr>
              <p:nvPr/>
            </p:nvPicPr>
            <p:blipFill>
              <a:blip r:embed="rId2"/>
              <a:srcRect l="38281" t="68750" r="38281" b="5468"/>
              <a:stretch>
                <a:fillRect/>
              </a:stretch>
            </p:blipFill>
            <p:spPr>
              <a:xfrm>
                <a:off x="428604" y="428595"/>
                <a:ext cx="6072230" cy="8286809"/>
              </a:xfrm>
              <a:prstGeom prst="rect">
                <a:avLst/>
              </a:prstGeom>
            </p:spPr>
          </p:pic>
          <p:pic>
            <p:nvPicPr>
              <p:cNvPr id="9" name="Рисунок 8" descr="ойдодыр.png"/>
              <p:cNvPicPr>
                <a:picLocks noChangeAspect="1"/>
              </p:cNvPicPr>
              <p:nvPr/>
            </p:nvPicPr>
            <p:blipFill>
              <a:blip r:embed="rId3"/>
              <a:srcRect l="30208" t="42440" r="14583" b="2477"/>
              <a:stretch>
                <a:fillRect/>
              </a:stretch>
            </p:blipFill>
            <p:spPr>
              <a:xfrm>
                <a:off x="3071786" y="5500662"/>
                <a:ext cx="3786214" cy="3643338"/>
              </a:xfrm>
              <a:prstGeom prst="rect">
                <a:avLst/>
              </a:prstGeom>
            </p:spPr>
          </p:pic>
        </p:grpSp>
        <p:sp>
          <p:nvSpPr>
            <p:cNvPr id="11" name="Прямоугольник 10"/>
            <p:cNvSpPr/>
            <p:nvPr/>
          </p:nvSpPr>
          <p:spPr>
            <a:xfrm>
              <a:off x="1214422" y="2357422"/>
              <a:ext cx="4429156" cy="347787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200" b="1" dirty="0" smtClean="0">
                  <a:solidFill>
                    <a:srgbClr val="002060"/>
                  </a:solidFill>
                </a:rPr>
                <a:t>Карточка №4</a:t>
              </a:r>
            </a:p>
            <a:p>
              <a:pPr algn="ctr"/>
              <a:r>
                <a:rPr lang="ru-RU" sz="2400" b="1" dirty="0" smtClean="0">
                  <a:solidFill>
                    <a:srgbClr val="002060"/>
                  </a:solidFill>
                </a:rPr>
                <a:t> «Сухие рукава»</a:t>
              </a:r>
            </a:p>
            <a:p>
              <a:pPr algn="ctr"/>
              <a:r>
                <a:rPr lang="ru-RU" sz="2200" b="1" dirty="0" smtClean="0">
                  <a:solidFill>
                    <a:srgbClr val="002060"/>
                  </a:solidFill>
                </a:rPr>
                <a:t> Цель: формировать умение аккуратно мыть руки, закатывать рукава, не проливать воду на пол, насухо вытирать их личным полотенцем; формировать умение мыть руки перед едой, хорошо намыливать руки и тщательно смывать грязь. </a:t>
              </a:r>
              <a:endParaRPr lang="ru-RU" sz="22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604" y="500034"/>
            <a:ext cx="6072230" cy="82153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6"/>
          <p:cNvGrpSpPr/>
          <p:nvPr/>
        </p:nvGrpSpPr>
        <p:grpSpPr>
          <a:xfrm>
            <a:off x="428604" y="428595"/>
            <a:ext cx="6429396" cy="8715405"/>
            <a:chOff x="428604" y="428595"/>
            <a:chExt cx="6429396" cy="8715405"/>
          </a:xfrm>
        </p:grpSpPr>
        <p:grpSp>
          <p:nvGrpSpPr>
            <p:cNvPr id="3" name="Группа 11"/>
            <p:cNvGrpSpPr/>
            <p:nvPr/>
          </p:nvGrpSpPr>
          <p:grpSpPr>
            <a:xfrm>
              <a:off x="428604" y="428595"/>
              <a:ext cx="6429396" cy="8715405"/>
              <a:chOff x="428604" y="428595"/>
              <a:chExt cx="6429396" cy="8715405"/>
            </a:xfrm>
          </p:grpSpPr>
          <p:pic>
            <p:nvPicPr>
              <p:cNvPr id="8" name="Рисунок 7" descr="czNmcy1wcml2YXRlL3Jhd3BpeGVsX2ltYWdlcy93ZWJzaXRlX2NvbnRlbnQvbHIvdjM5NC1maWxtZnVsLTQ1LXBsYW5uaW5nZWxlbWVudF8yLmpwZw.jpg"/>
              <p:cNvPicPr>
                <a:picLocks noChangeAspect="1"/>
              </p:cNvPicPr>
              <p:nvPr/>
            </p:nvPicPr>
            <p:blipFill>
              <a:blip r:embed="rId2"/>
              <a:srcRect l="38281" t="68750" r="38281" b="5468"/>
              <a:stretch>
                <a:fillRect/>
              </a:stretch>
            </p:blipFill>
            <p:spPr>
              <a:xfrm>
                <a:off x="428604" y="428595"/>
                <a:ext cx="6072230" cy="8286809"/>
              </a:xfrm>
              <a:prstGeom prst="rect">
                <a:avLst/>
              </a:prstGeom>
            </p:spPr>
          </p:pic>
          <p:pic>
            <p:nvPicPr>
              <p:cNvPr id="9" name="Рисунок 8" descr="ойдодыр.png"/>
              <p:cNvPicPr>
                <a:picLocks noChangeAspect="1"/>
              </p:cNvPicPr>
              <p:nvPr/>
            </p:nvPicPr>
            <p:blipFill>
              <a:blip r:embed="rId3"/>
              <a:srcRect l="30208" t="42440" r="14583" b="2477"/>
              <a:stretch>
                <a:fillRect/>
              </a:stretch>
            </p:blipFill>
            <p:spPr>
              <a:xfrm>
                <a:off x="3071786" y="5500662"/>
                <a:ext cx="3786214" cy="3643338"/>
              </a:xfrm>
              <a:prstGeom prst="rect">
                <a:avLst/>
              </a:prstGeom>
            </p:spPr>
          </p:pic>
        </p:grpSp>
        <p:sp>
          <p:nvSpPr>
            <p:cNvPr id="11" name="Прямоугольник 10"/>
            <p:cNvSpPr/>
            <p:nvPr/>
          </p:nvSpPr>
          <p:spPr>
            <a:xfrm>
              <a:off x="1285860" y="2571736"/>
              <a:ext cx="4429156" cy="347787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2060"/>
                  </a:solidFill>
                </a:rPr>
                <a:t>Карточка №5</a:t>
              </a:r>
            </a:p>
            <a:p>
              <a:pPr algn="ctr"/>
              <a:r>
                <a:rPr lang="ru-RU" sz="2400" b="1" dirty="0" smtClean="0">
                  <a:solidFill>
                    <a:srgbClr val="002060"/>
                  </a:solidFill>
                </a:rPr>
                <a:t> </a:t>
              </a:r>
              <a:r>
                <a:rPr lang="ru-RU" sz="2800" b="1" dirty="0" smtClean="0">
                  <a:solidFill>
                    <a:srgbClr val="002060"/>
                  </a:solidFill>
                </a:rPr>
                <a:t>«Любим умываться»</a:t>
              </a:r>
            </a:p>
            <a:p>
              <a:pPr algn="ctr"/>
              <a:r>
                <a:rPr lang="ru-RU" sz="2400" b="1" dirty="0" smtClean="0">
                  <a:solidFill>
                    <a:srgbClr val="002060"/>
                  </a:solidFill>
                </a:rPr>
                <a:t>Цель: формировать у детей культурно - гигиенические навыки, способствовать правильному использованию индивидуального полотенца, закреплять умение вешать его на место. </a:t>
              </a:r>
              <a:endParaRPr lang="ru-RU" sz="22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604" y="500034"/>
            <a:ext cx="6072230" cy="82153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6"/>
          <p:cNvGrpSpPr/>
          <p:nvPr/>
        </p:nvGrpSpPr>
        <p:grpSpPr>
          <a:xfrm>
            <a:off x="428604" y="428595"/>
            <a:ext cx="6429396" cy="8715405"/>
            <a:chOff x="428604" y="428595"/>
            <a:chExt cx="6429396" cy="8715405"/>
          </a:xfrm>
        </p:grpSpPr>
        <p:grpSp>
          <p:nvGrpSpPr>
            <p:cNvPr id="3" name="Группа 11"/>
            <p:cNvGrpSpPr/>
            <p:nvPr/>
          </p:nvGrpSpPr>
          <p:grpSpPr>
            <a:xfrm>
              <a:off x="428604" y="428595"/>
              <a:ext cx="6429396" cy="8715405"/>
              <a:chOff x="428604" y="428595"/>
              <a:chExt cx="6429396" cy="8715405"/>
            </a:xfrm>
          </p:grpSpPr>
          <p:pic>
            <p:nvPicPr>
              <p:cNvPr id="8" name="Рисунок 7" descr="czNmcy1wcml2YXRlL3Jhd3BpeGVsX2ltYWdlcy93ZWJzaXRlX2NvbnRlbnQvbHIvdjM5NC1maWxtZnVsLTQ1LXBsYW5uaW5nZWxlbWVudF8yLmpwZw.jpg"/>
              <p:cNvPicPr>
                <a:picLocks noChangeAspect="1"/>
              </p:cNvPicPr>
              <p:nvPr/>
            </p:nvPicPr>
            <p:blipFill>
              <a:blip r:embed="rId2"/>
              <a:srcRect l="38281" t="68750" r="38281" b="5468"/>
              <a:stretch>
                <a:fillRect/>
              </a:stretch>
            </p:blipFill>
            <p:spPr>
              <a:xfrm>
                <a:off x="428604" y="428595"/>
                <a:ext cx="6072230" cy="8286809"/>
              </a:xfrm>
              <a:prstGeom prst="rect">
                <a:avLst/>
              </a:prstGeom>
            </p:spPr>
          </p:pic>
          <p:pic>
            <p:nvPicPr>
              <p:cNvPr id="9" name="Рисунок 8" descr="ойдодыр.png"/>
              <p:cNvPicPr>
                <a:picLocks noChangeAspect="1"/>
              </p:cNvPicPr>
              <p:nvPr/>
            </p:nvPicPr>
            <p:blipFill>
              <a:blip r:embed="rId3"/>
              <a:srcRect l="30208" t="42440" r="14583" b="2477"/>
              <a:stretch>
                <a:fillRect/>
              </a:stretch>
            </p:blipFill>
            <p:spPr>
              <a:xfrm>
                <a:off x="3071786" y="5500662"/>
                <a:ext cx="3786214" cy="3643338"/>
              </a:xfrm>
              <a:prstGeom prst="rect">
                <a:avLst/>
              </a:prstGeom>
            </p:spPr>
          </p:pic>
        </p:grpSp>
        <p:sp>
          <p:nvSpPr>
            <p:cNvPr id="11" name="Прямоугольник 10"/>
            <p:cNvSpPr/>
            <p:nvPr/>
          </p:nvSpPr>
          <p:spPr>
            <a:xfrm>
              <a:off x="1285860" y="2571736"/>
              <a:ext cx="4429156" cy="3108543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2060"/>
                  </a:solidFill>
                </a:rPr>
                <a:t>Карточка №6 </a:t>
              </a:r>
            </a:p>
            <a:p>
              <a:pPr algn="ctr"/>
              <a:r>
                <a:rPr lang="ru-RU" sz="2800" b="1" dirty="0" smtClean="0">
                  <a:solidFill>
                    <a:srgbClr val="002060"/>
                  </a:solidFill>
                </a:rPr>
                <a:t>«Поведение за столом»</a:t>
              </a:r>
            </a:p>
            <a:p>
              <a:pPr algn="ctr"/>
              <a:r>
                <a:rPr lang="ru-RU" sz="2400" b="1" dirty="0" smtClean="0">
                  <a:solidFill>
                    <a:srgbClr val="002060"/>
                  </a:solidFill>
                </a:rPr>
                <a:t> Цель: формировать у детей культурно-гигиенические навыки самообслуживания, приучать правильно сидеть за столом, пользоваться столовыми приборами. </a:t>
              </a:r>
              <a:endParaRPr lang="ru-RU" sz="22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604" y="500034"/>
            <a:ext cx="6072230" cy="82153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6"/>
          <p:cNvGrpSpPr/>
          <p:nvPr/>
        </p:nvGrpSpPr>
        <p:grpSpPr>
          <a:xfrm>
            <a:off x="428604" y="428595"/>
            <a:ext cx="6429396" cy="8715405"/>
            <a:chOff x="428604" y="428595"/>
            <a:chExt cx="6429396" cy="8715405"/>
          </a:xfrm>
        </p:grpSpPr>
        <p:grpSp>
          <p:nvGrpSpPr>
            <p:cNvPr id="3" name="Группа 11"/>
            <p:cNvGrpSpPr/>
            <p:nvPr/>
          </p:nvGrpSpPr>
          <p:grpSpPr>
            <a:xfrm>
              <a:off x="428604" y="428595"/>
              <a:ext cx="6429396" cy="8715405"/>
              <a:chOff x="428604" y="428595"/>
              <a:chExt cx="6429396" cy="8715405"/>
            </a:xfrm>
          </p:grpSpPr>
          <p:pic>
            <p:nvPicPr>
              <p:cNvPr id="8" name="Рисунок 7" descr="czNmcy1wcml2YXRlL3Jhd3BpeGVsX2ltYWdlcy93ZWJzaXRlX2NvbnRlbnQvbHIvdjM5NC1maWxtZnVsLTQ1LXBsYW5uaW5nZWxlbWVudF8yLmpwZw.jpg"/>
              <p:cNvPicPr>
                <a:picLocks noChangeAspect="1"/>
              </p:cNvPicPr>
              <p:nvPr/>
            </p:nvPicPr>
            <p:blipFill>
              <a:blip r:embed="rId2"/>
              <a:srcRect l="38281" t="68750" r="38281" b="5468"/>
              <a:stretch>
                <a:fillRect/>
              </a:stretch>
            </p:blipFill>
            <p:spPr>
              <a:xfrm>
                <a:off x="428604" y="428595"/>
                <a:ext cx="6072230" cy="8286809"/>
              </a:xfrm>
              <a:prstGeom prst="rect">
                <a:avLst/>
              </a:prstGeom>
            </p:spPr>
          </p:pic>
          <p:pic>
            <p:nvPicPr>
              <p:cNvPr id="9" name="Рисунок 8" descr="ойдодыр.png"/>
              <p:cNvPicPr>
                <a:picLocks noChangeAspect="1"/>
              </p:cNvPicPr>
              <p:nvPr/>
            </p:nvPicPr>
            <p:blipFill>
              <a:blip r:embed="rId3"/>
              <a:srcRect l="30208" t="42440" r="14583" b="2477"/>
              <a:stretch>
                <a:fillRect/>
              </a:stretch>
            </p:blipFill>
            <p:spPr>
              <a:xfrm>
                <a:off x="3071786" y="5500662"/>
                <a:ext cx="3786214" cy="3643338"/>
              </a:xfrm>
              <a:prstGeom prst="rect">
                <a:avLst/>
              </a:prstGeom>
            </p:spPr>
          </p:pic>
        </p:grpSp>
        <p:sp>
          <p:nvSpPr>
            <p:cNvPr id="11" name="Прямоугольник 10"/>
            <p:cNvSpPr/>
            <p:nvPr/>
          </p:nvSpPr>
          <p:spPr>
            <a:xfrm>
              <a:off x="1285860" y="2643174"/>
              <a:ext cx="4429156" cy="32316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000" b="1" dirty="0" smtClean="0">
                  <a:solidFill>
                    <a:srgbClr val="002060"/>
                  </a:solidFill>
                </a:rPr>
                <a:t>Карточка №7 </a:t>
              </a:r>
              <a:endParaRPr lang="ru-RU" sz="2400" b="1" dirty="0" smtClean="0">
                <a:solidFill>
                  <a:srgbClr val="002060"/>
                </a:solidFill>
              </a:endParaRPr>
            </a:p>
            <a:p>
              <a:pPr algn="ctr"/>
              <a:r>
                <a:rPr lang="ru-RU" sz="2400" b="1" dirty="0" smtClean="0">
                  <a:solidFill>
                    <a:srgbClr val="002060"/>
                  </a:solidFill>
                </a:rPr>
                <a:t>«Одевание–раздевание»</a:t>
              </a:r>
            </a:p>
            <a:p>
              <a:pPr algn="ctr"/>
              <a:r>
                <a:rPr lang="ru-RU" sz="2000" b="1" dirty="0" smtClean="0">
                  <a:solidFill>
                    <a:srgbClr val="002060"/>
                  </a:solidFill>
                </a:rPr>
                <a:t> Цель: закрепить умения расстёгивать и застёгивать застёжки на липучках, упражнять в использовании других видов застёжек, продолжать приучать соблюдать правила поведения в раздевалке, обращаться с просьбой о помощи, употребляя вежливые слова</a:t>
              </a:r>
              <a:r>
                <a:rPr lang="ru-RU" sz="2000" dirty="0" smtClean="0"/>
                <a:t>.</a:t>
              </a:r>
              <a:endParaRPr lang="ru-RU" sz="20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604" y="500034"/>
            <a:ext cx="6072230" cy="82153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6"/>
          <p:cNvGrpSpPr/>
          <p:nvPr/>
        </p:nvGrpSpPr>
        <p:grpSpPr>
          <a:xfrm>
            <a:off x="428604" y="428595"/>
            <a:ext cx="6429396" cy="8715405"/>
            <a:chOff x="428604" y="428595"/>
            <a:chExt cx="6429396" cy="8715405"/>
          </a:xfrm>
        </p:grpSpPr>
        <p:grpSp>
          <p:nvGrpSpPr>
            <p:cNvPr id="3" name="Группа 11"/>
            <p:cNvGrpSpPr/>
            <p:nvPr/>
          </p:nvGrpSpPr>
          <p:grpSpPr>
            <a:xfrm>
              <a:off x="428604" y="428595"/>
              <a:ext cx="6429396" cy="8715405"/>
              <a:chOff x="428604" y="428595"/>
              <a:chExt cx="6429396" cy="8715405"/>
            </a:xfrm>
          </p:grpSpPr>
          <p:pic>
            <p:nvPicPr>
              <p:cNvPr id="8" name="Рисунок 7" descr="czNmcy1wcml2YXRlL3Jhd3BpeGVsX2ltYWdlcy93ZWJzaXRlX2NvbnRlbnQvbHIvdjM5NC1maWxtZnVsLTQ1LXBsYW5uaW5nZWxlbWVudF8yLmpwZw.jpg"/>
              <p:cNvPicPr>
                <a:picLocks noChangeAspect="1"/>
              </p:cNvPicPr>
              <p:nvPr/>
            </p:nvPicPr>
            <p:blipFill>
              <a:blip r:embed="rId2"/>
              <a:srcRect l="38281" t="68750" r="38281" b="5468"/>
              <a:stretch>
                <a:fillRect/>
              </a:stretch>
            </p:blipFill>
            <p:spPr>
              <a:xfrm>
                <a:off x="428604" y="428595"/>
                <a:ext cx="6072230" cy="8286809"/>
              </a:xfrm>
              <a:prstGeom prst="rect">
                <a:avLst/>
              </a:prstGeom>
            </p:spPr>
          </p:pic>
          <p:pic>
            <p:nvPicPr>
              <p:cNvPr id="9" name="Рисунок 8" descr="ойдодыр.png"/>
              <p:cNvPicPr>
                <a:picLocks noChangeAspect="1"/>
              </p:cNvPicPr>
              <p:nvPr/>
            </p:nvPicPr>
            <p:blipFill>
              <a:blip r:embed="rId3"/>
              <a:srcRect l="30208" t="42440" r="14583" b="2477"/>
              <a:stretch>
                <a:fillRect/>
              </a:stretch>
            </p:blipFill>
            <p:spPr>
              <a:xfrm>
                <a:off x="3071786" y="5500662"/>
                <a:ext cx="3786214" cy="3643338"/>
              </a:xfrm>
              <a:prstGeom prst="rect">
                <a:avLst/>
              </a:prstGeom>
            </p:spPr>
          </p:pic>
        </p:grpSp>
        <p:sp>
          <p:nvSpPr>
            <p:cNvPr id="11" name="Прямоугольник 10"/>
            <p:cNvSpPr/>
            <p:nvPr/>
          </p:nvSpPr>
          <p:spPr>
            <a:xfrm>
              <a:off x="1142984" y="2428860"/>
              <a:ext cx="4572032" cy="390876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2060"/>
                  </a:solidFill>
                </a:rPr>
                <a:t>Карточка №8</a:t>
              </a:r>
            </a:p>
            <a:p>
              <a:pPr algn="ctr"/>
              <a:r>
                <a:rPr lang="ru-RU" sz="2400" b="1" dirty="0" smtClean="0">
                  <a:solidFill>
                    <a:srgbClr val="002060"/>
                  </a:solidFill>
                </a:rPr>
                <a:t> </a:t>
              </a:r>
              <a:r>
                <a:rPr lang="ru-RU" sz="2800" b="1" dirty="0" smtClean="0">
                  <a:solidFill>
                    <a:srgbClr val="002060"/>
                  </a:solidFill>
                </a:rPr>
                <a:t>«Мы правильно моем ручки»</a:t>
              </a:r>
            </a:p>
            <a:p>
              <a:pPr algn="ctr"/>
              <a:r>
                <a:rPr lang="ru-RU" sz="2400" b="1" dirty="0" smtClean="0">
                  <a:solidFill>
                    <a:srgbClr val="002060"/>
                  </a:solidFill>
                </a:rPr>
                <a:t> Цель: формировать у детей базовые культурно-гигиенические навыки, приучать правильно мыть руки, тщательно вытирать каждый пальчик, вешать полотенце на своё место</a:t>
              </a:r>
              <a:r>
                <a:rPr lang="ru-RU" sz="2400" b="1" dirty="0" smtClean="0"/>
                <a:t>. </a:t>
              </a:r>
              <a:endParaRPr lang="ru-RU" sz="24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380</Words>
  <Application>Microsoft Office PowerPoint</Application>
  <PresentationFormat>Экран (4:3)</PresentationFormat>
  <Paragraphs>31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lastModifiedBy>Валентина</cp:lastModifiedBy>
  <cp:revision>4</cp:revision>
  <dcterms:created xsi:type="dcterms:W3CDTF">2023-07-13T18:43:27Z</dcterms:created>
  <dcterms:modified xsi:type="dcterms:W3CDTF">2023-07-13T19:16:26Z</dcterms:modified>
</cp:coreProperties>
</file>