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</p:sldMasterIdLst>
  <p:sldIdLst>
    <p:sldId id="256" r:id="rId2"/>
    <p:sldId id="275" r:id="rId3"/>
    <p:sldId id="259" r:id="rId4"/>
    <p:sldId id="257" r:id="rId5"/>
    <p:sldId id="280" r:id="rId6"/>
    <p:sldId id="260" r:id="rId7"/>
    <p:sldId id="261" r:id="rId8"/>
    <p:sldId id="262" r:id="rId9"/>
    <p:sldId id="283" r:id="rId10"/>
    <p:sldId id="284" r:id="rId11"/>
    <p:sldId id="263" r:id="rId12"/>
    <p:sldId id="285" r:id="rId13"/>
    <p:sldId id="291" r:id="rId14"/>
    <p:sldId id="265" r:id="rId15"/>
    <p:sldId id="270" r:id="rId16"/>
    <p:sldId id="290" r:id="rId17"/>
    <p:sldId id="286" r:id="rId18"/>
    <p:sldId id="287" r:id="rId19"/>
    <p:sldId id="288" r:id="rId20"/>
    <p:sldId id="289" r:id="rId21"/>
    <p:sldId id="278" r:id="rId22"/>
    <p:sldId id="272" r:id="rId23"/>
    <p:sldId id="273" r:id="rId24"/>
    <p:sldId id="274" r:id="rId25"/>
    <p:sldId id="292" r:id="rId26"/>
    <p:sldId id="279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CB7C6B3-E171-43F6-8FD7-0A6D1B65DEBA}">
          <p14:sldIdLst>
            <p14:sldId id="256"/>
            <p14:sldId id="275"/>
            <p14:sldId id="259"/>
            <p14:sldId id="257"/>
            <p14:sldId id="280"/>
            <p14:sldId id="260"/>
            <p14:sldId id="261"/>
            <p14:sldId id="262"/>
            <p14:sldId id="283"/>
            <p14:sldId id="284"/>
            <p14:sldId id="263"/>
            <p14:sldId id="285"/>
            <p14:sldId id="291"/>
            <p14:sldId id="265"/>
            <p14:sldId id="270"/>
            <p14:sldId id="290"/>
            <p14:sldId id="286"/>
            <p14:sldId id="287"/>
            <p14:sldId id="288"/>
            <p14:sldId id="289"/>
            <p14:sldId id="278"/>
            <p14:sldId id="272"/>
            <p14:sldId id="273"/>
            <p14:sldId id="274"/>
            <p14:sldId id="292"/>
            <p14:sldId id="2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5262" autoAdjust="0"/>
  </p:normalViewPr>
  <p:slideViewPr>
    <p:cSldViewPr>
      <p:cViewPr>
        <p:scale>
          <a:sx n="80" d="100"/>
          <a:sy n="80" d="100"/>
        </p:scale>
        <p:origin x="111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469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385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5407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916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71199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74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8190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53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665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735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797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277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282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151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00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271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90F01-7308-47C6-8410-34B1369C63AA}" type="datetimeFigureOut">
              <a:rPr lang="ru-RU" smtClean="0"/>
              <a:pPr/>
              <a:t>13.07.2023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90FB06B-3077-4903-8EA0-82D8A5B47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688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  <p:sldLayoutId id="21474838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44824"/>
            <a:ext cx="8280920" cy="1793167"/>
          </a:xfrm>
          <a:ln>
            <a:noFill/>
          </a:ln>
        </p:spPr>
        <p:txBody>
          <a:bodyPr/>
          <a:lstStyle/>
          <a:p>
            <a:pPr marL="18288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работы по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программе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«Приключения кота Белобока, или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экономика для малышей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5940152" y="4869160"/>
            <a:ext cx="2520280" cy="1530191"/>
          </a:xfrm>
        </p:spPr>
        <p:txBody>
          <a:bodyPr>
            <a:normAutofit/>
          </a:bodyPr>
          <a:lstStyle/>
          <a:p>
            <a:pPr algn="l"/>
            <a:r>
              <a:rPr lang="ru-RU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</a:t>
            </a:r>
          </a:p>
          <a:p>
            <a:pPr algn="l"/>
            <a:r>
              <a:rPr lang="ru-RU" sz="23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Рослякова</a:t>
            </a:r>
            <a:r>
              <a:rPr lang="ru-RU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А.И.</a:t>
            </a:r>
          </a:p>
          <a:p>
            <a:pPr algn="l"/>
            <a:r>
              <a:rPr lang="ru-RU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Лыкова Е.Н.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332655"/>
            <a:ext cx="6264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+mj-lt"/>
                <a:cs typeface="Arial" panose="020B0604020202020204" pitchFamily="34" charset="0"/>
              </a:rPr>
              <a:t>»</a:t>
            </a:r>
            <a:endParaRPr lang="ru-RU" sz="12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4521542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827584" y="107767"/>
            <a:ext cx="83164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«ДЕТСКИЙ САД ОБЩЕРАЗВИВАЮЩЕГО ВИДА С ПРИОРИТЕТНЫМ ОСУЩЕСТВЛЕНИЕМ ДЕЯТЕЛЬНОСТИ ПО ПОЗНАВАТЕЛЬНО-РЕЧЕВОМУ РАЗВИТИЮ ДЕТЕЙ № 130»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2216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609600"/>
            <a:ext cx="7850834" cy="13208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Меммори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-купюры разных стран», «Обведи только деньги»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56792"/>
            <a:ext cx="4134307" cy="34563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140968"/>
            <a:ext cx="3899925" cy="34290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68378" y="548680"/>
            <a:ext cx="7048038" cy="1224136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«Дополни копилку», « В каком кошельке денег больше»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94764941-BDF4-4954-B02E-86868531AB4D}"/>
              </a:ext>
            </a:extLst>
          </p:cNvPr>
          <p:cNvSpPr txBox="1">
            <a:spLocks/>
          </p:cNvSpPr>
          <p:nvPr/>
        </p:nvSpPr>
        <p:spPr>
          <a:xfrm>
            <a:off x="1302172" y="35963"/>
            <a:ext cx="6512511" cy="576064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12" y="1412777"/>
            <a:ext cx="4067663" cy="38884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429000"/>
            <a:ext cx="4211960" cy="315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48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95736" y="620688"/>
            <a:ext cx="489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«Хочу-надо» , «Доход-расход».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3497833" cy="49609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204864"/>
            <a:ext cx="4596003" cy="3447002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2704" y="476672"/>
            <a:ext cx="33471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«Аукцион»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9" y="1628800"/>
            <a:ext cx="4992555" cy="37444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78393" y="1951217"/>
            <a:ext cx="4307513" cy="323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785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B04FE0DC-404E-4B69-AAFE-FA92145BCDA8}"/>
              </a:ext>
            </a:extLst>
          </p:cNvPr>
          <p:cNvSpPr txBox="1">
            <a:spLocks/>
          </p:cNvSpPr>
          <p:nvPr/>
        </p:nvSpPr>
        <p:spPr>
          <a:xfrm>
            <a:off x="1463350" y="33710"/>
            <a:ext cx="6512511" cy="576064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endParaRPr lang="ru-RU" sz="2800" dirty="0">
              <a:solidFill>
                <a:srgbClr val="00206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476673"/>
            <a:ext cx="5328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Наглядный материал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42630"/>
            <a:ext cx="7095745" cy="4920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04734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620688"/>
            <a:ext cx="4646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словарик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5092328" cy="42753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140968"/>
            <a:ext cx="3218057" cy="350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640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6876256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988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33265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68760"/>
            <a:ext cx="5904656" cy="442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87488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9067" y="1241275"/>
            <a:ext cx="5244734" cy="38595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2453" y="1202203"/>
            <a:ext cx="5228185" cy="392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003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8"/>
            <a:ext cx="62314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 «Магазин» 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3027237" cy="45198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111079"/>
            <a:ext cx="2991066" cy="451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1555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548680"/>
            <a:ext cx="7992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Финансовое просвещение и экономическое воспитание - сравнительно новое направление в школьной педагогике. Оно приближает дошкольников к реальной жизни и формирует деловые качества личности. Поэтому экономическое  воспитание- важное направление в дошкольной педагогике- в настоящее время  актуально и востребовано.</a:t>
            </a: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100190"/>
            <a:ext cx="3466280" cy="2315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326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340768"/>
            <a:ext cx="3992425" cy="43816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116632"/>
            <a:ext cx="64774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 –ролевая </a:t>
            </a:r>
            <a:r>
              <a:rPr lang="ru-RU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игра«Банк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8146695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Экономика\Фестиваль ФГ май 2021\IMG-20210510-WA0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34413"/>
            <a:ext cx="4029913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04048" y="2674150"/>
            <a:ext cx="33843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29436" y="260648"/>
            <a:ext cx="6512511" cy="76430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77204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D:\Родители финансовая\IMG-15b0d73b2542b90104a0d256f97abc5b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2701566" cy="3602088"/>
          </a:xfrm>
          <a:prstGeom prst="rect">
            <a:avLst/>
          </a:prstGeom>
          <a:noFill/>
        </p:spPr>
      </p:pic>
      <p:pic>
        <p:nvPicPr>
          <p:cNvPr id="4098" name="Picture 2" descr="D:\Родители финансовая\IMG-7e229c407ea8880f70a4e4d058046dc2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2701566" cy="360208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15616" y="260648"/>
            <a:ext cx="6480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D:\Родители финансовая\IMG-15b0d73b2542b90104a0d256f97abc5b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340768"/>
            <a:ext cx="2808312" cy="3960440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365104"/>
            <a:ext cx="2683955" cy="2219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1196751"/>
            <a:ext cx="2232248" cy="3389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61489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5399"/>
            <a:ext cx="3606367" cy="46882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24744"/>
            <a:ext cx="3317180" cy="46882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5844" y="116632"/>
            <a:ext cx="5017443" cy="79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2498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60648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Участие в </a:t>
            </a:r>
            <a:r>
              <a:rPr lang="ru-RU" sz="2000" dirty="0" smtClean="0"/>
              <a:t>семейном </a:t>
            </a:r>
            <a:r>
              <a:rPr lang="ru-RU" sz="2000" dirty="0"/>
              <a:t>творческом конкурсе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«Финансовые истории моей семьи»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724812"/>
            <a:ext cx="2480229" cy="33069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504" y="1156406"/>
            <a:ext cx="2460530" cy="32807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06" y="2420888"/>
            <a:ext cx="2544771" cy="340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2498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58" y="1628800"/>
            <a:ext cx="4608512" cy="34563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78651" y="1723995"/>
            <a:ext cx="4794008" cy="35955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91079" y="318586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деятельность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7850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124744"/>
            <a:ext cx="64087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15926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83568" y="404665"/>
            <a:ext cx="799288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Современная жизнь диктует свои стандарты: в условиях рыночной экономики человеку в любом возрасте, чтобы быть успешным, необходимо быть финансово грамотным. Поэтому обучение основам экономических знаний необходимо начинать уже в детском саду, ведь представления о деньгах и их применении начинают формироваться в дошкольном возрасте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389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60648"/>
            <a:ext cx="3600400" cy="11843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3436" y="1988840"/>
            <a:ext cx="6768752" cy="3168352"/>
          </a:xfrm>
        </p:spPr>
        <p:txBody>
          <a:bodyPr>
            <a:norm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188" y="4797152"/>
            <a:ext cx="1461725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692696"/>
            <a:ext cx="6030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способствовать формированию основ финансовой грамотности у детей дошкольного возраста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100190"/>
            <a:ext cx="3466280" cy="2315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0161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7128792" cy="4176464"/>
          </a:xfrm>
        </p:spPr>
        <p:txBody>
          <a:bodyPr>
            <a:no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Создать условия для формирования элементарных экономических знаний у детей.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Научить понимать и ценить окружающий предметный мир (как результат труда людей, видеть красоту человеческого творения и относиться к нему с уважением.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Развить эмоциональную сферу детей, умение понимать свое эмоциональное состояние, регулировать собственное поведение, формировать положительную самооценку, способность распознать чувства других людей.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Развить у детей навыки и привычки речевого этикета, культурного поведения в быту (вести себя правильно в реальных жизненных ситуациях с разумными потребностями).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 Формировать правильное отношение к деньгам как предмету жизненной необходимости.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76672"/>
            <a:ext cx="7056784" cy="18722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Методы и приемы работы с детьми по финансовой грамотности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267744" y="2041393"/>
            <a:ext cx="936104" cy="523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267744" y="2041393"/>
            <a:ext cx="1602178" cy="14122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3347864" y="2276872"/>
            <a:ext cx="1315256" cy="2520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184068" y="2492896"/>
            <a:ext cx="828092" cy="2592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77156" y="2041392"/>
            <a:ext cx="199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Беседы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9364" y="3348281"/>
            <a:ext cx="23484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Тематические занятия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79712" y="4869160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Дидактические       игры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76056" y="5013176"/>
            <a:ext cx="3024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Настольно-печатные игры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56176" y="3933057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Сюжетно-ролевые игры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00192" y="2132856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Чтение стихов, сказок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5940152" y="1988840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5940152" y="2564904"/>
            <a:ext cx="1133016" cy="1241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1979712" cy="1175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29525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1748" y="260648"/>
            <a:ext cx="6512511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УГОЛОК-ГОРОД ФИНАНСОВ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535" y="980728"/>
            <a:ext cx="6689724" cy="48965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49171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6512511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Игровая деятельность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Дидактические игры «Четвертый лишний , «Обмен».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350" y="5373216"/>
            <a:ext cx="1044116" cy="1285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178" y="3284984"/>
            <a:ext cx="3438382" cy="32701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78015"/>
            <a:ext cx="4176465" cy="328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30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609600"/>
            <a:ext cx="7202761" cy="15952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  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купить за </a:t>
            </a:r>
            <a:r>
              <a:rPr lang="ru-RU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деньги,а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что нет» , « Разменяй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монеты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34" y="1988840"/>
            <a:ext cx="3493110" cy="3024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212976"/>
            <a:ext cx="3960440" cy="3190664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1182</TotalTime>
  <Words>243</Words>
  <Application>Microsoft Office PowerPoint</Application>
  <PresentationFormat>Экран (4:3)</PresentationFormat>
  <Paragraphs>43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Georgia</vt:lpstr>
      <vt:lpstr>Times New Roman</vt:lpstr>
      <vt:lpstr>Trebuchet MS</vt:lpstr>
      <vt:lpstr>Wingdings 3</vt:lpstr>
      <vt:lpstr>Аспект</vt:lpstr>
      <vt:lpstr>Результаты работы по программе «Приключения кота Белобока, или  экономика для малышей»</vt:lpstr>
      <vt:lpstr>Презентация PowerPoint</vt:lpstr>
      <vt:lpstr>Презентация PowerPoint</vt:lpstr>
      <vt:lpstr>         </vt:lpstr>
      <vt:lpstr>Задачи: 1. Создать условия для формирования элементарных экономических знаний у детей. 2. Научить понимать и ценить окружающий предметный мир (как результат труда людей, видеть красоту человеческого творения и относиться к нему с уважением. 3. Развить эмоциональную сферу детей, умение понимать свое эмоциональное состояние, регулировать собственное поведение, формировать положительную самооценку, способность распознать чувства других людей. 4. Развить у детей навыки и привычки речевого этикета, культурного поведения в быту (вести себя правильно в реальных жизненных ситуациях с разумными потребностями). 5. Формировать правильное отношение к деньгам как предмету жизненной необходимости. </vt:lpstr>
      <vt:lpstr>Методы и приемы работы с детьми по финансовой грамотности</vt:lpstr>
      <vt:lpstr>УГОЛОК-ГОРОД ФИНАНСОВ</vt:lpstr>
      <vt:lpstr>Игровая деятельность Дидактические игры «Четвертый лишний , «Обмен».</vt:lpstr>
      <vt:lpstr>     Дидактические игры  «Что можно купить за деньги,а что нет» , « Разменяй монеты» </vt:lpstr>
      <vt:lpstr>Карточки «Меммори-купюры разных стран», «Обведи только деньги» </vt:lpstr>
      <vt:lpstr>«Дополни копилку», « В каком кошельке денег больше»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Взаимодействие с родителями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79</cp:revision>
  <dcterms:created xsi:type="dcterms:W3CDTF">2021-04-28T05:33:23Z</dcterms:created>
  <dcterms:modified xsi:type="dcterms:W3CDTF">2023-07-13T21:37:53Z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1324742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