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70700" cy="10007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5241F-FAB9-5A31-A2F0-A267BAB6D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2509" y="2994870"/>
            <a:ext cx="7766936" cy="1492194"/>
          </a:xfrm>
        </p:spPr>
        <p:txBody>
          <a:bodyPr/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Методика организации и проведения воспитательного мероприятия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ED0757-A4DA-9970-637D-22612D4498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1683" y="5669908"/>
            <a:ext cx="7766936" cy="1096899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М.А Федяева –методист МОЦ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74AD3A-07E6-BE47-9E12-3C49814B81F9}"/>
              </a:ext>
            </a:extLst>
          </p:cNvPr>
          <p:cNvSpPr txBox="1"/>
          <p:nvPr/>
        </p:nvSpPr>
        <p:spPr>
          <a:xfrm>
            <a:off x="1406399" y="176169"/>
            <a:ext cx="840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МБУ ДО «Центр развития творчества детей и юношества» </a:t>
            </a:r>
          </a:p>
          <a:p>
            <a:pPr algn="ctr"/>
            <a:r>
              <a:rPr lang="ru-RU" b="1" dirty="0" err="1"/>
              <a:t>р.п</a:t>
            </a:r>
            <a:r>
              <a:rPr lang="ru-RU" b="1" dirty="0"/>
              <a:t>. Варнавино Нижегородской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92185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4FFE6FD7-EB94-D396-4E58-655FB8B1BAD0}"/>
              </a:ext>
            </a:extLst>
          </p:cNvPr>
          <p:cNvSpPr/>
          <p:nvPr/>
        </p:nvSpPr>
        <p:spPr>
          <a:xfrm>
            <a:off x="662730" y="755009"/>
            <a:ext cx="10729520" cy="538573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</a:rPr>
              <a:t>4. Заключительная часть</a:t>
            </a:r>
          </a:p>
          <a:p>
            <a:pPr algn="ctr"/>
            <a:endParaRPr lang="ru-RU" sz="2400" b="1" i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Этот этап мероприятия: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 имеет важное организационно-педагогическое значение;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позволяет подвести итог не только данного мероприятия, но и определенного этапа работы с детьми;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очень важен для дальнейшей работы с детьми, так как он включает подведение общих итогов и определение перспектив на будущее;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на этом этапе мероприятия важно </a:t>
            </a: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</a:rPr>
              <a:t>создать ситуацию успеха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для каждого ребенка и психологического климата в детском объединении.</a:t>
            </a:r>
          </a:p>
        </p:txBody>
      </p:sp>
    </p:spTree>
    <p:extLst>
      <p:ext uri="{BB962C8B-B14F-4D97-AF65-F5344CB8AC3E}">
        <p14:creationId xmlns:p14="http://schemas.microsoft.com/office/powerpoint/2010/main" val="2954269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D1802C-7D71-F3FD-B944-111782DBAC5F}"/>
              </a:ext>
            </a:extLst>
          </p:cNvPr>
          <p:cNvSpPr txBox="1"/>
          <p:nvPr/>
        </p:nvSpPr>
        <p:spPr>
          <a:xfrm>
            <a:off x="436228" y="999411"/>
            <a:ext cx="3120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Название мероприятия</a:t>
            </a: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1FCDF04B-07DB-3C66-7BF3-C7E19C5BE183}"/>
              </a:ext>
            </a:extLst>
          </p:cNvPr>
          <p:cNvSpPr/>
          <p:nvPr/>
        </p:nvSpPr>
        <p:spPr>
          <a:xfrm>
            <a:off x="3749879" y="1097269"/>
            <a:ext cx="6870583" cy="2177931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7030A0"/>
                </a:solidFill>
              </a:rPr>
              <a:t>Отражается тема мероприятия, которая должна быть лаконичная, привлекательная и точно отражать содержание </a:t>
            </a:r>
          </a:p>
          <a:p>
            <a:pPr algn="ctr">
              <a:buFont typeface="Wingdings" pitchFamily="2" charset="2"/>
              <a:buChar char="Ø"/>
            </a:pPr>
            <a:r>
              <a:rPr lang="ru-RU" sz="1800" b="1" dirty="0">
                <a:solidFill>
                  <a:srgbClr val="FFFF00"/>
                </a:solidFill>
              </a:rPr>
              <a:t> «Вальс цветов»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800" b="1" dirty="0">
                <a:solidFill>
                  <a:srgbClr val="FFFF00"/>
                </a:solidFill>
              </a:rPr>
              <a:t> «Эрудит»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800" b="1" dirty="0">
                <a:solidFill>
                  <a:srgbClr val="FFFF00"/>
                </a:solidFill>
              </a:rPr>
              <a:t> «Джунгли зовут»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1800" b="1" dirty="0">
                <a:solidFill>
                  <a:srgbClr val="FFFF00"/>
                </a:solidFill>
              </a:rPr>
              <a:t> «Меткий стрелок»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640718-A206-6F3D-2AD3-02877FA8347E}"/>
              </a:ext>
            </a:extLst>
          </p:cNvPr>
          <p:cNvSpPr txBox="1"/>
          <p:nvPr/>
        </p:nvSpPr>
        <p:spPr>
          <a:xfrm>
            <a:off x="499144" y="3275200"/>
            <a:ext cx="233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Цель</a:t>
            </a:r>
          </a:p>
        </p:txBody>
      </p:sp>
      <p:sp>
        <p:nvSpPr>
          <p:cNvPr id="9" name="Прямоугольник: скругленные противолежащие углы 8">
            <a:extLst>
              <a:ext uri="{FF2B5EF4-FFF2-40B4-BE49-F238E27FC236}">
                <a16:creationId xmlns:a16="http://schemas.microsoft.com/office/drawing/2014/main" id="{C3288DFA-DC6E-7B84-9B51-9442885DDA43}"/>
              </a:ext>
            </a:extLst>
          </p:cNvPr>
          <p:cNvSpPr/>
          <p:nvPr/>
        </p:nvSpPr>
        <p:spPr>
          <a:xfrm>
            <a:off x="1870745" y="3582801"/>
            <a:ext cx="9169167" cy="3060909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dirty="0">
                <a:solidFill>
                  <a:srgbClr val="FFFF00"/>
                </a:solidFill>
              </a:rPr>
              <a:t>Формулируется как общее направление мероприятия, это идеальный конечный результат.</a:t>
            </a:r>
          </a:p>
          <a:p>
            <a:pPr algn="just"/>
            <a:r>
              <a:rPr lang="ru-RU" sz="1800" b="1" dirty="0">
                <a:solidFill>
                  <a:srgbClr val="FFFF00"/>
                </a:solidFill>
              </a:rPr>
              <a:t> Должна быть сформулирована так, чтобы можно было проверить степень достижения и содержать триединую цель в развитии, обучении, воспитании в виде одного предложения: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Сохранение и укрепление здоровья детей через…..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Оказание психологической помощи учащимся…..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Углубление знаний и умений учащихся в области экологии, через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конкурсно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-игровую программу……</a:t>
            </a:r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2EDA4727-A549-5800-AFC2-9C7907BC6191}"/>
              </a:ext>
            </a:extLst>
          </p:cNvPr>
          <p:cNvSpPr/>
          <p:nvPr/>
        </p:nvSpPr>
        <p:spPr>
          <a:xfrm rot="1673687">
            <a:off x="1870744" y="1781509"/>
            <a:ext cx="1291905" cy="3364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51CD4FC0-18FE-EE26-B02C-4D6085DB30AB}"/>
              </a:ext>
            </a:extLst>
          </p:cNvPr>
          <p:cNvSpPr/>
          <p:nvPr/>
        </p:nvSpPr>
        <p:spPr>
          <a:xfrm rot="2569995">
            <a:off x="502804" y="4207324"/>
            <a:ext cx="1291905" cy="3364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97AC2F69-94EB-0F5F-A359-596A9ADB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112" y="10919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ln/>
                <a:effectLst>
                  <a:reflection blurRad="10000" stA="55000" endPos="48000" dist="500" dir="5400000" sy="-100000" algn="bl" rotWithShape="0"/>
                </a:effectLst>
              </a:rPr>
              <a:t>Структура мероприятия</a:t>
            </a:r>
            <a:r>
              <a:rPr lang="ru-RU" sz="3600" b="1" dirty="0">
                <a:ln/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355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BE148-BBEC-851E-8EC7-BC424401F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/>
              <a:t>Задачи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A403406-AC1C-1632-C96A-E8FBFDAB9C83}"/>
              </a:ext>
            </a:extLst>
          </p:cNvPr>
          <p:cNvSpPr/>
          <p:nvPr/>
        </p:nvSpPr>
        <p:spPr>
          <a:xfrm>
            <a:off x="1048624" y="1702965"/>
            <a:ext cx="10310070" cy="505017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В них должны быть различимы пути достижения заявленного результата.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Должны быть четкими, направленными на развитие конкретных качеств учащихся, отражать содержание мероприятия:</a:t>
            </a:r>
          </a:p>
          <a:p>
            <a:pPr algn="ctr"/>
            <a:endParaRPr lang="ru-RU" sz="2400" b="1" dirty="0">
              <a:solidFill>
                <a:srgbClr val="FFFF0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Расширять и закреплять знания детей о правовой системе Российского государства……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Воспитывать чувство патриотизма, гражданской ответственности….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Развивать умение наблюдать за объектами живой природы, выделять характерные особенности….. </a:t>
            </a:r>
          </a:p>
        </p:txBody>
      </p:sp>
    </p:spTree>
    <p:extLst>
      <p:ext uri="{BB962C8B-B14F-4D97-AF65-F5344CB8AC3E}">
        <p14:creationId xmlns:p14="http://schemas.microsoft.com/office/powerpoint/2010/main" val="4061811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50C65-5E8C-638F-B07E-BC6386C30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/>
                <a:effectLst>
                  <a:reflection blurRad="10000" stA="55000" endPos="48000" dist="500" dir="5400000" sy="-100000" algn="bl" rotWithShape="0"/>
                </a:effectLst>
              </a:rPr>
              <a:t>Формы, методы и приемы </a:t>
            </a:r>
            <a:endParaRPr lang="ru-RU" dirty="0"/>
          </a:p>
        </p:txBody>
      </p:sp>
      <p:sp>
        <p:nvSpPr>
          <p:cNvPr id="4" name="Блок-схема: альтернативный процесс 3">
            <a:extLst>
              <a:ext uri="{FF2B5EF4-FFF2-40B4-BE49-F238E27FC236}">
                <a16:creationId xmlns:a16="http://schemas.microsoft.com/office/drawing/2014/main" id="{225A02AD-73C6-D85C-0193-809B5AFE82DC}"/>
              </a:ext>
            </a:extLst>
          </p:cNvPr>
          <p:cNvSpPr/>
          <p:nvPr/>
        </p:nvSpPr>
        <p:spPr>
          <a:xfrm>
            <a:off x="3415707" y="1930399"/>
            <a:ext cx="2664875" cy="464750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FF0000"/>
                </a:solidFill>
              </a:rPr>
              <a:t>развлекательная программа,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КВН,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 тематический вечер,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дискотека,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викторина,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экскурсия,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 игровая программа, диспут,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музыкальная гостиная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и др.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Блок-схема: альтернативный процесс 4">
            <a:extLst>
              <a:ext uri="{FF2B5EF4-FFF2-40B4-BE49-F238E27FC236}">
                <a16:creationId xmlns:a16="http://schemas.microsoft.com/office/drawing/2014/main" id="{A5994819-CEC6-125D-F782-9EC1CD93FD23}"/>
              </a:ext>
            </a:extLst>
          </p:cNvPr>
          <p:cNvSpPr/>
          <p:nvPr/>
        </p:nvSpPr>
        <p:spPr>
          <a:xfrm>
            <a:off x="6988100" y="1930400"/>
            <a:ext cx="2589400" cy="464750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FF0000"/>
                </a:solidFill>
              </a:rPr>
              <a:t>беседа,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отгадывание загадок, мини-викторина, элементы театрализации, моделирование, наблюдение,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проектный метод, 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</a:rPr>
              <a:t>поисковый метод и др.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F32DBF1E-4B4C-E6D4-78F0-6A692E28A4CE}"/>
              </a:ext>
            </a:extLst>
          </p:cNvPr>
          <p:cNvSpPr/>
          <p:nvPr/>
        </p:nvSpPr>
        <p:spPr>
          <a:xfrm rot="20818366">
            <a:off x="4588778" y="1354978"/>
            <a:ext cx="485191" cy="487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E9060AF2-DC04-46E4-0A58-0EA661D84106}"/>
              </a:ext>
            </a:extLst>
          </p:cNvPr>
          <p:cNvSpPr/>
          <p:nvPr/>
        </p:nvSpPr>
        <p:spPr>
          <a:xfrm rot="19771650">
            <a:off x="7316598" y="1353547"/>
            <a:ext cx="485191" cy="487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2400EE-C8BC-DCE7-973C-1191BBBDB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4969" y="2392822"/>
            <a:ext cx="4116893" cy="411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37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5F4E8-D2A9-1E46-6D92-B291E2E13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61145"/>
          </a:xfrm>
        </p:spPr>
        <p:txBody>
          <a:bodyPr/>
          <a:lstStyle/>
          <a:p>
            <a:pPr algn="ctr"/>
            <a:r>
              <a:rPr lang="ru-RU" sz="3600" b="1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Материал и оборудовани</a:t>
            </a:r>
            <a:r>
              <a:rPr lang="ru-RU" sz="3200" b="1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br>
              <a:rPr lang="ru-RU" sz="3200" b="1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AE45EC2-446A-87A5-AF0D-DB543A7882F2}"/>
              </a:ext>
            </a:extLst>
          </p:cNvPr>
          <p:cNvSpPr/>
          <p:nvPr/>
        </p:nvSpPr>
        <p:spPr>
          <a:xfrm>
            <a:off x="677333" y="1652630"/>
            <a:ext cx="9372677" cy="281004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Должны подбираться в соответствии с темой, с учетом возраста учащихся: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карточки с заданиями, загадками;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маршрутные карты,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специальный наглядный и дидактический материал,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аудио и видеоаппаратура, фотоаппарат,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плакат-кроссворд 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обручи,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плотный картон, линейка, ножницы и др.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DC643E-628D-0883-5586-1146C933E6D1}"/>
              </a:ext>
            </a:extLst>
          </p:cNvPr>
          <p:cNvSpPr txBox="1"/>
          <p:nvPr/>
        </p:nvSpPr>
        <p:spPr>
          <a:xfrm>
            <a:off x="2679973" y="4743705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/>
                <a:effectLst>
                  <a:reflection blurRad="10000" stA="55000" endPos="48000" dist="500" dir="5400000" sy="-100000" algn="bl" rotWithShape="0"/>
                </a:effectLst>
              </a:rPr>
              <a:t>Оформление зала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B53E6076-9862-1A28-F43F-4E4F8A3EA53E}"/>
              </a:ext>
            </a:extLst>
          </p:cNvPr>
          <p:cNvSpPr/>
          <p:nvPr/>
        </p:nvSpPr>
        <p:spPr>
          <a:xfrm>
            <a:off x="1623242" y="5486399"/>
            <a:ext cx="7650760" cy="989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rgbClr val="FF0000"/>
                </a:solidFill>
              </a:rPr>
              <a:t>Оформляется в соответствии со спецификой воспитательного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2570461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08189A5-BCA4-9766-6595-12FBF9F4D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572" y="4169223"/>
            <a:ext cx="7751428" cy="268877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8DB59-333F-0BC6-6050-F2568D5C4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54" y="215318"/>
            <a:ext cx="8668002" cy="741028"/>
          </a:xfrm>
        </p:spPr>
        <p:txBody>
          <a:bodyPr/>
          <a:lstStyle/>
          <a:p>
            <a:pPr algn="ctr"/>
            <a:r>
              <a:rPr lang="ru-RU" dirty="0"/>
              <a:t>Участники мероприятия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EDBFBD-1B25-93C6-336D-29ABC9BEFE9E}"/>
              </a:ext>
            </a:extLst>
          </p:cNvPr>
          <p:cNvSpPr txBox="1"/>
          <p:nvPr/>
        </p:nvSpPr>
        <p:spPr>
          <a:xfrm>
            <a:off x="509555" y="956346"/>
            <a:ext cx="8668001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Педагогическая ценность мероприятия значительно возрастёт, если в процесс его подготовки будет вовлечено максимально возможное количество детей и родителей. </a:t>
            </a:r>
          </a:p>
          <a:p>
            <a:pPr algn="just"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При подготовке мероприятия необходимо четко определить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поручение </a:t>
            </a: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каждому ребёнку, чтобы он мог творчески подготовиться к нему. 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7A7E858-0015-83CF-8FEA-5656826FFB6C}"/>
              </a:ext>
            </a:extLst>
          </p:cNvPr>
          <p:cNvSpPr txBox="1">
            <a:spLocks/>
          </p:cNvSpPr>
          <p:nvPr/>
        </p:nvSpPr>
        <p:spPr>
          <a:xfrm>
            <a:off x="628398" y="2787617"/>
            <a:ext cx="8668002" cy="7410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/>
              <a:t>Содержание мероприятия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7ED3C5-DA16-ED8C-DEFF-8756A76EA3A7}"/>
              </a:ext>
            </a:extLst>
          </p:cNvPr>
          <p:cNvSpPr txBox="1"/>
          <p:nvPr/>
        </p:nvSpPr>
        <p:spPr>
          <a:xfrm>
            <a:off x="722463" y="3704813"/>
            <a:ext cx="824218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сценарии должны быть: 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экспозиция (вход в действие для психологического настроя); 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завязка (событие с которого начинается действие); 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развитие действия; 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кульминация;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развязка;</a:t>
            </a: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финал. </a:t>
            </a:r>
          </a:p>
        </p:txBody>
      </p:sp>
    </p:spTree>
    <p:extLst>
      <p:ext uri="{BB962C8B-B14F-4D97-AF65-F5344CB8AC3E}">
        <p14:creationId xmlns:p14="http://schemas.microsoft.com/office/powerpoint/2010/main" val="1596327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4C458E5A-DA85-A6FD-6505-DC64CA7467F2}"/>
              </a:ext>
            </a:extLst>
          </p:cNvPr>
          <p:cNvSpPr/>
          <p:nvPr/>
        </p:nvSpPr>
        <p:spPr>
          <a:xfrm>
            <a:off x="3229760" y="1065402"/>
            <a:ext cx="8883941" cy="541928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Некоторые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ошибки педагогов при проведении воспитательного мероприятия: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планируя воспитательную работу не все педагоги предвидят её результаты;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нередко формально ставят задачи воспитания</a:t>
            </a:r>
            <a:r>
              <a:rPr lang="ru-RU" sz="28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используют знания сильных и слабых сторон </a:t>
            </a:r>
            <a:r>
              <a:rPr lang="ru-RU" sz="28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учащихся;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учитывают уровни самостоятельности учащихся</a:t>
            </a: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всего коллектива.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315B89-DCDD-E817-865C-BABE7FED5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9" y="629174"/>
            <a:ext cx="3054292" cy="408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194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590061-B60D-96EE-75B3-441A55487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700" y="1028700"/>
            <a:ext cx="5829300" cy="58293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7F078-403D-010B-1E38-1CD00958A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1ADAA7-4416-B6E2-EA87-501AC8B5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727" y="1532498"/>
            <a:ext cx="8596668" cy="4657179"/>
          </a:xfrm>
        </p:spPr>
        <p:txBody>
          <a:bodyPr>
            <a:normAutofit lnSpcReduction="10000"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В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оспитательные мероприятия чаще всего являются открытыми или показательными и представляют собой 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этапы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большой работы, проводимой педагогами,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 иногда и учащимися организации.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	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baseline="0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Поэтому ответственность, лежащая на организаторах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мероприятия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велика, ведь от того, как проходят мероприятия чаще всего судят об эффективности воспитательной работы в организации.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51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13B20C-ED32-442A-1A7E-88CA484E2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1428"/>
            <a:ext cx="10203187" cy="111014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Воспитание великое дело: им решается участь человека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318193-B329-039F-9268-9F1DDEB1D483}"/>
              </a:ext>
            </a:extLst>
          </p:cNvPr>
          <p:cNvSpPr txBox="1"/>
          <p:nvPr/>
        </p:nvSpPr>
        <p:spPr>
          <a:xfrm>
            <a:off x="7751428" y="620785"/>
            <a:ext cx="2315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В.Г. </a:t>
            </a:r>
            <a:r>
              <a:rPr lang="ru-RU"/>
              <a:t>Белинский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D50B0893-F863-1B65-CF41-F59D48F97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24" y="1374345"/>
            <a:ext cx="11192820" cy="3995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000" b="1" dirty="0"/>
              <a:t>	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400" b="1" dirty="0"/>
              <a:t>	</a:t>
            </a:r>
            <a:r>
              <a:rPr lang="ru-RU" sz="2800" b="1" dirty="0"/>
              <a:t>Воспитательное  мероприятие </a:t>
            </a:r>
            <a:r>
              <a:rPr lang="ru-RU" sz="2400" b="1" dirty="0"/>
              <a:t>- это относительно завершенная совместная деятельность детей в определенный фиксированный промежуток времени, организованная педагогом с воспитательной целью.  </a:t>
            </a:r>
          </a:p>
          <a:p>
            <a:pPr marL="0" indent="0" algn="r">
              <a:buNone/>
            </a:pPr>
            <a:r>
              <a:rPr lang="ru-RU" sz="2400" b="1" dirty="0"/>
              <a:t>А.Г. Кирпичник, </a:t>
            </a:r>
          </a:p>
          <a:p>
            <a:pPr marL="0" indent="0" algn="r">
              <a:buNone/>
            </a:pPr>
            <a:r>
              <a:rPr lang="ru-RU" sz="2400" b="1" dirty="0"/>
              <a:t>кандидат психологических наук</a:t>
            </a:r>
          </a:p>
        </p:txBody>
      </p:sp>
    </p:spTree>
    <p:extLst>
      <p:ext uri="{BB962C8B-B14F-4D97-AF65-F5344CB8AC3E}">
        <p14:creationId xmlns:p14="http://schemas.microsoft.com/office/powerpoint/2010/main" val="102865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47DD0-6954-4715-2A57-BAFF30470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/>
              <a:t>Воспитательная деятельность позволяет выработать у учащихся:</a:t>
            </a:r>
            <a:br>
              <a:rPr lang="ru-RU" sz="3200" b="1" i="1" dirty="0"/>
            </a:br>
            <a:endParaRPr lang="ru-RU" sz="3200" i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C8A246-CAC5-4E96-AD10-9B82BD3CA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514" y="2278033"/>
            <a:ext cx="11450971" cy="4180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	</a:t>
            </a:r>
            <a:r>
              <a:rPr lang="ru-RU" sz="2800" b="1" dirty="0"/>
              <a:t> определенную систему отношений к окружающей действительности;</a:t>
            </a:r>
          </a:p>
          <a:p>
            <a:r>
              <a:rPr lang="ru-RU" sz="2800" b="1" dirty="0"/>
              <a:t>формирует образ самого себя, ценные мотивы, духовные потребности, ответственность за поступки;</a:t>
            </a:r>
          </a:p>
          <a:p>
            <a:r>
              <a:rPr lang="ru-RU" sz="2800" b="1" dirty="0"/>
              <a:t>влияет на общественное мнение;</a:t>
            </a:r>
          </a:p>
          <a:p>
            <a:r>
              <a:rPr lang="ru-RU" sz="2800" b="1" dirty="0"/>
              <a:t> приобщает к жизни коллектива и формирует его традиции.</a:t>
            </a:r>
          </a:p>
          <a:p>
            <a:pPr marL="0" indent="0">
              <a:buNone/>
            </a:pPr>
            <a:r>
              <a:rPr lang="ru-RU" sz="2800" b="1" dirty="0"/>
              <a:t>	</a:t>
            </a:r>
          </a:p>
          <a:p>
            <a:pPr marL="0" indent="0">
              <a:buNone/>
            </a:pPr>
            <a:r>
              <a:rPr lang="ru-RU" sz="28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7728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0363804-D47A-44CC-730D-0CC534A8F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" y="4183257"/>
            <a:ext cx="3173289" cy="266639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A474B3-8710-C3DF-946A-538CC4492512}"/>
              </a:ext>
            </a:extLst>
          </p:cNvPr>
          <p:cNvSpPr/>
          <p:nvPr/>
        </p:nvSpPr>
        <p:spPr>
          <a:xfrm>
            <a:off x="1123584" y="534794"/>
            <a:ext cx="11068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b="1" dirty="0"/>
              <a:t>	</a:t>
            </a:r>
            <a:r>
              <a:rPr lang="ru-RU" sz="2800" b="1" dirty="0"/>
              <a:t>Для успешного проведения мероприятия нужно:</a:t>
            </a:r>
          </a:p>
        </p:txBody>
      </p:sp>
      <p:sp>
        <p:nvSpPr>
          <p:cNvPr id="2" name="Выноска: стрелка вверх 1">
            <a:extLst>
              <a:ext uri="{FF2B5EF4-FFF2-40B4-BE49-F238E27FC236}">
                <a16:creationId xmlns:a16="http://schemas.microsoft.com/office/drawing/2014/main" id="{7B07F432-580D-4C65-FD49-8F97D2905540}"/>
              </a:ext>
            </a:extLst>
          </p:cNvPr>
          <p:cNvSpPr/>
          <p:nvPr/>
        </p:nvSpPr>
        <p:spPr>
          <a:xfrm>
            <a:off x="578840" y="1341545"/>
            <a:ext cx="4127384" cy="151579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6FC7F6-CD8E-7604-6906-8B12FF511793}"/>
              </a:ext>
            </a:extLst>
          </p:cNvPr>
          <p:cNvSpPr txBox="1"/>
          <p:nvPr/>
        </p:nvSpPr>
        <p:spPr>
          <a:xfrm>
            <a:off x="1123584" y="2099440"/>
            <a:ext cx="3070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1800" b="1" dirty="0"/>
              <a:t>знать существующие формы;</a:t>
            </a:r>
          </a:p>
        </p:txBody>
      </p:sp>
      <p:sp>
        <p:nvSpPr>
          <p:cNvPr id="5" name="Выноска: стрелка вверх 4">
            <a:extLst>
              <a:ext uri="{FF2B5EF4-FFF2-40B4-BE49-F238E27FC236}">
                <a16:creationId xmlns:a16="http://schemas.microsoft.com/office/drawing/2014/main" id="{2D4FC4CA-F4BF-A343-6C24-1357781B2A98}"/>
              </a:ext>
            </a:extLst>
          </p:cNvPr>
          <p:cNvSpPr/>
          <p:nvPr/>
        </p:nvSpPr>
        <p:spPr>
          <a:xfrm>
            <a:off x="3229761" y="3100273"/>
            <a:ext cx="3619852" cy="198819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925E13-0C72-FD62-5492-999317E10111}"/>
              </a:ext>
            </a:extLst>
          </p:cNvPr>
          <p:cNvSpPr txBox="1"/>
          <p:nvPr/>
        </p:nvSpPr>
        <p:spPr>
          <a:xfrm>
            <a:off x="3419641" y="3976264"/>
            <a:ext cx="3187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1800" b="1" dirty="0"/>
              <a:t> уметь наполнить эти формы каждый раз нужным содержанием;</a:t>
            </a:r>
          </a:p>
        </p:txBody>
      </p:sp>
      <p:sp>
        <p:nvSpPr>
          <p:cNvPr id="8" name="Выноска: стрелка вверх 7">
            <a:extLst>
              <a:ext uri="{FF2B5EF4-FFF2-40B4-BE49-F238E27FC236}">
                <a16:creationId xmlns:a16="http://schemas.microsoft.com/office/drawing/2014/main" id="{F214F280-EB84-94BA-6121-BB48FE38BD71}"/>
              </a:ext>
            </a:extLst>
          </p:cNvPr>
          <p:cNvSpPr/>
          <p:nvPr/>
        </p:nvSpPr>
        <p:spPr>
          <a:xfrm>
            <a:off x="7062131" y="2335640"/>
            <a:ext cx="3619852" cy="198819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2D2E81-811F-A258-0535-C2C3D1A40B74}"/>
              </a:ext>
            </a:extLst>
          </p:cNvPr>
          <p:cNvSpPr txBox="1"/>
          <p:nvPr/>
        </p:nvSpPr>
        <p:spPr>
          <a:xfrm>
            <a:off x="7239699" y="3171039"/>
            <a:ext cx="3095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1800" b="1" dirty="0"/>
              <a:t>владеть методикой организации мероприятий;</a:t>
            </a:r>
          </a:p>
        </p:txBody>
      </p:sp>
      <p:sp>
        <p:nvSpPr>
          <p:cNvPr id="10" name="Выноска: стрелка вверх 9">
            <a:extLst>
              <a:ext uri="{FF2B5EF4-FFF2-40B4-BE49-F238E27FC236}">
                <a16:creationId xmlns:a16="http://schemas.microsoft.com/office/drawing/2014/main" id="{7A94274A-082C-8AF4-E530-4A5658E414BA}"/>
              </a:ext>
            </a:extLst>
          </p:cNvPr>
          <p:cNvSpPr/>
          <p:nvPr/>
        </p:nvSpPr>
        <p:spPr>
          <a:xfrm>
            <a:off x="8306499" y="4604838"/>
            <a:ext cx="3439486" cy="198819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ru-RU" sz="1800" b="1" dirty="0"/>
              <a:t>- уметь придумать полученному результату название.</a:t>
            </a:r>
          </a:p>
        </p:txBody>
      </p:sp>
    </p:spTree>
    <p:extLst>
      <p:ext uri="{BB962C8B-B14F-4D97-AF65-F5344CB8AC3E}">
        <p14:creationId xmlns:p14="http://schemas.microsoft.com/office/powerpoint/2010/main" val="1693003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>
            <a:extLst>
              <a:ext uri="{FF2B5EF4-FFF2-40B4-BE49-F238E27FC236}">
                <a16:creationId xmlns:a16="http://schemas.microsoft.com/office/drawing/2014/main" id="{800CFB70-9DC6-428A-9B9A-B56F43F2A28F}"/>
              </a:ext>
            </a:extLst>
          </p:cNvPr>
          <p:cNvSpPr/>
          <p:nvPr/>
        </p:nvSpPr>
        <p:spPr>
          <a:xfrm>
            <a:off x="528507" y="350388"/>
            <a:ext cx="10704351" cy="1283515"/>
          </a:xfrm>
          <a:prstGeom prst="roundRect">
            <a:avLst/>
          </a:prstGeom>
          <a:solidFill>
            <a:schemeClr val="tx2">
              <a:lumMod val="20000"/>
              <a:lumOff val="8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Воспитательное мероприятие является процессом, предполагающим в своем развитии несколько взаимодействующих между собой стадий</a:t>
            </a: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8">
            <a:extLst>
              <a:ext uri="{FF2B5EF4-FFF2-40B4-BE49-F238E27FC236}">
                <a16:creationId xmlns:a16="http://schemas.microsoft.com/office/drawing/2014/main" id="{4AAA376E-2A65-86AF-47E1-716266A7A553}"/>
              </a:ext>
            </a:extLst>
          </p:cNvPr>
          <p:cNvSpPr/>
          <p:nvPr/>
        </p:nvSpPr>
        <p:spPr>
          <a:xfrm>
            <a:off x="380679" y="2151430"/>
            <a:ext cx="3643338" cy="157163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1.Определение актуальности темы мероприятия, понимание педагогической цели</a:t>
            </a:r>
          </a:p>
        </p:txBody>
      </p:sp>
      <p:sp>
        <p:nvSpPr>
          <p:cNvPr id="6" name="Скругленный прямоугольник 9">
            <a:extLst>
              <a:ext uri="{FF2B5EF4-FFF2-40B4-BE49-F238E27FC236}">
                <a16:creationId xmlns:a16="http://schemas.microsoft.com/office/drawing/2014/main" id="{7D818369-008B-0C18-B1B7-96D7E44634C9}"/>
              </a:ext>
            </a:extLst>
          </p:cNvPr>
          <p:cNvSpPr/>
          <p:nvPr/>
        </p:nvSpPr>
        <p:spPr>
          <a:xfrm>
            <a:off x="4554355" y="2071678"/>
            <a:ext cx="2357454" cy="235745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2.Определение концепции включая цель, задачи</a:t>
            </a:r>
          </a:p>
        </p:txBody>
      </p:sp>
      <p:sp>
        <p:nvSpPr>
          <p:cNvPr id="7" name="Скругленный прямоугольник 10">
            <a:extLst>
              <a:ext uri="{FF2B5EF4-FFF2-40B4-BE49-F238E27FC236}">
                <a16:creationId xmlns:a16="http://schemas.microsoft.com/office/drawing/2014/main" id="{3902F34B-B8B2-E682-965F-66D77EB1A8A9}"/>
              </a:ext>
            </a:extLst>
          </p:cNvPr>
          <p:cNvSpPr/>
          <p:nvPr/>
        </p:nvSpPr>
        <p:spPr>
          <a:xfrm>
            <a:off x="7894849" y="2428868"/>
            <a:ext cx="2571768" cy="20002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3.Планирование этапов мероприятия</a:t>
            </a:r>
          </a:p>
        </p:txBody>
      </p:sp>
      <p:sp>
        <p:nvSpPr>
          <p:cNvPr id="9" name="Скругленный прямоугольник 11">
            <a:extLst>
              <a:ext uri="{FF2B5EF4-FFF2-40B4-BE49-F238E27FC236}">
                <a16:creationId xmlns:a16="http://schemas.microsoft.com/office/drawing/2014/main" id="{C4F7292D-88BE-02BE-A6BE-54C98C1EAB9E}"/>
              </a:ext>
            </a:extLst>
          </p:cNvPr>
          <p:cNvSpPr/>
          <p:nvPr/>
        </p:nvSpPr>
        <p:spPr>
          <a:xfrm>
            <a:off x="3176007" y="4802598"/>
            <a:ext cx="3571900" cy="192882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4.Организация подготовки непосредственного воспитательного воздействия на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127736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481C9F6-FBCB-7175-7CB2-A48CE6B17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96" y="1325461"/>
            <a:ext cx="8522194" cy="560804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A33C992-8DAE-FAE8-83D8-6AF305440CDE}"/>
              </a:ext>
            </a:extLst>
          </p:cNvPr>
          <p:cNvSpPr/>
          <p:nvPr/>
        </p:nvSpPr>
        <p:spPr>
          <a:xfrm>
            <a:off x="893791" y="268449"/>
            <a:ext cx="102216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	</a:t>
            </a:r>
            <a:r>
              <a:rPr lang="ru-RU" sz="2000" b="1" dirty="0">
                <a:solidFill>
                  <a:srgbClr val="C00000"/>
                </a:solidFill>
              </a:rPr>
              <a:t>В процессе организации и проведения любого воспитательного мероприятия его организаторам приходиться решать определенные вопросы:</a:t>
            </a:r>
            <a:r>
              <a:rPr lang="ru-RU" sz="2400" b="1" dirty="0"/>
              <a:t>	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AE707C-7287-ADAD-E6F1-92048BFA1FE0}"/>
              </a:ext>
            </a:extLst>
          </p:cNvPr>
          <p:cNvSpPr txBox="1"/>
          <p:nvPr/>
        </p:nvSpPr>
        <p:spPr>
          <a:xfrm>
            <a:off x="6254950" y="1731781"/>
            <a:ext cx="36225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Что следует учитывать</a:t>
            </a:r>
          </a:p>
          <a:p>
            <a:pPr algn="ctr"/>
            <a:r>
              <a:rPr lang="ru-RU" sz="1200" b="1" dirty="0">
                <a:solidFill>
                  <a:srgbClr val="FF0000"/>
                </a:solidFill>
              </a:rPr>
              <a:t> при подготовке</a:t>
            </a:r>
          </a:p>
          <a:p>
            <a:pPr algn="ctr"/>
            <a:r>
              <a:rPr lang="ru-RU" sz="1200" b="1" dirty="0">
                <a:solidFill>
                  <a:srgbClr val="FF0000"/>
                </a:solidFill>
              </a:rPr>
              <a:t> и проведении мероприя</a:t>
            </a:r>
            <a:r>
              <a:rPr lang="ru-RU" sz="1200" b="1" dirty="0"/>
              <a:t>тия?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A639A9-FA35-6776-DA69-CF9990E14F3E}"/>
              </a:ext>
            </a:extLst>
          </p:cNvPr>
          <p:cNvSpPr txBox="1"/>
          <p:nvPr/>
        </p:nvSpPr>
        <p:spPr>
          <a:xfrm>
            <a:off x="2314545" y="2246177"/>
            <a:ext cx="6098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00B0F0"/>
                </a:solidFill>
              </a:rPr>
              <a:t>С чего начать?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AFEF31-6665-C7B0-94E7-B0291B9A6F7C}"/>
              </a:ext>
            </a:extLst>
          </p:cNvPr>
          <p:cNvSpPr txBox="1"/>
          <p:nvPr/>
        </p:nvSpPr>
        <p:spPr>
          <a:xfrm>
            <a:off x="257962" y="1784512"/>
            <a:ext cx="42579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Как же подготовить</a:t>
            </a:r>
          </a:p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 мероприятие?</a:t>
            </a:r>
          </a:p>
        </p:txBody>
      </p:sp>
    </p:spTree>
    <p:extLst>
      <p:ext uri="{BB962C8B-B14F-4D97-AF65-F5344CB8AC3E}">
        <p14:creationId xmlns:p14="http://schemas.microsoft.com/office/powerpoint/2010/main" val="1109779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2588420-6BF7-016F-7D8F-1F5D36E2A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1139"/>
            <a:ext cx="9497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+mj-lt"/>
              </a:rPr>
              <a:t>Всю организацию воспитательного мероприятия можно разделить  на 4 этапа: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045526F-2C3A-3F06-DC4B-3402B46EA74D}"/>
              </a:ext>
            </a:extLst>
          </p:cNvPr>
          <p:cNvSpPr/>
          <p:nvPr/>
        </p:nvSpPr>
        <p:spPr>
          <a:xfrm>
            <a:off x="677334" y="1585519"/>
            <a:ext cx="10354189" cy="476494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D63E5A-34E4-C71A-C217-EA4BFD6F0C73}"/>
              </a:ext>
            </a:extLst>
          </p:cNvPr>
          <p:cNvSpPr txBox="1"/>
          <p:nvPr/>
        </p:nvSpPr>
        <p:spPr>
          <a:xfrm>
            <a:off x="1160477" y="1929468"/>
            <a:ext cx="94348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1800" b="1" i="1" u="sng" dirty="0">
                <a:solidFill>
                  <a:srgbClr val="FFFF00"/>
                </a:solidFill>
              </a:rPr>
              <a:t>Подготовительная часть</a:t>
            </a:r>
          </a:p>
          <a:p>
            <a:pPr marL="457200" indent="-457200" algn="ctr">
              <a:buAutoNum type="arabicPeriod"/>
            </a:pPr>
            <a:endParaRPr lang="ru-RU" sz="1800" b="1" i="1" u="sng" dirty="0">
              <a:solidFill>
                <a:srgbClr val="FFFF00"/>
              </a:solidFill>
            </a:endParaRPr>
          </a:p>
          <a:p>
            <a:pPr algn="just"/>
            <a:r>
              <a:rPr lang="ru-RU" sz="1800" b="1" i="1" dirty="0">
                <a:solidFill>
                  <a:srgbClr val="FFFF00"/>
                </a:solidFill>
              </a:rPr>
              <a:t>В ходе этого этапа нужно: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определить цели и задачи мероприятия;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выбрать формы, методы и приемы с учетом возрастных особенностей учащихся;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продумать об оптимальной занятости учащихся в подготовке и проведении мероприятия;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предусмотреть все необходимое для успешного его проведения;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правильно распределить силы и время на подготовку, добиться четкости и слаженности в действиях всех участников;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>
                <a:solidFill>
                  <a:srgbClr val="FFFF00"/>
                </a:solidFill>
              </a:rPr>
              <a:t> определить возможность участия родителей, других педагогов и специалистов.</a:t>
            </a:r>
          </a:p>
        </p:txBody>
      </p:sp>
    </p:spTree>
    <p:extLst>
      <p:ext uri="{BB962C8B-B14F-4D97-AF65-F5344CB8AC3E}">
        <p14:creationId xmlns:p14="http://schemas.microsoft.com/office/powerpoint/2010/main" val="103182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8F9AE572-4B29-F216-C915-FBB819238285}"/>
              </a:ext>
            </a:extLst>
          </p:cNvPr>
          <p:cNvSpPr/>
          <p:nvPr/>
        </p:nvSpPr>
        <p:spPr>
          <a:xfrm>
            <a:off x="872455" y="700481"/>
            <a:ext cx="10242958" cy="54570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65B604-938F-0812-C6A7-6567EEC0516C}"/>
              </a:ext>
            </a:extLst>
          </p:cNvPr>
          <p:cNvSpPr txBox="1"/>
          <p:nvPr/>
        </p:nvSpPr>
        <p:spPr>
          <a:xfrm>
            <a:off x="1333850" y="1266738"/>
            <a:ext cx="93705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</a:rPr>
              <a:t>2.Организационная  часть</a:t>
            </a:r>
          </a:p>
          <a:p>
            <a:pPr algn="ctr"/>
            <a:endParaRPr lang="ru-RU" sz="2400" b="1" i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Этот этап включает в себя: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подбор тематического материала – по содержательности и актуальности;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использование простых и сложных средств;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построение логической последовательности хода и логической завершенности в соответствии с поставленной целью мероприятия;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выравнивание  и просчет по продолжительности мероприятия в соответствии с возрастом учащихся, местом проведения.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466705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567D78-EF02-2ABD-A87A-02C3FB35ADEF}"/>
              </a:ext>
            </a:extLst>
          </p:cNvPr>
          <p:cNvSpPr/>
          <p:nvPr/>
        </p:nvSpPr>
        <p:spPr>
          <a:xfrm>
            <a:off x="780176" y="872454"/>
            <a:ext cx="10813409" cy="576323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</a:rPr>
              <a:t>3. Основная часть</a:t>
            </a:r>
          </a:p>
          <a:p>
            <a:pPr algn="just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На этом этапе мероприятия должны:</a:t>
            </a:r>
            <a:endParaRPr lang="ru-RU" sz="2400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отражаться современные воспитательные технологии;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формироваться на современном этапе принципы воспитания (индивидуальности, доступности, результативности);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использоваться дифференцированные и интегрированные воспитательные подходы;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выделяться элементы неожиданности, «изюминки» мероприятия;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применяться разнообразие и творческий характер мероприятия;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учитываться как переизбыток, так и  недостаток информации  для восприятия учащимися содержания мероприятия, которое должно быть доступно для детей в соответствии с их возрастом.</a:t>
            </a:r>
          </a:p>
        </p:txBody>
      </p:sp>
    </p:spTree>
    <p:extLst>
      <p:ext uri="{BB962C8B-B14F-4D97-AF65-F5344CB8AC3E}">
        <p14:creationId xmlns:p14="http://schemas.microsoft.com/office/powerpoint/2010/main" val="211835146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320</TotalTime>
  <Words>995</Words>
  <Application>Microsoft Office PowerPoint</Application>
  <PresentationFormat>Широкоэкранный</PresentationFormat>
  <Paragraphs>135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Аспект</vt:lpstr>
      <vt:lpstr>Методика организации и проведения воспитательного мероприятия</vt:lpstr>
      <vt:lpstr>Воспитание великое дело: им решается участь человека</vt:lpstr>
      <vt:lpstr>Воспитательная деятельность позволяет выработать у учащихся: </vt:lpstr>
      <vt:lpstr>Презентация PowerPoint</vt:lpstr>
      <vt:lpstr>Презентация PowerPoint</vt:lpstr>
      <vt:lpstr>Презентация PowerPoint</vt:lpstr>
      <vt:lpstr>Всю организацию воспитательного мероприятия можно разделить  на 4 этапа:</vt:lpstr>
      <vt:lpstr>Презентация PowerPoint</vt:lpstr>
      <vt:lpstr>Презентация PowerPoint</vt:lpstr>
      <vt:lpstr>Презентация PowerPoint</vt:lpstr>
      <vt:lpstr>Структура мероприятия </vt:lpstr>
      <vt:lpstr>Задачи</vt:lpstr>
      <vt:lpstr>Формы, методы и приемы </vt:lpstr>
      <vt:lpstr>Материал и оборудование </vt:lpstr>
      <vt:lpstr>Участники мероприятия</vt:lpstr>
      <vt:lpstr>Презентация PowerPoint</vt:lpstr>
      <vt:lpstr>ВЫВОД: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организации и проведения воспитательного мероприятия</dc:title>
  <dc:creator>Федяева</dc:creator>
  <cp:lastModifiedBy>Федяева</cp:lastModifiedBy>
  <cp:revision>20</cp:revision>
  <cp:lastPrinted>2022-11-29T11:12:26Z</cp:lastPrinted>
  <dcterms:created xsi:type="dcterms:W3CDTF">2022-11-28T13:11:37Z</dcterms:created>
  <dcterms:modified xsi:type="dcterms:W3CDTF">2022-11-29T11:20:33Z</dcterms:modified>
</cp:coreProperties>
</file>