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2" r:id="rId2"/>
    <p:sldId id="263" r:id="rId3"/>
    <p:sldId id="264" r:id="rId4"/>
    <p:sldId id="265" r:id="rId5"/>
    <p:sldId id="256" r:id="rId6"/>
    <p:sldId id="257" r:id="rId7"/>
    <p:sldId id="258" r:id="rId8"/>
    <p:sldId id="259" r:id="rId9"/>
    <p:sldId id="260" r:id="rId10"/>
    <p:sldId id="261"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14" autoAdjust="0"/>
    <p:restoredTop sz="94660"/>
  </p:normalViewPr>
  <p:slideViewPr>
    <p:cSldViewPr snapToGrid="0" showGuides="1">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xmlns=""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2/20/2023</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5" y="618518"/>
            <a:ext cx="10364451" cy="929626"/>
          </a:xfrm>
        </p:spPr>
        <p:txBody>
          <a:bodyPr>
            <a:normAutofit fontScale="90000"/>
          </a:bodyPr>
          <a:lstStyle/>
          <a:p>
            <a:r>
              <a:rPr lang="en-US" sz="4800" dirty="0" err="1" smtClean="0"/>
              <a:t>Rozentsveyg</a:t>
            </a:r>
            <a:r>
              <a:rPr lang="en-US" sz="4800" dirty="0" smtClean="0"/>
              <a:t> </a:t>
            </a:r>
            <a:r>
              <a:rPr lang="en-US" sz="4800" dirty="0" err="1" smtClean="0"/>
              <a:t>frustratsion</a:t>
            </a:r>
            <a:r>
              <a:rPr lang="en-US" sz="4800" dirty="0" smtClean="0"/>
              <a:t> </a:t>
            </a:r>
            <a:r>
              <a:rPr lang="en-US" sz="4800" dirty="0" err="1" smtClean="0"/>
              <a:t>testi</a:t>
            </a:r>
            <a:endParaRPr lang="ru-RU" sz="4800" dirty="0"/>
          </a:p>
        </p:txBody>
      </p:sp>
      <p:sp>
        <p:nvSpPr>
          <p:cNvPr id="3" name="Объект 2"/>
          <p:cNvSpPr>
            <a:spLocks noGrp="1"/>
          </p:cNvSpPr>
          <p:nvPr>
            <p:ph sz="quarter" idx="13"/>
          </p:nvPr>
        </p:nvSpPr>
        <p:spPr/>
        <p:txBody>
          <a:bodyPr>
            <a:normAutofit/>
          </a:bodyPr>
          <a:lstStyle/>
          <a:p>
            <a:r>
              <a:rPr lang="en-US" sz="3600" b="1" dirty="0" err="1" smtClean="0"/>
              <a:t>Frustratsiya</a:t>
            </a:r>
            <a:r>
              <a:rPr lang="en-US" sz="3600" b="1" dirty="0" smtClean="0"/>
              <a:t> </a:t>
            </a:r>
            <a:r>
              <a:rPr lang="en-US" sz="3600" b="1" dirty="0" err="1" smtClean="0"/>
              <a:t>nima</a:t>
            </a:r>
            <a:r>
              <a:rPr lang="en-US" sz="3600" b="1" dirty="0" smtClean="0"/>
              <a:t>? </a:t>
            </a:r>
            <a:endParaRPr lang="ru-RU" sz="3600" b="1" dirty="0"/>
          </a:p>
        </p:txBody>
      </p:sp>
      <p:pic>
        <p:nvPicPr>
          <p:cNvPr id="7" name="Объект 6"/>
          <p:cNvPicPr>
            <a:picLocks noGrp="1" noChangeAspect="1"/>
          </p:cNvPicPr>
          <p:nvPr>
            <p:ph sz="quarter" idx="14"/>
          </p:nvPr>
        </p:nvPicPr>
        <p:blipFill>
          <a:blip r:embed="rId2"/>
          <a:stretch>
            <a:fillRect/>
          </a:stretch>
        </p:blipFill>
        <p:spPr>
          <a:xfrm>
            <a:off x="7465119" y="2366963"/>
            <a:ext cx="2519562" cy="3424237"/>
          </a:xfrm>
          <a:prstGeom prst="rect">
            <a:avLst/>
          </a:prstGeom>
        </p:spPr>
      </p:pic>
      <p:sp>
        <p:nvSpPr>
          <p:cNvPr id="9" name="Скругленная прямоугольная выноска 8"/>
          <p:cNvSpPr/>
          <p:nvPr/>
        </p:nvSpPr>
        <p:spPr>
          <a:xfrm>
            <a:off x="6265816" y="1704121"/>
            <a:ext cx="2622487" cy="1305961"/>
          </a:xfrm>
          <a:prstGeom prst="wedgeRoundRectCallout">
            <a:avLst>
              <a:gd name="adj1" fmla="val -21908"/>
              <a:gd name="adj2" fmla="val 76914"/>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b="1" dirty="0" err="1"/>
              <a:t>Yig’lishda</a:t>
            </a:r>
            <a:r>
              <a:rPr lang="en-US" b="1" dirty="0"/>
              <a:t> </a:t>
            </a:r>
            <a:r>
              <a:rPr lang="en-US" b="1" dirty="0" err="1"/>
              <a:t>sening</a:t>
            </a:r>
            <a:r>
              <a:rPr lang="en-US" b="1" dirty="0"/>
              <a:t> 5ta </a:t>
            </a:r>
            <a:r>
              <a:rPr lang="en-US" b="1" dirty="0" err="1"/>
              <a:t>ikki</a:t>
            </a:r>
            <a:r>
              <a:rPr lang="en-US" b="1" dirty="0"/>
              <a:t> </a:t>
            </a:r>
            <a:r>
              <a:rPr lang="en-US" b="1" dirty="0" err="1"/>
              <a:t>olganingni</a:t>
            </a:r>
            <a:r>
              <a:rPr lang="en-US" b="1" dirty="0"/>
              <a:t> </a:t>
            </a:r>
            <a:r>
              <a:rPr lang="en-US" b="1" dirty="0" err="1"/>
              <a:t>aytishdi</a:t>
            </a:r>
            <a:r>
              <a:rPr lang="en-US" b="1" dirty="0"/>
              <a:t>, </a:t>
            </a:r>
            <a:r>
              <a:rPr lang="en-US" b="1" dirty="0" err="1"/>
              <a:t>sen</a:t>
            </a:r>
            <a:r>
              <a:rPr lang="en-US" b="1" dirty="0"/>
              <a:t> </a:t>
            </a:r>
            <a:r>
              <a:rPr lang="en-US" b="1" dirty="0" err="1"/>
              <a:t>menga</a:t>
            </a:r>
            <a:r>
              <a:rPr lang="en-US" b="1" dirty="0"/>
              <a:t> 2 </a:t>
            </a:r>
            <a:r>
              <a:rPr lang="en-US" b="1" dirty="0" err="1"/>
              <a:t>bahom</a:t>
            </a:r>
            <a:r>
              <a:rPr lang="en-US" b="1" dirty="0"/>
              <a:t> </a:t>
            </a:r>
            <a:r>
              <a:rPr lang="en-US" b="1" dirty="0" err="1"/>
              <a:t>yo’q</a:t>
            </a:r>
            <a:r>
              <a:rPr lang="en-US" b="1" dirty="0"/>
              <a:t> </a:t>
            </a:r>
            <a:r>
              <a:rPr lang="en-US" b="1" dirty="0" err="1"/>
              <a:t>deganding</a:t>
            </a:r>
            <a:r>
              <a:rPr lang="en-US" b="1" dirty="0"/>
              <a:t>..</a:t>
            </a:r>
            <a:endParaRPr lang="ru-RU" b="1" dirty="0"/>
          </a:p>
        </p:txBody>
      </p:sp>
    </p:spTree>
    <p:extLst>
      <p:ext uri="{BB962C8B-B14F-4D97-AF65-F5344CB8AC3E}">
        <p14:creationId xmlns:p14="http://schemas.microsoft.com/office/powerpoint/2010/main" xmlns="" val="2351975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34635" y="236145"/>
            <a:ext cx="5541476" cy="6218976"/>
          </a:xfrm>
          <a:prstGeom prst="rect">
            <a:avLst/>
          </a:prstGeom>
        </p:spPr>
      </p:pic>
      <p:pic>
        <p:nvPicPr>
          <p:cNvPr id="3" name="Рисунок 2"/>
          <p:cNvPicPr>
            <a:picLocks noChangeAspect="1"/>
          </p:cNvPicPr>
          <p:nvPr/>
        </p:nvPicPr>
        <p:blipFill>
          <a:blip r:embed="rId3"/>
          <a:stretch>
            <a:fillRect/>
          </a:stretch>
        </p:blipFill>
        <p:spPr>
          <a:xfrm>
            <a:off x="6481526" y="297633"/>
            <a:ext cx="5125016" cy="6096000"/>
          </a:xfrm>
          <a:prstGeom prst="rect">
            <a:avLst/>
          </a:prstGeom>
        </p:spPr>
      </p:pic>
    </p:spTree>
    <p:extLst>
      <p:ext uri="{BB962C8B-B14F-4D97-AF65-F5344CB8AC3E}">
        <p14:creationId xmlns:p14="http://schemas.microsoft.com/office/powerpoint/2010/main" xmlns="" val="4030065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9422" y="670371"/>
            <a:ext cx="10646875" cy="2961132"/>
          </a:xfrm>
          <a:prstGeom prst="rect">
            <a:avLst/>
          </a:prstGeom>
        </p:spPr>
        <p:txBody>
          <a:bodyPr wrap="square">
            <a:spAutoFit/>
          </a:bodyPr>
          <a:lstStyle/>
          <a:p>
            <a:pPr>
              <a:lnSpc>
                <a:spcPct val="107000"/>
              </a:lnSpc>
              <a:spcAft>
                <a:spcPts val="800"/>
              </a:spcAft>
            </a:pPr>
            <a:r>
              <a:rPr lang="uz-Latn-UZ" sz="2400" b="1" dirty="0">
                <a:solidFill>
                  <a:srgbClr val="444444"/>
                </a:solidFill>
                <a:latin typeface="Arial" panose="020B0604020202020204" pitchFamily="34" charset="0"/>
                <a:ea typeface="Calibri" panose="020F0502020204030204" pitchFamily="34" charset="0"/>
                <a:cs typeface="Times New Roman" panose="02020603050405020304" pitchFamily="18" charset="0"/>
              </a:rPr>
              <a:t>"To'siqlar" holatlari </a:t>
            </a:r>
            <a:r>
              <a:rPr lang="uz-Latn-UZ" sz="2400" dirty="0">
                <a:solidFill>
                  <a:srgbClr val="444444"/>
                </a:solidFill>
                <a:latin typeface="Arial" panose="020B0604020202020204" pitchFamily="34" charset="0"/>
                <a:ea typeface="Calibri" panose="020F0502020204030204" pitchFamily="34" charset="0"/>
                <a:cs typeface="Times New Roman" panose="02020603050405020304" pitchFamily="18" charset="0"/>
              </a:rPr>
              <a:t>(ego- blokirovka ). Bunday hollarda biron bir to'siq, xarakter yoki narsa tushkunlikka tushadi, so'z yoki boshqa yo'l bilan chalkashtirib yuboradi. Bunga 16 ta holat kiradi. Tasvirlar: </a:t>
            </a:r>
            <a:r>
              <a:rPr lang="uz-Latn-UZ" sz="2400" b="1" dirty="0">
                <a:solidFill>
                  <a:srgbClr val="444444"/>
                </a:solidFill>
                <a:latin typeface="Arial" panose="020B0604020202020204" pitchFamily="34" charset="0"/>
                <a:ea typeface="Calibri" panose="020F0502020204030204" pitchFamily="34" charset="0"/>
                <a:cs typeface="Times New Roman" panose="02020603050405020304" pitchFamily="18" charset="0"/>
              </a:rPr>
              <a:t>1, 3, 4, 6, 8, 9, 11, 12, 13, 14, 15, 18, 20, 22, 23, 24. </a:t>
            </a:r>
            <a:endParaRPr lang="ru-RU" sz="32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uz-Latn-UZ" sz="2400" b="1" dirty="0">
                <a:solidFill>
                  <a:srgbClr val="444444"/>
                </a:solidFill>
                <a:latin typeface="Arial" panose="020B0604020202020204" pitchFamily="34" charset="0"/>
                <a:ea typeface="Calibri" panose="020F0502020204030204" pitchFamily="34" charset="0"/>
                <a:cs typeface="Times New Roman" panose="02020603050405020304" pitchFamily="18" charset="0"/>
              </a:rPr>
              <a:t>“Ayblov” holatlari </a:t>
            </a:r>
            <a:r>
              <a:rPr lang="uz-Latn-UZ" sz="2400" dirty="0">
                <a:solidFill>
                  <a:srgbClr val="444444"/>
                </a:solidFill>
                <a:latin typeface="Arial" panose="020B0604020202020204" pitchFamily="34" charset="0"/>
                <a:ea typeface="Calibri" panose="020F0502020204030204" pitchFamily="34" charset="0"/>
                <a:cs typeface="Times New Roman" panose="02020603050405020304" pitchFamily="18" charset="0"/>
              </a:rPr>
              <a:t>(superego-blokirovka ) . Shunday qilib, sub'ekt ayblov ob'ekti bo'lib xizmat qiladi. Bunday 8 ta holat mavjud. Rasmlar: </a:t>
            </a:r>
            <a:r>
              <a:rPr lang="uz-Latn-UZ" sz="2400" b="1" dirty="0">
                <a:solidFill>
                  <a:srgbClr val="444444"/>
                </a:solidFill>
                <a:latin typeface="Arial" panose="020B0604020202020204" pitchFamily="34" charset="0"/>
                <a:ea typeface="Calibri" panose="020F0502020204030204" pitchFamily="34" charset="0"/>
                <a:cs typeface="Times New Roman" panose="02020603050405020304" pitchFamily="18" charset="0"/>
              </a:rPr>
              <a:t>2, 5, 7, 10, 16, 17, 19, 21. </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914401" y="4020235"/>
            <a:ext cx="9313816" cy="954107"/>
          </a:xfrm>
          <a:prstGeom prst="rect">
            <a:avLst/>
          </a:prstGeom>
        </p:spPr>
        <p:txBody>
          <a:bodyPr wrap="square">
            <a:spAutoFit/>
          </a:bodyPr>
          <a:lstStyle/>
          <a:p>
            <a:r>
              <a:rPr lang="uz-Latn-UZ" sz="2800" u="sng" dirty="0" smtClean="0"/>
              <a:t>Test ball. </a:t>
            </a:r>
            <a:r>
              <a:rPr lang="uz-Latn-UZ" sz="2800" dirty="0" smtClean="0"/>
              <a:t>Har bir javob ikki mezon bo'yicha baholanadi: </a:t>
            </a:r>
            <a:r>
              <a:rPr lang="en-US" sz="2800" b="1" dirty="0" err="1" smtClean="0"/>
              <a:t>reaktsiya</a:t>
            </a:r>
            <a:r>
              <a:rPr lang="en-US" sz="2800" b="1" dirty="0" smtClean="0"/>
              <a:t> </a:t>
            </a:r>
            <a:r>
              <a:rPr lang="en-US" sz="2800" dirty="0" smtClean="0"/>
              <a:t>(</a:t>
            </a:r>
            <a:r>
              <a:rPr lang="uz-Latn-UZ" sz="2800" b="1" dirty="0" smtClean="0"/>
              <a:t>javob</a:t>
            </a:r>
            <a:r>
              <a:rPr lang="en-US" sz="2800" b="1" dirty="0" smtClean="0"/>
              <a:t>)</a:t>
            </a:r>
            <a:r>
              <a:rPr lang="uz-Latn-UZ" sz="2800" b="1" dirty="0" smtClean="0"/>
              <a:t> </a:t>
            </a:r>
            <a:r>
              <a:rPr lang="uz-Latn-UZ" sz="2800" b="1" dirty="0" smtClean="0"/>
              <a:t>yo'nalishi va </a:t>
            </a:r>
            <a:r>
              <a:rPr lang="en-US" sz="2800" b="1" dirty="0" err="1" smtClean="0"/>
              <a:t>reaktsiya</a:t>
            </a:r>
            <a:r>
              <a:rPr lang="en-US" sz="2800" b="1" dirty="0" smtClean="0"/>
              <a:t> </a:t>
            </a:r>
            <a:r>
              <a:rPr lang="en-US" sz="2800" b="1" dirty="0" smtClean="0"/>
              <a:t>(</a:t>
            </a:r>
            <a:r>
              <a:rPr lang="uz-Latn-UZ" sz="2800" b="1" dirty="0" smtClean="0"/>
              <a:t>javob</a:t>
            </a:r>
            <a:r>
              <a:rPr lang="en-US" sz="2800" b="1" dirty="0" smtClean="0"/>
              <a:t>)</a:t>
            </a:r>
            <a:r>
              <a:rPr lang="uz-Latn-UZ" sz="2800" b="1" dirty="0" smtClean="0"/>
              <a:t> </a:t>
            </a:r>
            <a:r>
              <a:rPr lang="uz-Latn-UZ" sz="2800" b="1" dirty="0" smtClean="0"/>
              <a:t>turi.</a:t>
            </a:r>
            <a:endParaRPr lang="ru-RU" sz="2800" b="1" dirty="0"/>
          </a:p>
        </p:txBody>
      </p:sp>
    </p:spTree>
    <p:extLst>
      <p:ext uri="{BB962C8B-B14F-4D97-AF65-F5344CB8AC3E}">
        <p14:creationId xmlns:p14="http://schemas.microsoft.com/office/powerpoint/2010/main" xmlns="" val="2963679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514366" y="180293"/>
            <a:ext cx="8211492" cy="216377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uz-Latn-UZ" sz="2800" b="1" u="sng" dirty="0"/>
              <a:t>Ekstrapunitiv :</a:t>
            </a:r>
            <a:r>
              <a:rPr lang="uz-Latn-UZ" sz="2800" dirty="0"/>
              <a:t> reaktsiya jonli yoki jonsiz muhitga qaratilgan, umidsizlikning tashqi sababi qoralanadi, asabiylashuvchi vaziyatning darajasi ta'kidlanadi , ba'zan vaziyatni hal </a:t>
            </a:r>
            <a:r>
              <a:rPr lang="uz-Latn-UZ" sz="2800" dirty="0" smtClean="0"/>
              <a:t>qilish </a:t>
            </a:r>
            <a:r>
              <a:rPr lang="uz-Latn-UZ" sz="2800" dirty="0"/>
              <a:t>boshqa shaxsdan talab qilinadi. </a:t>
            </a:r>
            <a:endParaRPr lang="ru-RU" sz="2800" dirty="0"/>
          </a:p>
        </p:txBody>
      </p:sp>
      <p:sp>
        <p:nvSpPr>
          <p:cNvPr id="3" name="Скругленный прямоугольник 2"/>
          <p:cNvSpPr/>
          <p:nvPr/>
        </p:nvSpPr>
        <p:spPr>
          <a:xfrm>
            <a:off x="2061732" y="2602611"/>
            <a:ext cx="7894622" cy="1874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z-Latn-UZ" sz="2400" b="1" u="sng" dirty="0"/>
              <a:t>Intropunitiv :</a:t>
            </a:r>
            <a:r>
              <a:rPr lang="uz-Latn-UZ" sz="2400" dirty="0"/>
              <a:t> reaktsiya o'z-o'ziga qaratilgan bo'lib, aybdorlikni yoki yuzaga kelgan vaziyatni to'g'irlash uchun javobgarlikni qabul qilish bilan, asabiylashuvchi vaziyat hukm qilinmaydi. Mavzu asabiylashuvchi vaziyatni o'zi uchun qulay deb qabul qiladi</a:t>
            </a:r>
            <a:endParaRPr lang="ru-RU" sz="2400" dirty="0"/>
          </a:p>
        </p:txBody>
      </p:sp>
      <p:sp>
        <p:nvSpPr>
          <p:cNvPr id="4" name="Скругленный прямоугольник 3"/>
          <p:cNvSpPr/>
          <p:nvPr/>
        </p:nvSpPr>
        <p:spPr>
          <a:xfrm>
            <a:off x="4315657" y="4716336"/>
            <a:ext cx="7288039" cy="195878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uz-Latn-UZ" sz="2800" u="sng" dirty="0"/>
              <a:t>Impulsiv :</a:t>
            </a:r>
            <a:r>
              <a:rPr lang="uz-Latn-UZ" sz="2800" dirty="0"/>
              <a:t> asabiylashuvchi vaziyat ahamiyatsiz yoki muqarrar narsa sifatida ko'riladi, vaqt o'tishi bilan engib o'tiladi, boshqalarni yoki o'zini ayblamaydi</a:t>
            </a:r>
            <a:endParaRPr lang="ru-RU" sz="2800" dirty="0"/>
          </a:p>
        </p:txBody>
      </p:sp>
    </p:spTree>
    <p:extLst>
      <p:ext uri="{BB962C8B-B14F-4D97-AF65-F5344CB8AC3E}">
        <p14:creationId xmlns:p14="http://schemas.microsoft.com/office/powerpoint/2010/main" xmlns="" val="4233600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9876" y="213751"/>
            <a:ext cx="7893822" cy="523220"/>
          </a:xfrm>
          <a:prstGeom prst="rect">
            <a:avLst/>
          </a:prstGeom>
        </p:spPr>
        <p:txBody>
          <a:bodyPr wrap="square">
            <a:spAutoFit/>
          </a:bodyPr>
          <a:lstStyle/>
          <a:p>
            <a:pPr algn="ctr"/>
            <a:r>
              <a:rPr lang="uz-Latn-UZ" sz="2800" dirty="0" smtClean="0"/>
              <a:t>Reaktsiyalar turlari bo'yicha ham farqlanadi:</a:t>
            </a:r>
            <a:endParaRPr lang="ru-RU" sz="2800" dirty="0"/>
          </a:p>
        </p:txBody>
      </p:sp>
      <p:sp>
        <p:nvSpPr>
          <p:cNvPr id="3" name="Прямоугольник 2"/>
          <p:cNvSpPr/>
          <p:nvPr/>
        </p:nvSpPr>
        <p:spPr>
          <a:xfrm>
            <a:off x="979714" y="979102"/>
            <a:ext cx="10515600" cy="1569660"/>
          </a:xfrm>
          <a:prstGeom prst="rect">
            <a:avLst/>
          </a:prstGeom>
        </p:spPr>
        <p:txBody>
          <a:bodyPr wrap="square">
            <a:spAutoFit/>
          </a:bodyPr>
          <a:lstStyle/>
          <a:p>
            <a:r>
              <a:rPr lang="uz-Latn-UZ" sz="2400" dirty="0" smtClean="0">
                <a:solidFill>
                  <a:schemeClr val="tx2"/>
                </a:solidFill>
              </a:rPr>
              <a:t>1. "To'siqqa mahkamlangan holda" reaktsiya turi (mavzuning javobida umidsizlikka sabab bo'lgan to'siq har tomonlama ta'kidlanadi yoki to'siq emas, balki baraka turi sifatida talqin qilinadi yoki yo'q deb </a:t>
            </a:r>
            <a:r>
              <a:rPr lang="uz-Latn-UZ" sz="2400" dirty="0" smtClean="0">
                <a:solidFill>
                  <a:schemeClr val="tx2"/>
                </a:solidFill>
              </a:rPr>
              <a:t>ta'riflanadi</a:t>
            </a:r>
            <a:r>
              <a:rPr lang="en-US" sz="2400" dirty="0" smtClean="0">
                <a:solidFill>
                  <a:schemeClr val="tx2"/>
                </a:solidFill>
              </a:rPr>
              <a:t>,</a:t>
            </a:r>
            <a:r>
              <a:rPr lang="uz-Latn-UZ" sz="2400" dirty="0" smtClean="0">
                <a:solidFill>
                  <a:schemeClr val="tx2"/>
                </a:solidFill>
              </a:rPr>
              <a:t> </a:t>
            </a:r>
            <a:r>
              <a:rPr lang="uz-Latn-UZ" sz="2400" dirty="0" smtClean="0">
                <a:solidFill>
                  <a:schemeClr val="tx2"/>
                </a:solidFill>
              </a:rPr>
              <a:t>jiddiy ahamiyatga ega).</a:t>
            </a:r>
            <a:endParaRPr lang="ru-RU" sz="2400" dirty="0">
              <a:solidFill>
                <a:schemeClr val="tx2"/>
              </a:solidFill>
            </a:endParaRPr>
          </a:p>
        </p:txBody>
      </p:sp>
      <p:sp>
        <p:nvSpPr>
          <p:cNvPr id="4" name="Прямоугольник 3"/>
          <p:cNvSpPr/>
          <p:nvPr/>
        </p:nvSpPr>
        <p:spPr>
          <a:xfrm>
            <a:off x="914400" y="2690336"/>
            <a:ext cx="10175966" cy="1569660"/>
          </a:xfrm>
          <a:prstGeom prst="rect">
            <a:avLst/>
          </a:prstGeom>
        </p:spPr>
        <p:txBody>
          <a:bodyPr wrap="square">
            <a:spAutoFit/>
          </a:bodyPr>
          <a:lstStyle/>
          <a:p>
            <a:r>
              <a:rPr lang="uz-Latn-UZ" sz="2400" dirty="0" smtClean="0"/>
              <a:t>2. "O'zini himoya qilishga qaratilgan" reaktsiya turi (sub'ektning javobida asosiy rol o'zini, uning "men" ini himoya qiladi va sub'ekt yo kimnidir ayblaydi, yoki o'z aybini tan oladi yoki qayd etadi. hech kim xafagarchilik uchun javobgar bo'lishi mumkin emas).</a:t>
            </a:r>
            <a:endParaRPr lang="ru-RU" sz="2400" dirty="0"/>
          </a:p>
        </p:txBody>
      </p:sp>
      <p:sp>
        <p:nvSpPr>
          <p:cNvPr id="5" name="Прямоугольник 4"/>
          <p:cNvSpPr/>
          <p:nvPr/>
        </p:nvSpPr>
        <p:spPr>
          <a:xfrm>
            <a:off x="731520" y="4459014"/>
            <a:ext cx="10672354" cy="1938992"/>
          </a:xfrm>
          <a:prstGeom prst="rect">
            <a:avLst/>
          </a:prstGeom>
        </p:spPr>
        <p:txBody>
          <a:bodyPr wrap="square">
            <a:spAutoFit/>
          </a:bodyPr>
          <a:lstStyle/>
          <a:p>
            <a:r>
              <a:rPr lang="uz-Latn-UZ" sz="2400" dirty="0" smtClean="0">
                <a:solidFill>
                  <a:srgbClr val="002060"/>
                </a:solidFill>
              </a:rPr>
              <a:t>3. "Ehtiyojni qondirishga qaratilgan" reaktsiya turi (javob muammoni hal qilishga qaratilgan; reaktsiya vaziyatni hal qilish uchun boshqa shaxslardan yordam so'rash shaklida bo'ladi; sub'ektning o'zi muammoni hal qilish majburiyatini oladi. vaziyat yoki vaqt va voqealar rivoji uni tuzatishga olib kelishiga ishonadi).</a:t>
            </a:r>
            <a:endParaRPr lang="ru-RU" sz="2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67623" y="1166842"/>
            <a:ext cx="10456753" cy="4801314"/>
          </a:xfrm>
          <a:prstGeom prst="rect">
            <a:avLst/>
          </a:prstGeom>
        </p:spPr>
        <p:txBody>
          <a:bodyPr wrap="square">
            <a:spAutoFit/>
          </a:bodyPr>
          <a:lstStyle/>
          <a:p>
            <a:r>
              <a:rPr lang="en-US" sz="3600" b="1" dirty="0" err="1">
                <a:solidFill>
                  <a:srgbClr val="00B050"/>
                </a:solidFill>
              </a:rPr>
              <a:t>Frustratsiya</a:t>
            </a:r>
            <a:r>
              <a:rPr lang="en-US" sz="3600" dirty="0"/>
              <a:t> - </a:t>
            </a:r>
            <a:r>
              <a:rPr lang="en-US" sz="3600" dirty="0" err="1"/>
              <a:t>insonning</a:t>
            </a:r>
            <a:r>
              <a:rPr lang="en-US" sz="3600" dirty="0"/>
              <a:t> </a:t>
            </a:r>
            <a:r>
              <a:rPr lang="en-US" sz="3600" dirty="0" err="1"/>
              <a:t>o'z</a:t>
            </a:r>
            <a:r>
              <a:rPr lang="en-US" sz="3600" dirty="0"/>
              <a:t> </a:t>
            </a:r>
            <a:r>
              <a:rPr lang="en-US" sz="3600" dirty="0" err="1"/>
              <a:t>ehtiyojlarini</a:t>
            </a:r>
            <a:r>
              <a:rPr lang="en-US" sz="3600" dirty="0"/>
              <a:t> </a:t>
            </a:r>
            <a:r>
              <a:rPr lang="en-US" sz="3600" dirty="0" err="1"/>
              <a:t>qondira</a:t>
            </a:r>
            <a:r>
              <a:rPr lang="en-US" sz="3600" dirty="0"/>
              <a:t> </a:t>
            </a:r>
            <a:r>
              <a:rPr lang="en-US" sz="3600" dirty="0" err="1"/>
              <a:t>olmasligi</a:t>
            </a:r>
            <a:r>
              <a:rPr lang="en-US" sz="3600" dirty="0"/>
              <a:t> </a:t>
            </a:r>
            <a:r>
              <a:rPr lang="en-US" sz="3600" dirty="0" err="1"/>
              <a:t>yoki</a:t>
            </a:r>
            <a:r>
              <a:rPr lang="en-US" sz="3600" dirty="0"/>
              <a:t> </a:t>
            </a:r>
            <a:r>
              <a:rPr lang="en-US" sz="3600" dirty="0" err="1"/>
              <a:t>muhim</a:t>
            </a:r>
            <a:r>
              <a:rPr lang="en-US" sz="3600" dirty="0"/>
              <a:t> </a:t>
            </a:r>
            <a:r>
              <a:rPr lang="en-US" sz="3600" dirty="0" err="1"/>
              <a:t>maqsadga</a:t>
            </a:r>
            <a:r>
              <a:rPr lang="en-US" sz="3600" dirty="0"/>
              <a:t> </a:t>
            </a:r>
            <a:r>
              <a:rPr lang="en-US" sz="3600" dirty="0" err="1"/>
              <a:t>erishish</a:t>
            </a:r>
            <a:r>
              <a:rPr lang="en-US" sz="3600" dirty="0"/>
              <a:t> </a:t>
            </a:r>
            <a:r>
              <a:rPr lang="en-US" sz="3600" dirty="0" err="1"/>
              <a:t>yo'lida</a:t>
            </a:r>
            <a:r>
              <a:rPr lang="en-US" sz="3600" dirty="0"/>
              <a:t> </a:t>
            </a:r>
            <a:r>
              <a:rPr lang="en-US" sz="3600" dirty="0" err="1"/>
              <a:t>to'siqlarga</a:t>
            </a:r>
            <a:r>
              <a:rPr lang="en-US" sz="3600" dirty="0"/>
              <a:t> </a:t>
            </a:r>
            <a:r>
              <a:rPr lang="en-US" sz="3600" dirty="0" err="1"/>
              <a:t>duch</a:t>
            </a:r>
            <a:r>
              <a:rPr lang="en-US" sz="3600" dirty="0"/>
              <a:t> </a:t>
            </a:r>
            <a:r>
              <a:rPr lang="en-US" sz="3600" dirty="0" err="1"/>
              <a:t>kelishi</a:t>
            </a:r>
            <a:r>
              <a:rPr lang="en-US" sz="3600" dirty="0"/>
              <a:t> </a:t>
            </a:r>
            <a:r>
              <a:rPr lang="en-US" sz="3600" dirty="0" err="1"/>
              <a:t>natijasida</a:t>
            </a:r>
            <a:r>
              <a:rPr lang="en-US" sz="3600" dirty="0"/>
              <a:t> </a:t>
            </a:r>
            <a:r>
              <a:rPr lang="en-US" sz="3600" dirty="0" err="1"/>
              <a:t>yuzaga</a:t>
            </a:r>
            <a:r>
              <a:rPr lang="en-US" sz="3600" dirty="0"/>
              <a:t> </a:t>
            </a:r>
            <a:r>
              <a:rPr lang="en-US" sz="3600" dirty="0" err="1"/>
              <a:t>keladigan</a:t>
            </a:r>
            <a:r>
              <a:rPr lang="en-US" sz="3600" dirty="0"/>
              <a:t> </a:t>
            </a:r>
            <a:r>
              <a:rPr lang="en-US" sz="3600" dirty="0" err="1"/>
              <a:t>tashvish</a:t>
            </a:r>
            <a:r>
              <a:rPr lang="en-US" sz="3600" dirty="0"/>
              <a:t>, </a:t>
            </a:r>
            <a:r>
              <a:rPr lang="en-US" sz="3600" dirty="0" err="1"/>
              <a:t>umidsizlik</a:t>
            </a:r>
            <a:r>
              <a:rPr lang="en-US" sz="3600" dirty="0"/>
              <a:t>, </a:t>
            </a:r>
            <a:r>
              <a:rPr lang="en-US" sz="3600" dirty="0" err="1"/>
              <a:t>taranglik</a:t>
            </a:r>
            <a:r>
              <a:rPr lang="en-US" sz="3600" dirty="0"/>
              <a:t> </a:t>
            </a:r>
            <a:r>
              <a:rPr lang="en-US" sz="3600" dirty="0" err="1"/>
              <a:t>holati</a:t>
            </a:r>
            <a:r>
              <a:rPr lang="en-US" sz="3600" dirty="0"/>
              <a:t>. </a:t>
            </a:r>
            <a:endParaRPr lang="ru-RU" sz="3600" dirty="0" smtClean="0"/>
          </a:p>
          <a:p>
            <a:r>
              <a:rPr lang="en-US" sz="3600" dirty="0" err="1" smtClean="0"/>
              <a:t>Misol</a:t>
            </a:r>
            <a:r>
              <a:rPr lang="en-US" sz="3600" dirty="0" smtClean="0"/>
              <a:t> </a:t>
            </a:r>
            <a:r>
              <a:rPr lang="en-US" sz="3600" dirty="0" err="1"/>
              <a:t>uchun</a:t>
            </a:r>
            <a:r>
              <a:rPr lang="en-US" sz="3600" dirty="0"/>
              <a:t>, </a:t>
            </a:r>
            <a:r>
              <a:rPr lang="en-US" sz="3600" dirty="0" err="1" smtClean="0"/>
              <a:t>yigit</a:t>
            </a:r>
            <a:r>
              <a:rPr lang="en-US" sz="3600" dirty="0" smtClean="0"/>
              <a:t> </a:t>
            </a:r>
            <a:r>
              <a:rPr lang="en-US" sz="3600" dirty="0" err="1" smtClean="0"/>
              <a:t>qizdan</a:t>
            </a:r>
            <a:r>
              <a:rPr lang="en-US" sz="3600" dirty="0" smtClean="0"/>
              <a:t> </a:t>
            </a:r>
            <a:r>
              <a:rPr lang="en-US" sz="3600" dirty="0" err="1"/>
              <a:t>o'zi</a:t>
            </a:r>
            <a:r>
              <a:rPr lang="en-US" sz="3600" dirty="0"/>
              <a:t> </a:t>
            </a:r>
            <a:r>
              <a:rPr lang="en-US" sz="3600" dirty="0" err="1" smtClean="0"/>
              <a:t>kutgan</a:t>
            </a:r>
            <a:r>
              <a:rPr lang="en-US" sz="3600" dirty="0" smtClean="0"/>
              <a:t> </a:t>
            </a:r>
            <a:r>
              <a:rPr lang="en-US" sz="3600" dirty="0" err="1" smtClean="0"/>
              <a:t>javobni</a:t>
            </a:r>
            <a:r>
              <a:rPr lang="en-US" sz="3600" dirty="0" smtClean="0"/>
              <a:t> </a:t>
            </a:r>
            <a:r>
              <a:rPr lang="en-US" sz="3600" dirty="0" err="1" smtClean="0"/>
              <a:t>olmagan</a:t>
            </a:r>
            <a:r>
              <a:rPr lang="en-US" sz="3600" dirty="0"/>
              <a:t>. Bu </a:t>
            </a:r>
            <a:r>
              <a:rPr lang="en-US" sz="3600" dirty="0" err="1"/>
              <a:t>uning</a:t>
            </a:r>
            <a:r>
              <a:rPr lang="en-US" sz="3600" dirty="0"/>
              <a:t> </a:t>
            </a:r>
            <a:r>
              <a:rPr lang="en-US" sz="3600" dirty="0" err="1"/>
              <a:t>umidsizlikka</a:t>
            </a:r>
            <a:r>
              <a:rPr lang="en-US" sz="3600" dirty="0"/>
              <a:t> </a:t>
            </a:r>
            <a:r>
              <a:rPr lang="en-US" sz="3600" dirty="0" err="1"/>
              <a:t>tushishiga</a:t>
            </a:r>
            <a:r>
              <a:rPr lang="en-US" sz="3600" dirty="0"/>
              <a:t> </a:t>
            </a:r>
            <a:r>
              <a:rPr lang="en-US" sz="3600" dirty="0" err="1"/>
              <a:t>olib</a:t>
            </a:r>
            <a:r>
              <a:rPr lang="en-US" sz="3600" dirty="0"/>
              <a:t> </a:t>
            </a:r>
            <a:r>
              <a:rPr lang="en-US" sz="3600" dirty="0" err="1"/>
              <a:t>keladi</a:t>
            </a:r>
            <a:r>
              <a:rPr lang="en-US" sz="3600" dirty="0" smtClean="0"/>
              <a:t>.</a:t>
            </a:r>
          </a:p>
          <a:p>
            <a:endParaRPr lang="en-US" sz="3600" dirty="0"/>
          </a:p>
          <a:p>
            <a:endParaRPr lang="en-US" sz="3600" dirty="0"/>
          </a:p>
          <a:p>
            <a:r>
              <a:rPr lang="en-US" dirty="0" err="1"/>
              <a:t>Manba</a:t>
            </a:r>
            <a:r>
              <a:rPr lang="en-US" dirty="0"/>
              <a:t>: https://www.hr-director.ru/article/67722-frustratsionnyy-test-rozentsveyga-20-m7</a:t>
            </a:r>
          </a:p>
        </p:txBody>
      </p:sp>
    </p:spTree>
    <p:extLst>
      <p:ext uri="{BB962C8B-B14F-4D97-AF65-F5344CB8AC3E}">
        <p14:creationId xmlns:p14="http://schemas.microsoft.com/office/powerpoint/2010/main" xmlns="" val="315625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796705" y="413204"/>
            <a:ext cx="10384325" cy="2436573"/>
          </a:xfrm>
          <a:prstGeom prst="rect">
            <a:avLst/>
          </a:prstGeom>
          <a:solidFill>
            <a:srgbClr val="F8F9F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err="1" smtClean="0">
                <a:ln>
                  <a:noFill/>
                </a:ln>
                <a:solidFill>
                  <a:srgbClr val="202124"/>
                </a:solidFill>
                <a:effectLst/>
                <a:latin typeface="inherit"/>
              </a:rPr>
              <a:t>Rosen</a:t>
            </a:r>
            <a:r>
              <a:rPr kumimoji="0" lang="en-US" sz="3200" b="0" i="0" u="none" strike="noStrike" cap="none" normalizeH="0" baseline="0" dirty="0" err="1" smtClean="0">
                <a:ln>
                  <a:noFill/>
                </a:ln>
                <a:solidFill>
                  <a:srgbClr val="202124"/>
                </a:solidFill>
                <a:effectLst/>
                <a:latin typeface="inherit"/>
              </a:rPr>
              <a:t>s</a:t>
            </a:r>
            <a:r>
              <a:rPr lang="en-US" sz="3200" dirty="0" err="1">
                <a:solidFill>
                  <a:srgbClr val="202124"/>
                </a:solidFill>
                <a:latin typeface="inherit"/>
              </a:rPr>
              <a:t>v</a:t>
            </a:r>
            <a:r>
              <a:rPr kumimoji="0" lang="ru-RU" sz="3200" b="0" i="0" u="none" strike="noStrike" cap="none" normalizeH="0" baseline="0" dirty="0" smtClean="0">
                <a:ln>
                  <a:noFill/>
                </a:ln>
                <a:solidFill>
                  <a:srgbClr val="202124"/>
                </a:solidFill>
                <a:effectLst/>
                <a:latin typeface="inherit"/>
              </a:rPr>
              <a:t>e</a:t>
            </a:r>
            <a:r>
              <a:rPr kumimoji="0" lang="en-US" sz="3200" b="0" i="0" u="none" strike="noStrike" cap="none" normalizeH="0" baseline="0" dirty="0" smtClean="0">
                <a:ln>
                  <a:noFill/>
                </a:ln>
                <a:solidFill>
                  <a:srgbClr val="202124"/>
                </a:solidFill>
                <a:effectLst/>
                <a:latin typeface="inherit"/>
              </a:rPr>
              <a:t>y</a:t>
            </a:r>
            <a:r>
              <a:rPr kumimoji="0" lang="ru-RU" sz="3200" b="0" i="0" u="none" strike="noStrike" cap="none" normalizeH="0" baseline="0" dirty="0" err="1" smtClean="0">
                <a:ln>
                  <a:noFill/>
                </a:ln>
                <a:solidFill>
                  <a:srgbClr val="202124"/>
                </a:solidFill>
                <a:effectLst/>
                <a:latin typeface="inherit"/>
              </a:rPr>
              <a:t>g</a:t>
            </a:r>
            <a:r>
              <a:rPr kumimoji="0" lang="ru-RU" sz="3200" b="0" i="0" u="none" strike="noStrike" cap="none" normalizeH="0" baseline="0" dirty="0" smtClean="0">
                <a:ln>
                  <a:noFill/>
                </a:ln>
                <a:solidFill>
                  <a:srgbClr val="202124"/>
                </a:solidFill>
                <a:effectLst/>
                <a:latin typeface="inherit"/>
              </a:rPr>
              <a:t> </a:t>
            </a:r>
            <a:r>
              <a:rPr kumimoji="0" lang="en-US" sz="3200" b="0" i="0" u="none" strike="noStrike" cap="none" normalizeH="0" baseline="0" dirty="0" smtClean="0">
                <a:ln>
                  <a:noFill/>
                </a:ln>
                <a:solidFill>
                  <a:srgbClr val="202124"/>
                </a:solidFill>
                <a:effectLst/>
                <a:latin typeface="inherit"/>
              </a:rPr>
              <a:t>test</a:t>
            </a:r>
            <a:r>
              <a:rPr kumimoji="0" lang="ru-RU" sz="3200" b="0" i="0" u="none" strike="noStrike" cap="none" normalizeH="0" baseline="0" dirty="0" err="1" smtClean="0">
                <a:ln>
                  <a:noFill/>
                </a:ln>
                <a:solidFill>
                  <a:srgbClr val="202124"/>
                </a:solidFill>
                <a:effectLst/>
                <a:latin typeface="inherit"/>
              </a:rPr>
              <a:t>i</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insonning</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muvaffaqiyatsizlikka</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bo'lgan</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munosabatini</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va</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umidsizlik</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holatidan</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chiqish</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yo'llarini</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izlash</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usullarini</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o'rganish</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uchun</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mo'ljallangan</a:t>
            </a:r>
            <a:r>
              <a:rPr kumimoji="0" lang="ru-RU" sz="3200" b="0" i="0" u="none" strike="noStrike" cap="none" normalizeH="0" baseline="0" dirty="0" smtClean="0">
                <a:ln>
                  <a:noFill/>
                </a:ln>
                <a:solidFill>
                  <a:srgbClr val="202124"/>
                </a:solidFill>
                <a:effectLst/>
                <a:latin typeface="inherit"/>
              </a:rPr>
              <a:t>. </a:t>
            </a:r>
            <a:endParaRPr kumimoji="0" lang="en-US" sz="3200" b="0" i="0" u="none" strike="noStrike" cap="none" normalizeH="0" baseline="0" dirty="0" smtClean="0">
              <a:ln>
                <a:noFill/>
              </a:ln>
              <a:solidFill>
                <a:srgbClr val="202124"/>
              </a:solidFill>
              <a:effectLst/>
              <a:latin typeface="inherit"/>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sz="3200" dirty="0" err="1" smtClean="0">
                <a:solidFill>
                  <a:srgbClr val="202124"/>
                </a:solidFill>
                <a:latin typeface="inherit"/>
              </a:rPr>
              <a:t>Muallif</a:t>
            </a:r>
            <a:r>
              <a:rPr kumimoji="0" lang="ru-RU" sz="3200" b="0" i="0" u="none" strike="noStrike" cap="none" normalizeH="0" baseline="0" dirty="0" err="1" smtClean="0">
                <a:ln>
                  <a:noFill/>
                </a:ln>
                <a:solidFill>
                  <a:srgbClr val="202124"/>
                </a:solidFill>
                <a:effectLst/>
                <a:latin typeface="inherit"/>
              </a:rPr>
              <a:t>ning</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nazariyasiga</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ko'ra</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reaktsiyalarning</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uch</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turini</a:t>
            </a:r>
            <a:r>
              <a:rPr kumimoji="0" lang="ru-RU" sz="3200" b="0" i="0" u="none" strike="noStrike" cap="none" normalizeH="0" baseline="0" dirty="0" smtClean="0">
                <a:ln>
                  <a:noFill/>
                </a:ln>
                <a:solidFill>
                  <a:srgbClr val="202124"/>
                </a:solidFill>
                <a:effectLst/>
                <a:latin typeface="inherit"/>
              </a:rPr>
              <a:t> </a:t>
            </a:r>
            <a:r>
              <a:rPr kumimoji="0" lang="ru-RU" sz="3200" b="0" i="0" u="none" strike="noStrike" cap="none" normalizeH="0" baseline="0" dirty="0" err="1" smtClean="0">
                <a:ln>
                  <a:noFill/>
                </a:ln>
                <a:solidFill>
                  <a:srgbClr val="202124"/>
                </a:solidFill>
                <a:effectLst/>
                <a:latin typeface="inherit"/>
              </a:rPr>
              <a:t>ajratdi</a:t>
            </a:r>
            <a:r>
              <a:rPr kumimoji="0" lang="ru-RU" sz="3200" b="0" i="0" u="none" strike="noStrike" cap="none" normalizeH="0" baseline="0" dirty="0" smtClean="0">
                <a:ln>
                  <a:noFill/>
                </a:ln>
                <a:solidFill>
                  <a:srgbClr val="202124"/>
                </a:solidFill>
                <a:effectLst/>
                <a:latin typeface="inherit"/>
              </a:rPr>
              <a:t>:</a:t>
            </a:r>
            <a:endParaRPr kumimoji="0" lang="ru-RU" sz="2800" b="0" i="0" u="none" strike="noStrike" cap="none" normalizeH="0" baseline="0" dirty="0" smtClean="0">
              <a:ln>
                <a:noFill/>
              </a:ln>
              <a:solidFill>
                <a:schemeClr val="tx1"/>
              </a:solidFill>
              <a:effectLst/>
              <a:latin typeface="Arial" panose="020B0604020202020204" pitchFamily="34" charset="0"/>
            </a:endParaRPr>
          </a:p>
        </p:txBody>
      </p:sp>
      <p:sp>
        <p:nvSpPr>
          <p:cNvPr id="4" name="Rectangle 3"/>
          <p:cNvSpPr>
            <a:spLocks noChangeArrowheads="1"/>
          </p:cNvSpPr>
          <p:nvPr/>
        </p:nvSpPr>
        <p:spPr bwMode="auto">
          <a:xfrm>
            <a:off x="1785042" y="3703903"/>
            <a:ext cx="6871580" cy="559136"/>
          </a:xfrm>
          <a:prstGeom prst="rect">
            <a:avLst/>
          </a:prstGeom>
          <a:ln/>
        </p:spPr>
        <p:style>
          <a:lnRef idx="1">
            <a:schemeClr val="accent5"/>
          </a:lnRef>
          <a:fillRef idx="2">
            <a:schemeClr val="accent5"/>
          </a:fillRef>
          <a:effectRef idx="1">
            <a:schemeClr val="accent5"/>
          </a:effectRef>
          <a:fontRef idx="minor">
            <a:schemeClr val="dk1"/>
          </a:fontRef>
        </p:style>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sz="2800" dirty="0">
                <a:solidFill>
                  <a:srgbClr val="00B050"/>
                </a:solidFill>
                <a:latin typeface="inherit"/>
              </a:rPr>
              <a:t> </a:t>
            </a:r>
            <a:r>
              <a:rPr lang="en-US" sz="2800" dirty="0" err="1" smtClean="0">
                <a:solidFill>
                  <a:srgbClr val="00B050"/>
                </a:solidFill>
                <a:latin typeface="inherit"/>
              </a:rPr>
              <a:t>Ekstrapunitiv</a:t>
            </a:r>
            <a:r>
              <a:rPr kumimoji="0" lang="ru-RU" sz="2800" b="0" i="0" u="none" strike="noStrike" cap="none" normalizeH="0" baseline="0" dirty="0" smtClean="0">
                <a:ln>
                  <a:noFill/>
                </a:ln>
                <a:solidFill>
                  <a:srgbClr val="00B050"/>
                </a:solidFill>
                <a:effectLst/>
                <a:latin typeface="inherit"/>
              </a:rPr>
              <a:t> (</a:t>
            </a:r>
            <a:r>
              <a:rPr kumimoji="0" lang="ru-RU" sz="2800" b="0" i="0" u="none" strike="noStrike" cap="none" normalizeH="0" baseline="0" dirty="0" err="1" smtClean="0">
                <a:ln>
                  <a:noFill/>
                </a:ln>
                <a:solidFill>
                  <a:srgbClr val="00B050"/>
                </a:solidFill>
                <a:effectLst/>
                <a:latin typeface="inherit"/>
              </a:rPr>
              <a:t>tashqi</a:t>
            </a:r>
            <a:r>
              <a:rPr kumimoji="0" lang="ru-RU" sz="2800" b="0" i="0" u="none" strike="noStrike" cap="none" normalizeH="0" baseline="0" dirty="0" smtClean="0">
                <a:ln>
                  <a:noFill/>
                </a:ln>
                <a:solidFill>
                  <a:srgbClr val="00B050"/>
                </a:solidFill>
                <a:effectLst/>
                <a:latin typeface="inherit"/>
              </a:rPr>
              <a:t> </a:t>
            </a:r>
            <a:r>
              <a:rPr kumimoji="0" lang="ru-RU" sz="2800" b="0" i="0" u="none" strike="noStrike" cap="none" normalizeH="0" baseline="0" dirty="0" err="1" smtClean="0">
                <a:ln>
                  <a:noFill/>
                </a:ln>
                <a:solidFill>
                  <a:srgbClr val="00B050"/>
                </a:solidFill>
                <a:effectLst/>
                <a:latin typeface="inherit"/>
              </a:rPr>
              <a:t>ayblov</a:t>
            </a:r>
            <a:r>
              <a:rPr kumimoji="0" lang="ru-RU" sz="2800" b="0" i="0" u="none" strike="noStrike" cap="none" normalizeH="0" baseline="0" dirty="0" smtClean="0">
                <a:ln>
                  <a:noFill/>
                </a:ln>
                <a:solidFill>
                  <a:srgbClr val="00B050"/>
                </a:solidFill>
                <a:effectLst/>
                <a:latin typeface="inherit"/>
              </a:rPr>
              <a:t>).</a:t>
            </a:r>
            <a:endParaRPr kumimoji="0" lang="en-US" sz="2800" b="0" i="0" u="none" strike="noStrike" cap="none" normalizeH="0" baseline="0" dirty="0" smtClean="0">
              <a:ln>
                <a:noFill/>
              </a:ln>
              <a:solidFill>
                <a:srgbClr val="00B050"/>
              </a:solidFill>
              <a:effectLst/>
              <a:latin typeface="inheri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rPr>
              <a:t> </a:t>
            </a:r>
            <a:endParaRPr kumimoji="0" lang="ru-RU"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3622895" y="4693913"/>
            <a:ext cx="6871580" cy="559136"/>
          </a:xfrm>
          <a:prstGeom prst="rect">
            <a:avLst/>
          </a:prstGeom>
          <a:solidFill>
            <a:srgbClr val="FFC000"/>
          </a:solidFill>
          <a:ln>
            <a:noFill/>
          </a:ln>
          <a:effec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sz="2800" dirty="0">
                <a:solidFill>
                  <a:srgbClr val="00B050"/>
                </a:solidFill>
                <a:latin typeface="inherit"/>
              </a:rPr>
              <a:t> </a:t>
            </a:r>
            <a:r>
              <a:rPr lang="en-US" sz="2800" dirty="0" err="1" smtClean="0">
                <a:solidFill>
                  <a:srgbClr val="00B050"/>
                </a:solidFill>
                <a:latin typeface="inherit"/>
              </a:rPr>
              <a:t>Intrapunitiv</a:t>
            </a:r>
            <a:r>
              <a:rPr kumimoji="0" lang="ru-RU" sz="2800" b="0" i="0" u="none" strike="noStrike" cap="none" normalizeH="0" baseline="0" dirty="0" smtClean="0">
                <a:ln>
                  <a:noFill/>
                </a:ln>
                <a:solidFill>
                  <a:srgbClr val="00B050"/>
                </a:solidFill>
                <a:effectLst/>
                <a:latin typeface="inherit"/>
              </a:rPr>
              <a:t> (</a:t>
            </a:r>
            <a:r>
              <a:rPr kumimoji="0" lang="ru-RU" sz="2800" b="0" i="0" u="none" strike="noStrike" cap="none" normalizeH="0" baseline="0" dirty="0" err="1" smtClean="0">
                <a:ln>
                  <a:noFill/>
                </a:ln>
                <a:solidFill>
                  <a:srgbClr val="00B050"/>
                </a:solidFill>
                <a:effectLst/>
                <a:latin typeface="inherit"/>
              </a:rPr>
              <a:t>tashqi</a:t>
            </a:r>
            <a:r>
              <a:rPr kumimoji="0" lang="ru-RU" sz="2800" b="0" i="0" u="none" strike="noStrike" cap="none" normalizeH="0" baseline="0" dirty="0" smtClean="0">
                <a:ln>
                  <a:noFill/>
                </a:ln>
                <a:solidFill>
                  <a:srgbClr val="00B050"/>
                </a:solidFill>
                <a:effectLst/>
                <a:latin typeface="inherit"/>
              </a:rPr>
              <a:t> </a:t>
            </a:r>
            <a:r>
              <a:rPr kumimoji="0" lang="ru-RU" sz="2800" b="0" i="0" u="none" strike="noStrike" cap="none" normalizeH="0" baseline="0" dirty="0" err="1" smtClean="0">
                <a:ln>
                  <a:noFill/>
                </a:ln>
                <a:solidFill>
                  <a:srgbClr val="00B050"/>
                </a:solidFill>
                <a:effectLst/>
                <a:latin typeface="inherit"/>
              </a:rPr>
              <a:t>ayblov</a:t>
            </a:r>
            <a:r>
              <a:rPr kumimoji="0" lang="ru-RU" sz="2800" b="0" i="0" u="none" strike="noStrike" cap="none" normalizeH="0" baseline="0" dirty="0" smtClean="0">
                <a:ln>
                  <a:noFill/>
                </a:ln>
                <a:solidFill>
                  <a:srgbClr val="00B050"/>
                </a:solidFill>
                <a:effectLst/>
                <a:latin typeface="inherit"/>
              </a:rPr>
              <a:t>).</a:t>
            </a:r>
            <a:endParaRPr kumimoji="0" lang="en-US" sz="2800" b="0" i="0" u="none" strike="noStrike" cap="none" normalizeH="0" baseline="0" dirty="0" smtClean="0">
              <a:ln>
                <a:noFill/>
              </a:ln>
              <a:solidFill>
                <a:srgbClr val="00B050"/>
              </a:solidFill>
              <a:effectLst/>
              <a:latin typeface="inheri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rPr>
              <a:t> </a:t>
            </a:r>
            <a:endParaRPr kumimoji="0" lang="ru-RU" sz="2400" b="0" i="0" u="none" strike="noStrike" cap="none" normalizeH="0" baseline="0" dirty="0" smtClean="0">
              <a:ln>
                <a:noFill/>
              </a:ln>
              <a:solidFill>
                <a:schemeClr val="tx1"/>
              </a:solidFill>
              <a:effectLst/>
              <a:latin typeface="Arial" panose="020B0604020202020204" pitchFamily="34" charset="0"/>
            </a:endParaRPr>
          </a:p>
        </p:txBody>
      </p:sp>
      <p:sp>
        <p:nvSpPr>
          <p:cNvPr id="7" name="Rectangle 3"/>
          <p:cNvSpPr>
            <a:spLocks noChangeArrowheads="1"/>
          </p:cNvSpPr>
          <p:nvPr/>
        </p:nvSpPr>
        <p:spPr bwMode="auto">
          <a:xfrm>
            <a:off x="5220832" y="5683923"/>
            <a:ext cx="6871580" cy="559136"/>
          </a:xfrm>
          <a:prstGeom prst="rect">
            <a:avLst/>
          </a:prstGeom>
          <a:solidFill>
            <a:schemeClr val="accent1">
              <a:lumMod val="60000"/>
              <a:lumOff val="40000"/>
            </a:schemeClr>
          </a:solidFill>
          <a:ln>
            <a:noFill/>
          </a:ln>
          <a:effec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sz="2800" dirty="0">
                <a:solidFill>
                  <a:srgbClr val="00B050"/>
                </a:solidFill>
                <a:latin typeface="inherit"/>
              </a:rPr>
              <a:t> </a:t>
            </a:r>
            <a:r>
              <a:rPr lang="en-US" sz="2800" dirty="0" err="1" smtClean="0">
                <a:solidFill>
                  <a:srgbClr val="00B050"/>
                </a:solidFill>
                <a:latin typeface="inherit"/>
              </a:rPr>
              <a:t>Inpunitiv</a:t>
            </a:r>
            <a:r>
              <a:rPr kumimoji="0" lang="ru-RU" sz="2800" b="0" i="0" u="none" strike="noStrike" cap="none" normalizeH="0" baseline="0" dirty="0" smtClean="0">
                <a:ln>
                  <a:noFill/>
                </a:ln>
                <a:solidFill>
                  <a:srgbClr val="00B050"/>
                </a:solidFill>
                <a:effectLst/>
                <a:latin typeface="inherit"/>
              </a:rPr>
              <a:t> (</a:t>
            </a:r>
            <a:r>
              <a:rPr kumimoji="0" lang="ru-RU" sz="2800" b="0" i="0" u="none" strike="noStrike" cap="none" normalizeH="0" baseline="0" dirty="0" err="1" smtClean="0">
                <a:ln>
                  <a:noFill/>
                </a:ln>
                <a:solidFill>
                  <a:srgbClr val="00B050"/>
                </a:solidFill>
                <a:effectLst/>
                <a:latin typeface="inherit"/>
              </a:rPr>
              <a:t>tashqi</a:t>
            </a:r>
            <a:r>
              <a:rPr kumimoji="0" lang="ru-RU" sz="2800" b="0" i="0" u="none" strike="noStrike" cap="none" normalizeH="0" baseline="0" dirty="0" smtClean="0">
                <a:ln>
                  <a:noFill/>
                </a:ln>
                <a:solidFill>
                  <a:srgbClr val="00B050"/>
                </a:solidFill>
                <a:effectLst/>
                <a:latin typeface="inherit"/>
              </a:rPr>
              <a:t> </a:t>
            </a:r>
            <a:r>
              <a:rPr kumimoji="0" lang="ru-RU" sz="2800" b="0" i="0" u="none" strike="noStrike" cap="none" normalizeH="0" baseline="0" dirty="0" err="1" smtClean="0">
                <a:ln>
                  <a:noFill/>
                </a:ln>
                <a:solidFill>
                  <a:srgbClr val="00B050"/>
                </a:solidFill>
                <a:effectLst/>
                <a:latin typeface="inherit"/>
              </a:rPr>
              <a:t>ayblov</a:t>
            </a:r>
            <a:r>
              <a:rPr kumimoji="0" lang="ru-RU" sz="2800" b="0" i="0" u="none" strike="noStrike" cap="none" normalizeH="0" baseline="0" dirty="0" smtClean="0">
                <a:ln>
                  <a:noFill/>
                </a:ln>
                <a:solidFill>
                  <a:srgbClr val="00B050"/>
                </a:solidFill>
                <a:effectLst/>
                <a:latin typeface="inherit"/>
              </a:rPr>
              <a:t>).</a:t>
            </a:r>
            <a:endParaRPr kumimoji="0" lang="en-US" sz="2800" b="0" i="0" u="none" strike="noStrike" cap="none" normalizeH="0" baseline="0" dirty="0" smtClean="0">
              <a:ln>
                <a:noFill/>
              </a:ln>
              <a:solidFill>
                <a:srgbClr val="00B050"/>
              </a:solidFill>
              <a:effectLst/>
              <a:latin typeface="inheri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rPr>
              <a:t> </a:t>
            </a:r>
            <a:endParaRPr kumimoji="0" lang="ru-RU" sz="2400" b="0" i="0" u="none" strike="noStrike" cap="none" normalizeH="0" baseline="0" dirty="0" smtClean="0">
              <a:ln>
                <a:noFill/>
              </a:ln>
              <a:solidFill>
                <a:schemeClr val="tx1"/>
              </a:solidFill>
              <a:effectLst/>
              <a:latin typeface="Arial" panose="020B0604020202020204" pitchFamily="34" charset="0"/>
            </a:endParaRPr>
          </a:p>
        </p:txBody>
      </p:sp>
      <p:sp>
        <p:nvSpPr>
          <p:cNvPr id="8" name="Овал 7"/>
          <p:cNvSpPr/>
          <p:nvPr/>
        </p:nvSpPr>
        <p:spPr>
          <a:xfrm>
            <a:off x="1711105" y="3526271"/>
            <a:ext cx="914400" cy="9144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1</a:t>
            </a:r>
            <a:endParaRPr lang="ru-RU" sz="2400" b="1" dirty="0">
              <a:solidFill>
                <a:schemeClr val="tx1"/>
              </a:solidFill>
            </a:endParaRPr>
          </a:p>
        </p:txBody>
      </p:sp>
      <p:sp>
        <p:nvSpPr>
          <p:cNvPr id="9" name="Овал 8"/>
          <p:cNvSpPr/>
          <p:nvPr/>
        </p:nvSpPr>
        <p:spPr>
          <a:xfrm>
            <a:off x="3532361" y="4440671"/>
            <a:ext cx="914400" cy="9144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2</a:t>
            </a:r>
            <a:endParaRPr lang="ru-RU" sz="2400" b="1" dirty="0">
              <a:solidFill>
                <a:schemeClr val="tx1"/>
              </a:solidFill>
            </a:endParaRPr>
          </a:p>
        </p:txBody>
      </p:sp>
      <p:sp>
        <p:nvSpPr>
          <p:cNvPr id="10" name="Овал 9"/>
          <p:cNvSpPr/>
          <p:nvPr/>
        </p:nvSpPr>
        <p:spPr>
          <a:xfrm>
            <a:off x="5074467" y="5506291"/>
            <a:ext cx="914400" cy="91440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3</a:t>
            </a:r>
            <a:endParaRPr lang="ru-RU" sz="2400" b="1" dirty="0">
              <a:solidFill>
                <a:schemeClr val="tx1"/>
              </a:solidFill>
            </a:endParaRPr>
          </a:p>
        </p:txBody>
      </p:sp>
    </p:spTree>
    <p:extLst>
      <p:ext uri="{BB962C8B-B14F-4D97-AF65-F5344CB8AC3E}">
        <p14:creationId xmlns:p14="http://schemas.microsoft.com/office/powerpoint/2010/main" xmlns="" val="389058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19650" y="2472325"/>
            <a:ext cx="10616112" cy="1913352"/>
          </a:xfrm>
          <a:prstGeom prst="rect">
            <a:avLst/>
          </a:prstGeom>
          <a:solidFill>
            <a:srgbClr val="00B0F0"/>
          </a:solidFill>
          <a:ln>
            <a:noFill/>
          </a:ln>
          <a:effec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ru-RU" sz="2800" b="0" i="0" u="none" strike="noStrike" cap="none" normalizeH="0" baseline="0" dirty="0" err="1" smtClean="0">
                <a:ln>
                  <a:noFill/>
                </a:ln>
                <a:solidFill>
                  <a:schemeClr val="accent1"/>
                </a:solidFill>
                <a:effectLst/>
                <a:latin typeface="inherit"/>
              </a:rPr>
              <a:t>Intrapunitiv</a:t>
            </a:r>
            <a:r>
              <a:rPr kumimoji="0" lang="ru-RU" sz="2800" b="0" i="0" u="none" strike="noStrike" cap="none" normalizeH="0" baseline="0" dirty="0" smtClean="0">
                <a:ln>
                  <a:noFill/>
                </a:ln>
                <a:solidFill>
                  <a:schemeClr val="accent1"/>
                </a:solidFill>
                <a:effectLst/>
                <a:latin typeface="inherit"/>
              </a:rPr>
              <a:t> (</a:t>
            </a:r>
            <a:r>
              <a:rPr kumimoji="0" lang="ru-RU" sz="2800" b="0" i="0" u="none" strike="noStrike" cap="none" normalizeH="0" baseline="0" dirty="0" err="1" smtClean="0">
                <a:ln>
                  <a:noFill/>
                </a:ln>
                <a:solidFill>
                  <a:schemeClr val="accent1"/>
                </a:solidFill>
                <a:effectLst/>
                <a:latin typeface="inherit"/>
              </a:rPr>
              <a:t>o'zini</a:t>
            </a:r>
            <a:r>
              <a:rPr kumimoji="0" lang="ru-RU" sz="2800" b="0" i="0" u="none" strike="noStrike" cap="none" normalizeH="0" baseline="0" dirty="0" smtClean="0">
                <a:ln>
                  <a:noFill/>
                </a:ln>
                <a:solidFill>
                  <a:schemeClr val="accent1"/>
                </a:solidFill>
                <a:effectLst/>
                <a:latin typeface="inherit"/>
              </a:rPr>
              <a:t> </a:t>
            </a:r>
            <a:r>
              <a:rPr kumimoji="0" lang="ru-RU" sz="2800" b="0" i="0" u="none" strike="noStrike" cap="none" normalizeH="0" baseline="0" dirty="0" err="1" smtClean="0">
                <a:ln>
                  <a:noFill/>
                </a:ln>
                <a:solidFill>
                  <a:schemeClr val="accent1"/>
                </a:solidFill>
                <a:effectLst/>
                <a:latin typeface="inherit"/>
              </a:rPr>
              <a:t>ayblash</a:t>
            </a:r>
            <a:r>
              <a:rPr kumimoji="0" lang="ru-RU" sz="2800" b="0" i="0" u="none" strike="noStrike" cap="none" normalizeH="0" baseline="0" dirty="0" smtClean="0">
                <a:ln>
                  <a:noFill/>
                </a:ln>
                <a:solidFill>
                  <a:schemeClr val="accent1"/>
                </a:solidFill>
                <a:effectLst/>
                <a:latin typeface="inherit"/>
              </a:rPr>
              <a:t>). </a:t>
            </a:r>
            <a:r>
              <a:rPr kumimoji="0" lang="ru-RU" sz="2800" b="0" i="0" u="none" strike="noStrike" cap="none" normalizeH="0" baseline="0" dirty="0" err="1" smtClean="0">
                <a:ln>
                  <a:noFill/>
                </a:ln>
                <a:solidFill>
                  <a:srgbClr val="202124"/>
                </a:solidFill>
                <a:effectLst/>
                <a:latin typeface="inherit"/>
              </a:rPr>
              <a:t>Muvaffaqiyatsizlikda</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odam</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o'zini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ayblaydi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Shu</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bilan</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birga</a:t>
            </a:r>
            <a:r>
              <a:rPr kumimoji="0" lang="ru-RU" sz="2800" b="0" i="0" u="none" strike="noStrike" cap="none" normalizeH="0" baseline="0" dirty="0" smtClean="0">
                <a:ln>
                  <a:noFill/>
                </a:ln>
                <a:solidFill>
                  <a:srgbClr val="202124"/>
                </a:solidFill>
                <a:effectLst/>
                <a:latin typeface="inherit"/>
              </a:rPr>
              <a:t>, u </a:t>
            </a:r>
            <a:r>
              <a:rPr kumimoji="0" lang="ru-RU" sz="2800" b="0" i="0" u="none" strike="noStrike" cap="none" normalizeH="0" baseline="0" dirty="0" err="1" smtClean="0">
                <a:ln>
                  <a:noFill/>
                </a:ln>
                <a:solidFill>
                  <a:srgbClr val="202124"/>
                </a:solidFill>
                <a:effectLst/>
                <a:latin typeface="inherit"/>
              </a:rPr>
              <a:t>aybdorlik</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va</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pushaymonlik</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tuyg'usini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boshdan</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kechiradi</a:t>
            </a:r>
            <a:r>
              <a:rPr kumimoji="0" lang="ru-RU" sz="2800" b="0" i="0" u="none" strike="noStrike" cap="none" normalizeH="0" baseline="0" dirty="0" smtClean="0">
                <a:ln>
                  <a:noFill/>
                </a:ln>
                <a:solidFill>
                  <a:srgbClr val="202124"/>
                </a:solidFill>
                <a:effectLst/>
                <a:latin typeface="inherit"/>
              </a:rPr>
              <a:t>.</a:t>
            </a:r>
            <a:r>
              <a:rPr kumimoji="0" lang="ru-RU" sz="1000" b="0" i="0" u="none" strike="noStrike" cap="none" normalizeH="0" baseline="0" dirty="0" smtClean="0">
                <a:ln>
                  <a:noFill/>
                </a:ln>
                <a:solidFill>
                  <a:schemeClr val="tx1"/>
                </a:solidFill>
                <a:effectLst/>
              </a:rPr>
              <a:t> </a:t>
            </a:r>
            <a:endParaRPr kumimoji="0" lang="ru-RU" sz="2400" b="0" i="0" u="none" strike="noStrike" cap="none" normalizeH="0" baseline="0" dirty="0" smtClean="0">
              <a:ln>
                <a:noFill/>
              </a:ln>
              <a:solidFill>
                <a:schemeClr val="tx1"/>
              </a:solidFill>
              <a:effectLst/>
              <a:latin typeface="Arial" panose="020B0604020202020204" pitchFamily="34" charset="0"/>
            </a:endParaRPr>
          </a:p>
        </p:txBody>
      </p:sp>
      <p:pic>
        <p:nvPicPr>
          <p:cNvPr id="4" name="Рисунок 3"/>
          <p:cNvPicPr>
            <a:picLocks noChangeAspect="1"/>
          </p:cNvPicPr>
          <p:nvPr/>
        </p:nvPicPr>
        <p:blipFill>
          <a:blip r:embed="rId2"/>
          <a:stretch>
            <a:fillRect/>
          </a:stretch>
        </p:blipFill>
        <p:spPr>
          <a:xfrm>
            <a:off x="597528" y="0"/>
            <a:ext cx="10628768" cy="2456901"/>
          </a:xfrm>
          <a:prstGeom prst="rect">
            <a:avLst/>
          </a:prstGeom>
        </p:spPr>
      </p:pic>
      <p:sp>
        <p:nvSpPr>
          <p:cNvPr id="5" name="Rectangle 2"/>
          <p:cNvSpPr>
            <a:spLocks noChangeArrowheads="1"/>
          </p:cNvSpPr>
          <p:nvPr/>
        </p:nvSpPr>
        <p:spPr bwMode="auto">
          <a:xfrm>
            <a:off x="1013988" y="4508528"/>
            <a:ext cx="10909425" cy="1833523"/>
          </a:xfrm>
          <a:prstGeom prst="rect">
            <a:avLst/>
          </a:prstGeom>
          <a:solidFill>
            <a:srgbClr val="FFFF00"/>
          </a:solidFill>
          <a:ln>
            <a:noFill/>
          </a:ln>
          <a:effectLst/>
        </p:spPr>
        <p:txBody>
          <a:bodyPr vert="horz" wrap="square" lIns="0" tIns="-12696" rIns="0" bIns="-12696" numCol="1" anchor="ctr" anchorCtr="0" compatLnSpc="1">
            <a:prstTxWarp prst="textNoShape">
              <a:avLst/>
            </a:prstTxWarp>
            <a:spAutoFit/>
          </a:bodyPr>
          <a:lstStyle/>
          <a:p>
            <a:pPr lvl="0" defTabSz="914400" eaLnBrk="0" fontAlgn="base" hangingPunct="0">
              <a:lnSpc>
                <a:spcPct val="150000"/>
              </a:lnSpc>
              <a:spcBef>
                <a:spcPct val="0"/>
              </a:spcBef>
              <a:spcAft>
                <a:spcPct val="0"/>
              </a:spcAft>
            </a:pPr>
            <a:r>
              <a:rPr kumimoji="0" lang="en-US" sz="2800" b="0" i="0" u="none" strike="noStrike" cap="none" normalizeH="0" baseline="0" dirty="0" smtClean="0">
                <a:ln>
                  <a:noFill/>
                </a:ln>
                <a:solidFill>
                  <a:srgbClr val="00B050"/>
                </a:solidFill>
                <a:effectLst/>
                <a:latin typeface="inherit"/>
              </a:rPr>
              <a:t>  </a:t>
            </a:r>
            <a:r>
              <a:rPr kumimoji="0" lang="en-US" sz="2800" b="0" i="0" u="none" strike="noStrike" cap="none" normalizeH="0" baseline="0" dirty="0" err="1" smtClean="0">
                <a:ln>
                  <a:noFill/>
                </a:ln>
                <a:solidFill>
                  <a:srgbClr val="00B050"/>
                </a:solidFill>
                <a:effectLst/>
                <a:latin typeface="inherit"/>
              </a:rPr>
              <a:t>Imputiv</a:t>
            </a:r>
            <a:r>
              <a:rPr kumimoji="0" lang="en-US" sz="2800" b="0" i="0" u="none" strike="noStrike" cap="none" normalizeH="0" baseline="0" dirty="0" smtClean="0">
                <a:ln>
                  <a:noFill/>
                </a:ln>
                <a:solidFill>
                  <a:srgbClr val="00B050"/>
                </a:solidFill>
                <a:effectLst/>
                <a:latin typeface="inherit"/>
              </a:rPr>
              <a:t> (</a:t>
            </a:r>
            <a:r>
              <a:rPr kumimoji="0" lang="en-US" sz="2800" b="0" i="0" u="none" strike="noStrike" cap="none" normalizeH="0" baseline="0" dirty="0" err="1" smtClean="0">
                <a:ln>
                  <a:noFill/>
                </a:ln>
                <a:solidFill>
                  <a:srgbClr val="00B050"/>
                </a:solidFill>
                <a:effectLst/>
                <a:latin typeface="inherit"/>
              </a:rPr>
              <a:t>ayblamaydi</a:t>
            </a:r>
            <a:r>
              <a:rPr kumimoji="0" lang="en-US" sz="2800" b="0" i="0" u="none" strike="noStrike" cap="none" normalizeH="0" baseline="0" dirty="0" smtClean="0">
                <a:ln>
                  <a:noFill/>
                </a:ln>
                <a:solidFill>
                  <a:srgbClr val="00B050"/>
                </a:solidFill>
                <a:effectLst/>
                <a:latin typeface="inherit"/>
              </a:rPr>
              <a:t>)</a:t>
            </a:r>
            <a:r>
              <a:rPr lang="en-US" sz="2800" dirty="0" smtClean="0">
                <a:solidFill>
                  <a:srgbClr val="00B050"/>
                </a:solidFill>
                <a:latin typeface="inherit"/>
              </a:rPr>
              <a:t> </a:t>
            </a:r>
            <a:r>
              <a:rPr lang="ru-RU" sz="2800" dirty="0" err="1" smtClean="0">
                <a:solidFill>
                  <a:srgbClr val="202124"/>
                </a:solidFill>
                <a:latin typeface="inherit"/>
              </a:rPr>
              <a:t>Inson</a:t>
            </a:r>
            <a:r>
              <a:rPr lang="ru-RU" sz="2800" dirty="0" smtClean="0">
                <a:solidFill>
                  <a:srgbClr val="202124"/>
                </a:solidFill>
                <a:latin typeface="inherit"/>
              </a:rPr>
              <a:t> </a:t>
            </a:r>
            <a:r>
              <a:rPr kumimoji="0" lang="ru-RU" sz="2800" b="0" i="0" u="none" strike="noStrike" cap="none" normalizeH="0" baseline="0" dirty="0" err="1" smtClean="0">
                <a:ln>
                  <a:noFill/>
                </a:ln>
                <a:solidFill>
                  <a:srgbClr val="202124"/>
                </a:solidFill>
                <a:effectLst/>
                <a:latin typeface="inherit"/>
              </a:rPr>
              <a:t>boshqalarni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ham</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o'zini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ham</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haqorat</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qilmaslikka</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harakat</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qiladi</a:t>
            </a:r>
            <a:r>
              <a:rPr kumimoji="0" lang="ru-RU" sz="2800" b="0" i="0" u="none" strike="noStrike" cap="none" normalizeH="0" baseline="0" dirty="0" smtClean="0">
                <a:ln>
                  <a:noFill/>
                </a:ln>
                <a:solidFill>
                  <a:srgbClr val="202124"/>
                </a:solidFill>
                <a:effectLst/>
                <a:latin typeface="inherit"/>
              </a:rPr>
              <a:t>. U </a:t>
            </a:r>
            <a:r>
              <a:rPr kumimoji="0" lang="ru-RU" sz="2800" b="0" i="0" u="none" strike="noStrike" cap="none" normalizeH="0" baseline="0" dirty="0" err="1" smtClean="0">
                <a:ln>
                  <a:noFill/>
                </a:ln>
                <a:solidFill>
                  <a:srgbClr val="202124"/>
                </a:solidFill>
                <a:effectLst/>
                <a:latin typeface="inherit"/>
              </a:rPr>
              <a:t>yo</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umidsizlikka</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uchragan</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vaziyat</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bilan</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murosaga</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keladi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yoki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undan</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chiqish</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yo'lini</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topishga</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harakat</a:t>
            </a:r>
            <a:r>
              <a:rPr kumimoji="0" lang="ru-RU" sz="2800" b="0" i="0" u="none" strike="noStrike" cap="none" normalizeH="0" baseline="0" dirty="0" smtClean="0">
                <a:ln>
                  <a:noFill/>
                </a:ln>
                <a:solidFill>
                  <a:srgbClr val="202124"/>
                </a:solidFill>
                <a:effectLst/>
                <a:latin typeface="inherit"/>
              </a:rPr>
              <a:t> </a:t>
            </a:r>
            <a:r>
              <a:rPr kumimoji="0" lang="ru-RU" sz="2800" b="0" i="0" u="none" strike="noStrike" cap="none" normalizeH="0" baseline="0" dirty="0" err="1" smtClean="0">
                <a:ln>
                  <a:noFill/>
                </a:ln>
                <a:solidFill>
                  <a:srgbClr val="202124"/>
                </a:solidFill>
                <a:effectLst/>
                <a:latin typeface="inherit"/>
              </a:rPr>
              <a:t>qiladi</a:t>
            </a:r>
            <a:r>
              <a:rPr kumimoji="0" lang="ru-RU" sz="2800" b="0" i="0" u="none" strike="noStrike" cap="none" normalizeH="0" baseline="0" dirty="0" smtClean="0">
                <a:ln>
                  <a:noFill/>
                </a:ln>
                <a:solidFill>
                  <a:srgbClr val="202124"/>
                </a:solidFill>
                <a:effectLst/>
                <a:latin typeface="inherit"/>
              </a:rPr>
              <a:t>.</a:t>
            </a:r>
            <a:r>
              <a:rPr kumimoji="0" lang="ru-RU" sz="1000" b="0" i="0" u="none" strike="noStrike" cap="none" normalizeH="0" baseline="0" dirty="0" smtClean="0">
                <a:ln>
                  <a:noFill/>
                </a:ln>
                <a:solidFill>
                  <a:schemeClr val="tx1"/>
                </a:solidFill>
                <a:effectLst/>
              </a:rPr>
              <a:t> </a:t>
            </a:r>
            <a:endParaRPr kumimoji="0" lang="ru-RU"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463848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psycabi.net/images/music/1-2.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23864" y="561315"/>
            <a:ext cx="4807391" cy="5902859"/>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Рисунок 3"/>
          <p:cNvPicPr>
            <a:picLocks noChangeAspect="1"/>
          </p:cNvPicPr>
          <p:nvPr/>
        </p:nvPicPr>
        <p:blipFill>
          <a:blip r:embed="rId3"/>
          <a:stretch>
            <a:fillRect/>
          </a:stretch>
        </p:blipFill>
        <p:spPr>
          <a:xfrm>
            <a:off x="6680703" y="561315"/>
            <a:ext cx="4880572" cy="6029608"/>
          </a:xfrm>
          <a:prstGeom prst="rect">
            <a:avLst/>
          </a:prstGeom>
        </p:spPr>
      </p:pic>
    </p:spTree>
    <p:extLst>
      <p:ext uri="{BB962C8B-B14F-4D97-AF65-F5344CB8AC3E}">
        <p14:creationId xmlns:p14="http://schemas.microsoft.com/office/powerpoint/2010/main" xmlns="" val="3225363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53086" y="444374"/>
            <a:ext cx="5241956" cy="6096000"/>
          </a:xfrm>
          <a:prstGeom prst="rect">
            <a:avLst/>
          </a:prstGeom>
        </p:spPr>
      </p:pic>
      <p:pic>
        <p:nvPicPr>
          <p:cNvPr id="3" name="Рисунок 2"/>
          <p:cNvPicPr>
            <a:picLocks noChangeAspect="1"/>
          </p:cNvPicPr>
          <p:nvPr/>
        </p:nvPicPr>
        <p:blipFill>
          <a:blip r:embed="rId3"/>
          <a:stretch>
            <a:fillRect/>
          </a:stretch>
        </p:blipFill>
        <p:spPr>
          <a:xfrm>
            <a:off x="6436259" y="553016"/>
            <a:ext cx="5224603" cy="6096000"/>
          </a:xfrm>
          <a:prstGeom prst="rect">
            <a:avLst/>
          </a:prstGeom>
        </p:spPr>
      </p:pic>
    </p:spTree>
    <p:extLst>
      <p:ext uri="{BB962C8B-B14F-4D97-AF65-F5344CB8AC3E}">
        <p14:creationId xmlns:p14="http://schemas.microsoft.com/office/powerpoint/2010/main" xmlns="" val="600862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87720" y="299518"/>
            <a:ext cx="5143123" cy="6264243"/>
          </a:xfrm>
          <a:prstGeom prst="rect">
            <a:avLst/>
          </a:prstGeom>
        </p:spPr>
      </p:pic>
      <p:pic>
        <p:nvPicPr>
          <p:cNvPr id="3" name="Рисунок 2"/>
          <p:cNvPicPr>
            <a:picLocks noChangeAspect="1"/>
          </p:cNvPicPr>
          <p:nvPr/>
        </p:nvPicPr>
        <p:blipFill>
          <a:blip r:embed="rId3"/>
          <a:stretch>
            <a:fillRect/>
          </a:stretch>
        </p:blipFill>
        <p:spPr>
          <a:xfrm>
            <a:off x="6572816" y="381000"/>
            <a:ext cx="5142368" cy="6096000"/>
          </a:xfrm>
          <a:prstGeom prst="rect">
            <a:avLst/>
          </a:prstGeom>
        </p:spPr>
      </p:pic>
    </p:spTree>
    <p:extLst>
      <p:ext uri="{BB962C8B-B14F-4D97-AF65-F5344CB8AC3E}">
        <p14:creationId xmlns:p14="http://schemas.microsoft.com/office/powerpoint/2010/main" xmlns="" val="3222042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60971" y="308573"/>
            <a:ext cx="5378513" cy="6273296"/>
          </a:xfrm>
          <a:prstGeom prst="rect">
            <a:avLst/>
          </a:prstGeom>
        </p:spPr>
      </p:pic>
      <p:pic>
        <p:nvPicPr>
          <p:cNvPr id="3" name="Рисунок 2"/>
          <p:cNvPicPr>
            <a:picLocks noChangeAspect="1"/>
          </p:cNvPicPr>
          <p:nvPr/>
        </p:nvPicPr>
        <p:blipFill>
          <a:blip r:embed="rId3"/>
          <a:stretch>
            <a:fillRect/>
          </a:stretch>
        </p:blipFill>
        <p:spPr>
          <a:xfrm>
            <a:off x="6264243" y="308573"/>
            <a:ext cx="5396620" cy="6096000"/>
          </a:xfrm>
          <a:prstGeom prst="rect">
            <a:avLst/>
          </a:prstGeom>
        </p:spPr>
      </p:pic>
    </p:spTree>
    <p:extLst>
      <p:ext uri="{BB962C8B-B14F-4D97-AF65-F5344CB8AC3E}">
        <p14:creationId xmlns:p14="http://schemas.microsoft.com/office/powerpoint/2010/main" xmlns="" val="2962124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88956" y="462481"/>
            <a:ext cx="5269871" cy="6096000"/>
          </a:xfrm>
          <a:prstGeom prst="rect">
            <a:avLst/>
          </a:prstGeom>
        </p:spPr>
      </p:pic>
      <p:pic>
        <p:nvPicPr>
          <p:cNvPr id="3" name="Рисунок 2"/>
          <p:cNvPicPr>
            <a:picLocks noChangeAspect="1"/>
          </p:cNvPicPr>
          <p:nvPr/>
        </p:nvPicPr>
        <p:blipFill>
          <a:blip r:embed="rId3"/>
          <a:stretch>
            <a:fillRect/>
          </a:stretch>
        </p:blipFill>
        <p:spPr>
          <a:xfrm>
            <a:off x="6372885" y="462481"/>
            <a:ext cx="5360406" cy="6096000"/>
          </a:xfrm>
          <a:prstGeom prst="rect">
            <a:avLst/>
          </a:prstGeom>
        </p:spPr>
      </p:pic>
    </p:spTree>
    <p:extLst>
      <p:ext uri="{BB962C8B-B14F-4D97-AF65-F5344CB8AC3E}">
        <p14:creationId xmlns:p14="http://schemas.microsoft.com/office/powerpoint/2010/main" xmlns="" val="1017440060"/>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
  <TotalTime>227</TotalTime>
  <Words>533</Words>
  <Application>Microsoft Office PowerPoint</Application>
  <PresentationFormat>Произвольный</PresentationFormat>
  <Paragraphs>31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Капля</vt:lpstr>
      <vt:lpstr>Rozentsveyg frustratsion testi</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ARM</dc:creator>
  <cp:lastModifiedBy>Пользователь</cp:lastModifiedBy>
  <cp:revision>15</cp:revision>
  <dcterms:created xsi:type="dcterms:W3CDTF">2023-02-20T09:45:39Z</dcterms:created>
  <dcterms:modified xsi:type="dcterms:W3CDTF">2023-02-20T15:59:17Z</dcterms:modified>
</cp:coreProperties>
</file>