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74" r:id="rId2"/>
    <p:sldId id="275" r:id="rId3"/>
    <p:sldId id="276" r:id="rId4"/>
    <p:sldId id="272" r:id="rId5"/>
    <p:sldId id="270" r:id="rId6"/>
    <p:sldId id="258" r:id="rId7"/>
    <p:sldId id="266" r:id="rId8"/>
    <p:sldId id="260" r:id="rId9"/>
    <p:sldId id="267" r:id="rId10"/>
    <p:sldId id="268" r:id="rId11"/>
    <p:sldId id="277" r:id="rId12"/>
    <p:sldId id="271" r:id="rId13"/>
    <p:sldId id="261" r:id="rId14"/>
    <p:sldId id="265" r:id="rId15"/>
    <p:sldId id="262" r:id="rId16"/>
    <p:sldId id="263" r:id="rId17"/>
    <p:sldId id="288" r:id="rId18"/>
    <p:sldId id="279" r:id="rId19"/>
    <p:sldId id="280" r:id="rId20"/>
    <p:sldId id="281" r:id="rId21"/>
    <p:sldId id="282" r:id="rId22"/>
    <p:sldId id="283" r:id="rId23"/>
    <p:sldId id="264" r:id="rId24"/>
    <p:sldId id="284" r:id="rId25"/>
    <p:sldId id="285" r:id="rId26"/>
    <p:sldId id="286" r:id="rId27"/>
    <p:sldId id="28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7318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7588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478017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7992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248691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3810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7163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9080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0697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1928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5510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4868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800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1789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9480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003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80D3F-B830-4845-AE38-9F4F1D235CC3}" type="datetimeFigureOut">
              <a:rPr lang="ru-RU" smtClean="0"/>
              <a:pPr/>
              <a:t>чт 13.07.23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7E39040-0FD6-44AA-965C-43A881573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580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ikiwand.com/ru/%D0%A4%D0%B0%D0%BA%D1%83%D0%BB%D1%8C%D1%82%D0%B5%D1%82_%D0%BF%D1%81%D0%B8%D1%85%D0%BE%D0%BB%D0%BE%D0%B3%D0%B8%D0%B8_%D0%9C%D0%93%D0%A3" TargetMode="External"/><Relationship Id="rId3" Type="http://schemas.openxmlformats.org/officeDocument/2006/relationships/image" Target="../media/image22.jpeg"/><Relationship Id="rId7" Type="http://schemas.openxmlformats.org/officeDocument/2006/relationships/hyperlink" Target="http://www.wikiwand.com/ru/%D0%9B%D0%B5%D0%BE%D0%BD%D1%82%D1%8C%D0%B5%D0%B2,_%D0%94%D0%BC%D0%B8%D1%82%D1%80%D0%B8%D0%B9_%D0%90%D0%BB%D0%B5%D0%BA%D1%81%D0%B5%D0%B5%D0%B2%D0%B8%D1%87" TargetMode="External"/><Relationship Id="rId12" Type="http://schemas.openxmlformats.org/officeDocument/2006/relationships/hyperlink" Target="http://www.wikiwand.com/ru/%D0%9B%D0%B5%D0%BE%D0%BD%D1%82%D1%8C%D0%B5%D0%B2,_%D0%90%D0%BB%D0%B5%D0%BA%D1%81%D0%B5%D0%B9_%D0%9D%D0%B8%D0%BA%D0%BE%D0%BB%D0%B0%D0%B5%D0%B2%D0%B8%D1%87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wikiwand.com/ru/%D0%9C%D0%BE%D1%81%D0%BA%D0%B2%D0%B0" TargetMode="External"/><Relationship Id="rId11" Type="http://schemas.openxmlformats.org/officeDocument/2006/relationships/hyperlink" Target="http://www.wikiwand.com/ru/%D0%9B%D0%B5%D0%BE%D0%BD%D1%82%D1%8C%D0%B5%D0%B2,_%D0%90%D0%BB%D0%B5%D0%BA%D1%81%D0%B5%D0%B9_%D0%90%D0%BB%D0%B5%D0%BA%D1%81%D0%B5%D0%B5%D0%B2%D0%B8%D1%87_(%D0%BB%D0%B8%D0%BD%D0%B3%D0%B2%D0%B8%D1%81%D1%82)" TargetMode="External"/><Relationship Id="rId5" Type="http://schemas.openxmlformats.org/officeDocument/2006/relationships/hyperlink" Target="http://www.wikiwand.com/ru/1960_%D0%B3%D0%BE%D0%B4" TargetMode="External"/><Relationship Id="rId10" Type="http://schemas.openxmlformats.org/officeDocument/2006/relationships/hyperlink" Target="http://www.wikiwand.com/ru/%D0%9C%D0%93%D0%9F%D0%9F%D0%A3" TargetMode="External"/><Relationship Id="rId4" Type="http://schemas.openxmlformats.org/officeDocument/2006/relationships/hyperlink" Target="http://www.wikiwand.com/ru/28_%D0%B8%D1%8E%D0%BB%D1%8F" TargetMode="External"/><Relationship Id="rId9" Type="http://schemas.openxmlformats.org/officeDocument/2006/relationships/hyperlink" Target="http://www.wikiwand.com/ru/%D0%9C%D0%93%D0%A3_%D0%B8%D0%BC._%D0%9B%D0%BE%D0%BC%D0%BE%D0%BD%D0%BE%D1%81%D0%BE%D0%B2%D0%B0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y.msu.ru/people/leontie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y.msu.ru/people/leontiev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7560840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71508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3895" y="260648"/>
            <a:ext cx="8064896" cy="63094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z-Cyrl-UZ" sz="2400" dirty="0" smtClean="0">
                <a:latin typeface="Times New Roman" pitchFamily="18" charset="0"/>
                <a:cs typeface="Times New Roman" pitchFamily="18" charset="0"/>
              </a:rPr>
              <a:t>1966 йилдан бошлаб  МДУ  психология факультети декани ва бир вақтда умумий психология кафедраси ни ҳам бошқарган.</a:t>
            </a:r>
          </a:p>
          <a:p>
            <a:r>
              <a:rPr lang="uz-Cyrl-UZ" sz="2400" dirty="0" smtClean="0">
                <a:latin typeface="Times New Roman" pitchFamily="18" charset="0"/>
                <a:cs typeface="Times New Roman" pitchFamily="18" charset="0"/>
              </a:rPr>
              <a:t>Шуни таъкидлаш жоизки, МДУда психология факультетини ташкил этишга шахсан Алексей Николаевич  ташаббускор бўлган.</a:t>
            </a:r>
          </a:p>
          <a:p>
            <a:r>
              <a:rPr lang="uz-Cyrl-UZ" sz="2400" dirty="0" smtClean="0">
                <a:latin typeface="Times New Roman" pitchFamily="18" charset="0"/>
                <a:cs typeface="Times New Roman" pitchFamily="18" charset="0"/>
              </a:rPr>
              <a:t>1950 йилда у Россия  Педагогика Фанлари Академияси  ҳақиқий аъзоси бўлган.</a:t>
            </a:r>
          </a:p>
          <a:p>
            <a:r>
              <a:rPr lang="uz-Cyrl-UZ" sz="2400" dirty="0" smtClean="0">
                <a:latin typeface="Times New Roman" pitchFamily="18" charset="0"/>
                <a:cs typeface="Times New Roman" pitchFamily="18" charset="0"/>
              </a:rPr>
              <a:t>МДУда   нашр қилинадиган “МДУ хабарномаси”нинг  “Психология” серияси(14)нинг асосчиси ҳам саналади.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z-Cyrl-UZ" sz="2400" dirty="0">
                <a:latin typeface="Times New Roman" pitchFamily="18" charset="0"/>
                <a:cs typeface="Times New Roman" pitchFamily="18" charset="0"/>
              </a:rPr>
              <a:t>Алексей </a:t>
            </a:r>
            <a:r>
              <a:rPr lang="uz-Cyrl-UZ" sz="2400" dirty="0" smtClean="0">
                <a:latin typeface="Times New Roman" pitchFamily="18" charset="0"/>
                <a:cs typeface="Times New Roman" pitchFamily="18" charset="0"/>
              </a:rPr>
              <a:t>Николаевич  1920 йилларнинг охирларида Л.С.Виготский  раҳбарлигида ишлай туриб, унинг маданий-тарихий концепциясига таянган ҳолда хотира жараёнини тадқиқ қилади. Ва,  предметли фаолият   </a:t>
            </a:r>
            <a:r>
              <a:rPr lang="uz-Cyrl-UZ" sz="2400" dirty="0">
                <a:latin typeface="Times New Roman" pitchFamily="18" charset="0"/>
                <a:cs typeface="Times New Roman" pitchFamily="18" charset="0"/>
              </a:rPr>
              <a:t>ижтимоий – тарихий ва онтогенез ривожланиш  натижасида  деб талқин қилади</a:t>
            </a:r>
            <a:r>
              <a:rPr lang="uz-Cyrl-UZ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/>
          </a:p>
          <a:p>
            <a:endParaRPr lang="ru-RU" sz="2000" dirty="0" smtClean="0"/>
          </a:p>
        </p:txBody>
      </p:sp>
    </p:spTree>
    <p:extLst>
      <p:ext uri="{BB962C8B-B14F-4D97-AF65-F5344CB8AC3E}">
        <p14:creationId xmlns="" xmlns:p14="http://schemas.microsoft.com/office/powerpoint/2010/main" val="2906898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052736"/>
            <a:ext cx="7416824" cy="526297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endParaRPr lang="uz-Cyrl-UZ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z-Cyrl-UZ" sz="2400" dirty="0" smtClean="0">
                <a:latin typeface="Times New Roman" pitchFamily="18" charset="0"/>
                <a:cs typeface="Times New Roman" pitchFamily="18" charset="0"/>
              </a:rPr>
              <a:t>1930 </a:t>
            </a:r>
            <a:r>
              <a:rPr lang="uz-Cyrl-UZ" sz="2400" dirty="0">
                <a:latin typeface="Times New Roman" pitchFamily="18" charset="0"/>
                <a:cs typeface="Times New Roman" pitchFamily="18" charset="0"/>
              </a:rPr>
              <a:t>йилнинг бошларида  Харьков  фаолият  илмий мактабини бошқариб,  фаолият муаммосини  экспериментал ва назарий  ишлаб чиқишни йўлга қўйди. Унинг раҳбарлигида 1956-1963 йилларда олиб борилган тадқиқотлар натижаси шуни кўрсатдики,   ҳатто мусиқа эшитиш қобилияти ёмон бўлган одамларда ҳам  адекват ҳаракатлар асосида юқори мусиқий эшитиш кўникмасига эга бўлиш мумкин.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z-Cyrl-UZ" sz="2400" dirty="0">
                <a:latin typeface="Times New Roman" pitchFamily="18" charset="0"/>
                <a:cs typeface="Times New Roman" pitchFamily="18" charset="0"/>
              </a:rPr>
              <a:t>У  фаолиятнинг ўзига хослигилигини тадқиқ этаркан, фаолиятни билиш қуроли эканлигини исботлаб беради.  Шахс асосини меъёрда ҳам,  патологик  ҳолатда ҳам  мотивлар кураши  ушлаб туришлигини айтади</a:t>
            </a:r>
            <a:r>
              <a:rPr lang="uz-Cyrl-UZ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z-Cyrl-UZ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5421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wgHBgkIBwgKCgkLDRYPDQwMDRsUFRAWIB0iIiAdHx8kKDQsJCYxJx8fLT0tMTU3Ojo6Iys/RD84QzQ5OjcBCgoKDQwNGg8PGjclHyU3Nzc3Nzc3Nzc3Nzc3Nzc3Nzc3Nzc3Nzc3Nzc3Nzc3Nzc3Nzc3Nzc3Nzc3Nzc3Nzc3N//AABEIALcAeAMBIgACEQEDEQH/xAAcAAEAAgMBAQEAAAAAAAAAAAAABQYDBAcCAQj/xABGEAACAQMCAwQFBgkLBQAAAAABAgMABBEFIQYSMRMiQVEHFDJhcRU1gZGy0SN0dZShsbPBwhYXJCUzNkJVZYLSVGJyk5X/xAAYAQEAAwEAAAAAAAAAAAAAAAAAAQIEA//EACARAQEAAQQCAwEAAAAAAAAAAAABEQIDEjIiURNBYTH/2gAMAwEAAhEDEQA/AKHSlKwLFfa+UJwCQCfcKBTxqwcS6SlgunNFEiDl9XuOR1YNKmCzbE7nn5cHfudK+6/p9laQakbWaGVk1ERBY0cGFcSdzvKM+yOmelTgV+vlTmk2UEmjXfaxB7u5WX1MnqphTnbH/kCR/trYvdB06ya4aTUGlSyV/WkhaNnLKyJ3QCeUcz9G3GPfswK3SrBqPD0WmwXNzcXXPDbRSSOsbIJG5ZxHspOcYOc9AdqzT8LCS+W30+45h65JbOJmUOAjqhcKDkrlt/IYqeNFZpVpg4b06a5YJqIMB7JQRPFzK7u67nOD7AIAOTzY8KrDqUdkOcqSDkYOx8vCoswPNKUqApSlApSlAr6rMjB0OGUgg+RHSvlXb0TWttd8QXS3dvDOq2bMFlQMAeZd8Gp0zNwKlHqN1Gsyx3LBZmZ5OneZhgn6a+jUrtZJXFw3PK5kdtssxVlJ+p2H01+ghpGlE/NVh+bJ91eho2k/5VYfmyfdXb4b7MvzxFfXEJgaKcobfmMOMdzm64+NbI13UxJG4v3LRKVXKqcg4B5hjvdBucnYeVd8uNM0S2iaWfTtOjQdXeBAB9OKhH1fg1J+yFvYOc4LJZgr9eKfDfZlxaa+uZ0kWa4ZxJG0b8xzlWfnIPxbes/y3qXZyxi/kCyyNK/LygliQSebGRkgHY+Fd3tLfhy9UG2s9MfPh6umfqxW38i6R4aTYfmyfdT4b7Mvz+uv6qs7Ti+btSqqWCJ0UkjA5cAgsxyN8kmo9mLMWYksTkknJJr9I/IekeOlWH5sn3Vyn0v2drZ67YpZ20MCNaZKxIFBPO2+1V17d0zOTKh0pSuQUpSgUpSgVfPQ7/eO8/Em+2tUOr56Hv7xXn4i320q+32hXXRWO8uo7K0muZf7OJC7Y8gK9rUVxcjScNagqZ5uxJwPHG9bFVPGn6zxjJ61dyrb2pOYo2Y4A8wP3mpm04EsosdrMzEeQAqT4cybC3Yd4dknTw2qaBoIP+S2nomI+1VvBg9edH1uZdTfR9RGJ0yI5M558b7+/BqWlvrSOVYZLmFZWOFQuMk+WKoOvTND6Q7Ib8xljOx8MAffQdNU5rkPpp+f9P8AxP8AjaurxSc3Q5Fco9NPz/p/4n/G1ct3pUxz2lKVlSUpSgUpSgVevRC3LxBet5WLfbSqLV49Ezcmt37eVi320q2jtCuuRMW32xWLVOc6bchMEmJhv06V9gkDDasjqssbRuAUcYYeYraq5/b6H2oMocRtGiDtBnmOwzjB291WLhtprvSriG7upJpBI0KzZweXwNRF/ctp7z2z4BiYYHXIIyP0VIcJzSPp7Rersj85kDOcBgT1FBk03haG0YlykmSDh4l5h/uHjnevsmh28mtyavdHmnDKLfryoQvU499TxmXBOdutU3ibiqKzMunQIXu2wS59lAR1+NBNaRqnbXDIXHLnAHlvVG9M5zrunkbj1L+Nqz6FcMswKuSM75rQ9K79pqOkv52A+21c93pUxRqUpWRJSlKBSlKBV09Fpxq2o/iDfbSqXVq4Au47CbWbuZXaOLTXZgnUjnTpV9vtCup2d4B0qUhftF2rlX84FpGAbbT5DgdJJcfqFYf5y9SUkQWVvGvhzFm/eK2KrJx5AI9QglD8ouU5WCtg5XxH0H9FZuGLaR7fAe+Cn/H2vQ+6qfoMlzxdrF6buf8ApjQc0LsO6uCNsDoKs3DkmrWNz8lTp2RXLd9ei+YPQj3++gtFy628fZKzM7DALMWJx161yzWLW4TX7xLwkXHMr481IBGPoIrp2n2Msly9zcc3KfZL9WAPl4D9dc74+1CO54pf1Zhm3RYyw8WGSf14+ig3dGA5xk4Oa0vShj1zSOXp6jt/7HrLo+t6ejol/E0T9BIoyp+jqP01r+kmSKafRpLdw8TWPdYA7/hHrnu9KmKbSlKyJKUpQKUpQKnOHTjTeJT5aRJ9tKg6m+H/AJr4m/JEn20q+32hVajBY7VIuAY1xuAN60beZQcdT5YrzLPgHOQc7Ctiqz+jy79V4usySeykLxnHvBx+kCrIvEN3qRu7621S4FwszFbBCByhfZG/w+BNc5sdRezvYLhBvDIr/HFT1pbrayWuomeRZbm4HbouyrGx3BIoOo63xWljwnBqoIW5u4l7BPJyN/q3NcUW4Mk7OzEsdySdyay8T69JqF3HCpHqVopitwowOXOc49/7hUPHLhqCfR+Yg56VLcVnOn8PH/T2/bSVV4pF7I9dz51Y+Ivmjhr8nt+2krnu9KmIKlKVkSUpSgUpSgVNaF80cT/keT7aVC1PcLRrcW+uWnb20Ml1prxRG4mWJWYum3MT7jV9vtCqbb+0fHfr5VlRgy7gtv1qwng2/wAEC90ME9f61i++sltwZdR4Daho2PH+tIj/ABVryqq84zvjGfCtntp1tmiDk9tgsCemNqsEvB14W7t/omPynD99eP5IX/8A12i//Vi++mRWezJ2YfXWERlXLJk7+NXH+SN4VAN/onv/AKzh/wCVfBwdc75vtG3/ANUh++mRWIgzMPDfpVs4i+aOGvye37aSvKcI3Qz/AE7RRv8A5nD/AMqz8WokFtodqtxbTSW9iUk9XmWVVPaucZXboRXPdvimK7SlKypKUpQKUpQKbeNK3dFW5bVrX1GzjvbkPzR28gyshAJwRkZ6Zx7vooNEFG9nB+FfcDyFdHS1ttf06x+Vry6upZNXjt0klsVtXCspLxAjPMoxnONiMe6tQ8LaVcT2s1vHMLYLdtMkUzMJTEAVjUuoYMRknukYBwavwooeB5CmB5CrtacPaRNJYajdR3Ftpt1axySW/bZaKR5eyXDYyVO7DI6Ka+2vCNnHp/rF8ZDc2ovjNaI5V7jsH5VCHBAHiT18qjhRSMDyFMDyFW2/0Cx+RrrU7WGeJm0yK7htmkLmJzNyHfALKRuMit2bg+waXVArvbQ2U9pzTSvkJE8Id9v8R5jgAeJApwoouB5Cnwrodnwpoj6pc20isypqzWQ7W7MRVezDKE7p7Rz3iRkYGPpoVxC0LnMbrGWbs2ZccwBxsfGoumwYaUpUBSlKBSlKBXpHeN1eNmR1IZWU4II6EGvNbWl2XyjqVrZFwguJVjLnYKCdz9VBsXGp6zdXdvPc3d/LcRd63Z2YsvvX7xS41TWZbiKa5vb9ri278bSSPzRZ6keWfPxroK6nYNd22qzavZOtlc3MEbRNIOygljPZKe6CMFSNunhUfLreiGN49Q1A3Y+SHt544JJHDt2vMEWRxzEkdSSceFdOP6KTdXmp3jO13cXUxmZCxcseYj2PqycfHasg1LWJrmGUXd89wjM0LK7cwJ9oj99Xa24m0xNei1Ce5g9WkgsYTaRqQkciNzM/TYRjpjqTjzrwNe0mS4upra7gglubMW8CTPLGluySEuOdO8qyAhuYdSCD4CmJ7FNTV9YS7mu0v71biTEckokbmOOik/ur3qOr6vqKxRXtxcScoWMA82ZGViRzebDm/VVmuOI9KkS9a5jtLx5NTt5AE7WJWCJytKNyTg+fXr41vJxHoUWp29zJKlxKmuTSxs4PJFE5jzKffhSF95z4U4/oorahqrstybq7bsZTIsvOxCSHq2fBj51hur64u4LaGdyyWyFIwT4Fix+smrpb8RafDokK29xZRrDBcRXFrOJi0zuxOQikI4YEd5vZxVM1CyWxliiW5S4L28cxZQRjmXPKQfEZH11WzH8o1aUpVQpSlApSlAJABJOAKsUnB2oetadao9vLJelgQpP4EqquwfbqFYHbPl1qEsWtlvYGv4mltBIpmjTq6Z3A3Hh76tR45X8NPFpSQXhu/W427Z5FZmUpIrgkYBQ4GNs77YFWmPsaL8H3aXKc08YtmtZLoXLQyjCowVhyFefmyy7Y3BzWRuEDG90k+s2UXq1ut05aOb+yIBDbJ78Y6+6tQ8RGKZ5dPsks2Fq9vEyTyO8XOe84djktjYHbANLria5u5Lx54Ud7uwSxkZnJOFx389STjf41PiMl5wlf2mlS3zspaGBbiWERvlYm6Hm5eUnBBKg5Ga9z8HalDfx2YaGSaSxku1EeWyY/bi6e2DgfSK8txU8qwPc6bbTXSLEjztK/4RIyMDkzyqcAAsBuK+2PFtxbxyLc2kd0JHuWZmlZGxcY51BXcDO+3TNMaRoJoWovY39yLScyWTRq9sIW7U8/Nghcf9tSbcG3MV3LbXN/ZwMLv1OAyF8XE2AcLhTgbjdsDJrBqPFd7d2U9nbp6kkkUEUbwTP2kaRc3KOcnLE853PlWy/GU015Lc3WnW07eu+vWwd3At5uUDOx7w2Gx8qeA1G4amt7RZtQvbSymcSNHbzlud1jPK5yBjqDgZycbZrYfhGV2RbPUrW8mksTfJHFHLzPFtgjKjc56da1p+JJLqw7G/sba6ulWVIryTm5kWQ8zd3PKWyThuozXqz4lkt54HezilSLSxppTtGTmTbvZXcHbwp4iFngmtpmhuYnilT2kkUqw+INY6kNb1R9XvI53hSFYoEgjjVmblRc4BZiSx3O5qPqlClKUClKUClKUClKUClKUClKUClKUClKUClKUClKUClKUClKUClKUClKUClKUClKUClKU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591" y="224644"/>
            <a:ext cx="1649993" cy="28803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046" y="3735338"/>
            <a:ext cx="1738464" cy="2880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1709" y="286904"/>
            <a:ext cx="1512168" cy="2808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509" y="3664911"/>
            <a:ext cx="1596697" cy="2790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5904" y="393216"/>
            <a:ext cx="1570505" cy="25431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7046" y="393216"/>
            <a:ext cx="1564260" cy="27363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85904" y="3658071"/>
            <a:ext cx="1544544" cy="283187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76256" y="3861048"/>
            <a:ext cx="1743075" cy="26289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475656" y="3212975"/>
            <a:ext cx="5382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z-Cyrl-UZ" b="1" dirty="0"/>
              <a:t>А.Н.Леонтьевнинг дурдона </a:t>
            </a:r>
            <a:r>
              <a:rPr lang="uz-Cyrl-UZ" b="1" dirty="0" smtClean="0"/>
              <a:t>асарлари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01809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1930 </a:t>
            </a:r>
            <a:r>
              <a:rPr lang="en-US" dirty="0" err="1" smtClean="0"/>
              <a:t>yillarda</a:t>
            </a:r>
            <a:r>
              <a:rPr lang="en-US" dirty="0" smtClean="0"/>
              <a:t> </a:t>
            </a:r>
            <a:r>
              <a:rPr lang="en-US" dirty="0" err="1" smtClean="0"/>
              <a:t>A.N.Leontev</a:t>
            </a:r>
            <a:r>
              <a:rPr lang="en-US" dirty="0" smtClean="0"/>
              <a:t>, </a:t>
            </a:r>
            <a:r>
              <a:rPr lang="en-US" dirty="0" err="1" smtClean="0"/>
              <a:t>L.I.Bojovich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A.V.Zaporojest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1988840"/>
            <a:ext cx="7560840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0947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332656"/>
            <a:ext cx="7130752" cy="932682"/>
          </a:xfrm>
        </p:spPr>
        <p:txBody>
          <a:bodyPr>
            <a:normAutofit fontScale="90000"/>
          </a:bodyPr>
          <a:lstStyle/>
          <a:p>
            <a:pPr algn="ctr"/>
            <a:r>
              <a:rPr lang="uz-Cyrl-UZ" sz="2800" b="1" dirty="0" smtClean="0"/>
              <a:t>Лев Семенович Виготскийнинг шогирдлари</a:t>
            </a:r>
            <a:endParaRPr lang="ru-RU" sz="28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1196752"/>
            <a:ext cx="7776864" cy="47150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6982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058744" cy="72008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A.</a:t>
            </a:r>
            <a:r>
              <a:rPr lang="uz-Cyrl-UZ" b="1" dirty="0" smtClean="0"/>
              <a:t>Н</a:t>
            </a:r>
            <a:r>
              <a:rPr lang="en-US" b="1" dirty="0" smtClean="0"/>
              <a:t>.</a:t>
            </a:r>
            <a:r>
              <a:rPr lang="uz-Cyrl-UZ" b="1" dirty="0" smtClean="0"/>
              <a:t>Леонтьев маъруза вақтида</a:t>
            </a:r>
            <a:endParaRPr lang="ru-RU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8147248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1773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uz-Cyrl-UZ" dirty="0" smtClean="0"/>
              <a:t>Ўғли ва набираси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71600" y="796744"/>
            <a:ext cx="2736304" cy="3024336"/>
          </a:xfrm>
          <a:prstGeom prst="rect">
            <a:avLst/>
          </a:prstGeom>
        </p:spPr>
      </p:pic>
      <p:pic>
        <p:nvPicPr>
          <p:cNvPr id="5122" name="Picture 2" descr="ÐÐ°ÑÑÐ¸Ð½ÐºÐ¸ Ð¿Ð¾ Ð·Ð°Ð¿ÑÐ¾ÑÑ Ð°Ð»ÐµÐºÑÐµÐ¹ Ð½Ð¸ÐºÐ¾Ð»Ð°ÐµÐ²Ð¸Ñ Ð»ÐµÐ¾Ð½ÑÑÐµÐ² ÐºÐ½Ð¸Ð³Ð¸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312" y="781865"/>
            <a:ext cx="3096344" cy="23591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44008" y="3429000"/>
            <a:ext cx="43022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Дми́трий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Алексе́евич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Лео́нтьев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1200" dirty="0">
                <a:solidFill>
                  <a:srgbClr val="1559B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28 июля"/>
              </a:rPr>
              <a:t>28 июля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>
                <a:solidFill>
                  <a:srgbClr val="1559B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1960 год"/>
              </a:rPr>
              <a:t>1960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1200" dirty="0">
                <a:solidFill>
                  <a:srgbClr val="1559B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Москва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 — российский психолог, доктор психологических наук, профессор, заведующий Международной лабораторией позитивной психологии личности и мотивации НИУ ВШЭ</a:t>
            </a:r>
            <a:r>
              <a:rPr lang="ru-RU" sz="1200" baseline="30000" dirty="0">
                <a:solidFill>
                  <a:srgbClr val="1559B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[2]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профессор НИУ ВШЭ и </a:t>
            </a:r>
            <a:r>
              <a:rPr lang="ru-RU" sz="1200" dirty="0">
                <a:solidFill>
                  <a:srgbClr val="1559B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факультета </a:t>
            </a:r>
            <a:r>
              <a:rPr lang="ru-RU" sz="1200" dirty="0" err="1">
                <a:solidFill>
                  <a:srgbClr val="1559B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психологии</a:t>
            </a:r>
            <a:r>
              <a:rPr lang="ru-RU" sz="1200" dirty="0" err="1">
                <a:solidFill>
                  <a:srgbClr val="1559B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Московского</a:t>
            </a:r>
            <a:r>
              <a:rPr lang="ru-RU" sz="1200" dirty="0">
                <a:solidFill>
                  <a:srgbClr val="1559B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 государственного университета им. М. В. Ломоносова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заведующий лабораторией проблем развития личности лиц с ограниченными возможностями здоровья </a:t>
            </a:r>
            <a:r>
              <a:rPr lang="ru-RU" sz="1200" dirty="0">
                <a:solidFill>
                  <a:srgbClr val="1559B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Московского городского психолого-педагогического университета</a:t>
            </a:r>
            <a:r>
              <a:rPr lang="ru-RU" sz="1200" baseline="30000" dirty="0">
                <a:solidFill>
                  <a:srgbClr val="1559B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[3]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(2009—2012).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 научной династии российских психологов: сын </a:t>
            </a:r>
            <a:r>
              <a:rPr lang="ru-RU" sz="1200" dirty="0">
                <a:solidFill>
                  <a:srgbClr val="1559B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А. А. Леонтьева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внук </a:t>
            </a:r>
            <a:r>
              <a:rPr lang="ru-RU" sz="1200" dirty="0">
                <a:solidFill>
                  <a:srgbClr val="1559B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tooltip="Леонтьев, Алексей Николаевич"/>
              </a:rPr>
              <a:t>А. Н. Леонтьева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064199"/>
            <a:ext cx="41044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Жизненный и творческий путь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А.Н.Леонтьева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, Helvetica, sans-serif"/>
              </a:rPr>
              <a:t>Вечерняя лекция, прочитанная 28 мая 2003 г. на </a:t>
            </a:r>
            <a:r>
              <a:rPr lang="ru-RU" i="1" dirty="0">
                <a:solidFill>
                  <a:srgbClr val="000000"/>
                </a:solidFill>
                <a:latin typeface="Arial, Helvetica, sans-serif"/>
              </a:rPr>
              <a:t>Международной конференции</a:t>
            </a:r>
            <a:r>
              <a:rPr lang="ru-RU" dirty="0">
                <a:solidFill>
                  <a:srgbClr val="000000"/>
                </a:solidFill>
                <a:latin typeface="Arial, Helvetica, sans-serif"/>
              </a:rPr>
              <a:t> </a:t>
            </a:r>
            <a:br>
              <a:rPr lang="ru-RU" dirty="0">
                <a:solidFill>
                  <a:srgbClr val="000000"/>
                </a:solidFill>
                <a:latin typeface="Arial, Helvetica, sans-serif"/>
              </a:rPr>
            </a:br>
            <a:r>
              <a:rPr lang="ru-RU" b="1" i="1" dirty="0">
                <a:solidFill>
                  <a:srgbClr val="000000"/>
                </a:solidFill>
                <a:latin typeface="Arial, Helvetica, sans-serif"/>
              </a:rPr>
              <a:t>"Теория деятельности: фундаментальная наука и социальная практика"</a:t>
            </a:r>
            <a:r>
              <a:rPr lang="ru-RU" dirty="0">
                <a:solidFill>
                  <a:srgbClr val="000000"/>
                </a:solidFill>
                <a:latin typeface="Arial, Helvetica, sans-serif"/>
              </a:rPr>
              <a:t> </a:t>
            </a:r>
            <a:br>
              <a:rPr lang="ru-RU" dirty="0">
                <a:solidFill>
                  <a:srgbClr val="000000"/>
                </a:solidFill>
                <a:latin typeface="Arial, Helvetica, sans-serif"/>
              </a:rPr>
            </a:br>
            <a:r>
              <a:rPr lang="ru-RU" i="1" dirty="0">
                <a:solidFill>
                  <a:srgbClr val="000000"/>
                </a:solidFill>
                <a:latin typeface="Arial, Helvetica, sans-serif"/>
              </a:rPr>
              <a:t>(к 100-летию </a:t>
            </a:r>
            <a:r>
              <a:rPr lang="ru-RU" i="1" dirty="0" err="1">
                <a:solidFill>
                  <a:srgbClr val="000000"/>
                </a:solidFill>
                <a:latin typeface="Arial, Helvetica, sans-serif"/>
              </a:rPr>
              <a:t>А.Н.Леонтьева</a:t>
            </a:r>
            <a:r>
              <a:rPr lang="ru-RU" i="1" dirty="0">
                <a:solidFill>
                  <a:srgbClr val="000000"/>
                </a:solidFill>
                <a:latin typeface="Arial, Helvetica, sans-serif"/>
              </a:rPr>
              <a:t>)</a:t>
            </a:r>
            <a:r>
              <a:rPr lang="ru-RU" dirty="0">
                <a:solidFill>
                  <a:srgbClr val="000000"/>
                </a:solidFill>
                <a:latin typeface="Arial, Helvetica, sans-serif"/>
              </a:rPr>
              <a:t> </a:t>
            </a:r>
            <a:br>
              <a:rPr lang="ru-RU" dirty="0">
                <a:solidFill>
                  <a:srgbClr val="000000"/>
                </a:solidFill>
                <a:latin typeface="Arial, Helvetica, sans-serif"/>
              </a:rPr>
            </a:br>
            <a:r>
              <a:rPr lang="ru-RU" i="1" dirty="0">
                <a:solidFill>
                  <a:srgbClr val="000000"/>
                </a:solidFill>
                <a:latin typeface="Arial, Helvetica, sans-serif"/>
              </a:rPr>
              <a:t>28-30 мая 2003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4145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6589200" cy="2952328"/>
          </a:xfrm>
        </p:spPr>
        <p:txBody>
          <a:bodyPr>
            <a:normAutofit/>
          </a:bodyPr>
          <a:lstStyle/>
          <a:p>
            <a:pPr algn="ctr"/>
            <a:r>
              <a:rPr lang="uz-Cyrl-UZ" sz="4000" b="1" dirty="0" smtClean="0">
                <a:solidFill>
                  <a:srgbClr val="C00000"/>
                </a:solidFill>
              </a:rPr>
              <a:t>Сизнингча, Леонтьев фаолиятни турларга бўлишда нимага асосланган?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0394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363983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z-Cyrl-UZ" b="1" dirty="0" smtClean="0"/>
              <a:t>Леонтьев бўйича фаолият тузилиши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1253983"/>
            <a:ext cx="2232248" cy="66284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z-Cyrl-UZ" dirty="0" smtClean="0"/>
              <a:t>эҳтиёж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727684" y="191683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611560" y="2348880"/>
            <a:ext cx="2095663" cy="5040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z-Cyrl-UZ" dirty="0" smtClean="0"/>
              <a:t>мотив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709695" y="278856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683568" y="3220616"/>
            <a:ext cx="2160240" cy="73265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z-Cyrl-UZ" dirty="0" smtClean="0"/>
              <a:t>фаолият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843808" y="2600908"/>
            <a:ext cx="71264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3655756" y="2365915"/>
            <a:ext cx="1780340" cy="48702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z-Cyrl-UZ" dirty="0" smtClean="0"/>
              <a:t>мақсад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4545926" y="2842529"/>
            <a:ext cx="0" cy="3780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3708350" y="3280760"/>
            <a:ext cx="1727746" cy="67251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z-Cyrl-UZ" dirty="0" smtClean="0"/>
              <a:t>ҳаракат</a:t>
            </a:r>
            <a:endParaRPr lang="ru-RU" dirty="0"/>
          </a:p>
        </p:txBody>
      </p:sp>
      <p:cxnSp>
        <p:nvCxnSpPr>
          <p:cNvPr id="21" name="Прямая со стрелкой 20"/>
          <p:cNvCxnSpPr>
            <a:stCxn id="10" idx="3"/>
            <a:endCxn id="19" idx="1"/>
          </p:cNvCxnSpPr>
          <p:nvPr/>
        </p:nvCxnSpPr>
        <p:spPr>
          <a:xfrm>
            <a:off x="2843808" y="3586944"/>
            <a:ext cx="864542" cy="30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4545926" y="3953272"/>
            <a:ext cx="0" cy="3780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3200132" y="4331358"/>
            <a:ext cx="2311688" cy="60980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z-Cyrl-UZ" dirty="0" smtClean="0"/>
              <a:t>операция</a:t>
            </a:r>
            <a:endParaRPr lang="ru-RU" dirty="0"/>
          </a:p>
        </p:txBody>
      </p:sp>
      <p:cxnSp>
        <p:nvCxnSpPr>
          <p:cNvPr id="25" name="Прямая со стрелкой 24"/>
          <p:cNvCxnSpPr>
            <a:stCxn id="19" idx="3"/>
          </p:cNvCxnSpPr>
          <p:nvPr/>
        </p:nvCxnSpPr>
        <p:spPr>
          <a:xfrm>
            <a:off x="5436096" y="3617016"/>
            <a:ext cx="648072" cy="336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23" idx="3"/>
          </p:cNvCxnSpPr>
          <p:nvPr/>
        </p:nvCxnSpPr>
        <p:spPr>
          <a:xfrm flipV="1">
            <a:off x="5511820" y="4142315"/>
            <a:ext cx="572348" cy="4939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Скругленный прямоугольник 28"/>
          <p:cNvSpPr/>
          <p:nvPr/>
        </p:nvSpPr>
        <p:spPr>
          <a:xfrm>
            <a:off x="6444208" y="3785144"/>
            <a:ext cx="1800200" cy="7239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z-Cyrl-UZ" dirty="0" smtClean="0"/>
              <a:t>шароит</a:t>
            </a:r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393904" y="2021159"/>
            <a:ext cx="2210544" cy="83177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z-Cyrl-UZ" dirty="0" smtClean="0"/>
              <a:t>топшириқ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37595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260648"/>
            <a:ext cx="74168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z-Cyrl-UZ" sz="2400" dirty="0">
                <a:latin typeface="Times New Roman" pitchFamily="18" charset="0"/>
                <a:cs typeface="Times New Roman" pitchFamily="18" charset="0"/>
              </a:rPr>
              <a:t>Ушбу назарияга кўра, фаолият  субъектнинг предметли олам билан бўлган таъсирлашиши жараёни бўлиб, бу жараён унга ўз эҳтиёжларини қондириши учун имконият беради.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z-Cyrl-UZ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Фаолият - бу фаол</a:t>
            </a:r>
            <a:r>
              <a:rPr lang="uz-Cyrl-UZ" sz="2400" dirty="0">
                <a:latin typeface="Times New Roman" pitchFamily="18" charset="0"/>
                <a:cs typeface="Times New Roman" pitchFamily="18" charset="0"/>
              </a:rPr>
              <a:t>, мақсадга йўналтирилган жараёндир. </a:t>
            </a:r>
            <a:r>
              <a:rPr lang="uz-Cyrl-UZ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Предметлилик </a:t>
            </a:r>
            <a:r>
              <a:rPr lang="uz-Cyrl-UZ" sz="2400" dirty="0">
                <a:latin typeface="Times New Roman" pitchFamily="18" charset="0"/>
                <a:cs typeface="Times New Roman" pitchFamily="18" charset="0"/>
              </a:rPr>
              <a:t>фаолият билан боғлиқ. </a:t>
            </a:r>
            <a:r>
              <a:rPr lang="uz-Cyrl-UZ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Эҳтиёж</a:t>
            </a:r>
            <a:r>
              <a:rPr lang="uz-Cyrl-UZ" sz="2400" dirty="0">
                <a:latin typeface="Times New Roman" pitchFamily="18" charset="0"/>
                <a:cs typeface="Times New Roman" pitchFamily="18" charset="0"/>
              </a:rPr>
              <a:t> - индивиддан ташқарида бўлган, аммо  индивид нормал ҳаёт кечириши, шахснинг ривожланиши учун керак  бўлган нарсаларга нисбатан заруратни ҳис этиш ҳолати. </a:t>
            </a:r>
            <a:r>
              <a:rPr lang="uz-Cyrl-UZ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Мотив </a:t>
            </a:r>
            <a:r>
              <a:rPr lang="uz-Cyrl-UZ" sz="2400" dirty="0">
                <a:latin typeface="Times New Roman" pitchFamily="18" charset="0"/>
                <a:cs typeface="Times New Roman" pitchFamily="18" charset="0"/>
              </a:rPr>
              <a:t>эҳтиёжнинг намоён бўлиш шакли,инсонни фаолиятга ундайдиган  сабаб, яъни фаолиятнинг нима учун амалга </a:t>
            </a:r>
            <a:r>
              <a:rPr lang="uz-Cyrl-UZ" sz="2400" dirty="0" smtClean="0">
                <a:latin typeface="Times New Roman" pitchFamily="18" charset="0"/>
                <a:cs typeface="Times New Roman" pitchFamily="18" charset="0"/>
              </a:rPr>
              <a:t>оширилаётган лигидир</a:t>
            </a:r>
            <a:r>
              <a:rPr lang="uz-Cyrl-UZ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ёки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мотив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инсонни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муайян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мақсад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сари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ундайди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Мақсад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фаолиятдан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кутилаётган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натижа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2251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7848872" cy="58326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646636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692696"/>
            <a:ext cx="77048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Ҳар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қандай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фаолият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маълум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ҳаракатлар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кетма-кетлиги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шаклида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амалга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ошади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Ҳаракат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мақсадга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эришиш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учун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йўналтирилган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онгли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фаоллик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фаолиятнинг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асосий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таркибий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бирлигидир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шароитга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uz-Cyrl-UZ" sz="2400" dirty="0">
                <a:latin typeface="Times New Roman" pitchFamily="18" charset="0"/>
                <a:cs typeface="Times New Roman" pitchFamily="18" charset="0"/>
              </a:rPr>
              <a:t>ғл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иқ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равишда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турли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усуллар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билан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амалга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оширилади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Ҳаракатни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амалга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ошириш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усуллари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опера</a:t>
            </a:r>
            <a:r>
              <a:rPr lang="uz-Cyrl-UZ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иялар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аталади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Операциялар-автоматлашган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одатда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англанмайдиган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ҳаракатла</a:t>
            </a:r>
            <a:r>
              <a:rPr lang="uz-Cyrl-UZ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дир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13782438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88640"/>
            <a:ext cx="7488832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Фаолият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ўз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мотивини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йўқотиши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ҳаракатга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айланиши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ҳаракат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эса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мақсади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ўзгариши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билан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операцияга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айланиши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мумкин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Муайян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шароитда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ҳаракатдан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кўзланган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мақсад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бутун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фаолият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мақсадидан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муҳимроқ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аҳамият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касб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этиши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натижада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мақсад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мотивга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айланиб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қолиши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кузат</a:t>
            </a:r>
            <a:r>
              <a:rPr lang="uz-Cyrl-UZ" sz="2800" dirty="0">
                <a:latin typeface="Times New Roman" pitchFamily="18" charset="0"/>
                <a:cs typeface="Times New Roman" pitchFamily="18" charset="0"/>
              </a:rPr>
              <a:t>ил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ади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/>
              <a:t> </a:t>
            </a:r>
            <a:r>
              <a:rPr lang="ru-RU" sz="28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Фаолият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назарияси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нуқтаи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назаридан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err="1">
                <a:latin typeface="Times New Roman" pitchFamily="18" charset="0"/>
                <a:cs typeface="Times New Roman" pitchFamily="18" charset="0"/>
              </a:rPr>
              <a:t>фаолият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err="1">
                <a:latin typeface="Times New Roman" pitchFamily="18" charset="0"/>
                <a:cs typeface="Times New Roman" pitchFamily="18" charset="0"/>
              </a:rPr>
              <a:t>инсон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err="1">
                <a:latin typeface="Times New Roman" pitchFamily="18" charset="0"/>
                <a:cs typeface="Times New Roman" pitchFamily="18" charset="0"/>
              </a:rPr>
              <a:t>онги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u="sng" dirty="0" err="1">
                <a:latin typeface="Times New Roman" pitchFamily="18" charset="0"/>
                <a:cs typeface="Times New Roman" pitchFamily="18" charset="0"/>
              </a:rPr>
              <a:t>шаклланишининг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err="1">
                <a:latin typeface="Times New Roman" pitchFamily="18" charset="0"/>
                <a:cs typeface="Times New Roman" pitchFamily="18" charset="0"/>
              </a:rPr>
              <a:t>шарти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err="1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err="1">
                <a:latin typeface="Times New Roman" pitchFamily="18" charset="0"/>
                <a:cs typeface="Times New Roman" pitchFamily="18" charset="0"/>
              </a:rPr>
              <a:t>омили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u="sng" dirty="0" err="1">
                <a:latin typeface="Times New Roman" pitchFamily="18" charset="0"/>
                <a:cs typeface="Times New Roman" pitchFamily="18" charset="0"/>
              </a:rPr>
              <a:t>онг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err="1">
                <a:latin typeface="Times New Roman" pitchFamily="18" charset="0"/>
                <a:cs typeface="Times New Roman" pitchFamily="18" charset="0"/>
              </a:rPr>
              <a:t>фаоллигининг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err="1">
                <a:latin typeface="Times New Roman" pitchFamily="18" charset="0"/>
                <a:cs typeface="Times New Roman" pitchFamily="18" charset="0"/>
              </a:rPr>
              <a:t>шаклидир</a:t>
            </a:r>
            <a:r>
              <a:rPr lang="ru-RU" sz="2800" u="sng" dirty="0"/>
              <a:t>.</a:t>
            </a:r>
          </a:p>
          <a:p>
            <a:pPr>
              <a:lnSpc>
                <a:spcPct val="150000"/>
              </a:lnSpc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34826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060848"/>
            <a:ext cx="72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z-Cyrl-UZ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Айтинг-чи, нима учун ўйин мактабгача ёшдаги боланинг </a:t>
            </a:r>
          </a:p>
          <a:p>
            <a:pPr algn="ctr"/>
            <a:r>
              <a:rPr lang="uz-Cyrl-UZ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етакчи фаолияти ҳисобланади?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15860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19472" y="260648"/>
            <a:ext cx="7454699" cy="500634"/>
          </a:xfrm>
        </p:spPr>
        <p:txBody>
          <a:bodyPr>
            <a:normAutofit fontScale="90000"/>
          </a:bodyPr>
          <a:lstStyle/>
          <a:p>
            <a:r>
              <a:rPr lang="uz-Cyrl-UZ" sz="2800" b="1" dirty="0" smtClean="0"/>
              <a:t>А.Н.Леонтьев ўйин фаолияти ҳақида: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908720"/>
            <a:ext cx="818352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А.Н.Леонтев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ўз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изланишларида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фаолиятн</a:t>
            </a:r>
            <a:r>
              <a:rPr lang="uz-Cyrl-UZ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бола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тараққиётига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таъсири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муаммосини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ҳам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чуқур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ў</a:t>
            </a:r>
            <a:r>
              <a:rPr lang="uz-Cyrl-UZ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ганган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Тадқиқот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натижасида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фаолият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назарияси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доирасида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етакчи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фаолият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тушунчаси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шаклланди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z-Cyrl-UZ" sz="2400" dirty="0">
                <a:latin typeface="Times New Roman" pitchFamily="18" charset="0"/>
                <a:cs typeface="Times New Roman" pitchFamily="18" charset="0"/>
              </a:rPr>
              <a:t>Етакчи фаолият деганда тараққиётнинг муайян даврида бола шахсидаги асосий психологик ўзгаришларга сабаб бўлувчи фаолият тушунилади. </a:t>
            </a:r>
            <a:endParaRPr lang="uz-Cyrl-UZ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Мактабгача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ёш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даврида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етакчи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фаолият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ўйин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фаолиятидир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ёш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давридан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иккинчисига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ўтишда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етакчи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фаолият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тури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ўзгаради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бунда бола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фаолиятида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мақсаднинг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мотивга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айланиши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А.Н.Леонтев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таъбири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билан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айтганда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мотивнинг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мақсадга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кўчиши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кузатилади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Янги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фаолият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тури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янги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мотивлар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пайдо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бўлгач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вужудга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келади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535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235821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Бир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ёш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давридан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иккинчисига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ўтишда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етакчи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фаолият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тури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ўзгаради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бунда бола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фаолиятида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мақсаднинг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мотивга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айланиши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А.Н.Леонтев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таъбири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билан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айтганда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мотивнинг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мақсадга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кўчиши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кузатилади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Янги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фаолият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тури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янги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мотивлар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пайдо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бўлгач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вужудга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келади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8024753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788666"/>
          </a:xfrm>
        </p:spPr>
        <p:txBody>
          <a:bodyPr/>
          <a:lstStyle/>
          <a:p>
            <a:pPr algn="ctr"/>
            <a:r>
              <a:rPr lang="uz-Cyrl-UZ" b="1" dirty="0" smtClean="0">
                <a:solidFill>
                  <a:srgbClr val="C00000"/>
                </a:solidFill>
              </a:rPr>
              <a:t>Хулоса ўрнида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700808"/>
            <a:ext cx="777686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>
                <a:solidFill>
                  <a:srgbClr val="0070C0"/>
                </a:solidFill>
              </a:rPr>
              <a:t>Шундай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қилиб</a:t>
            </a:r>
            <a:r>
              <a:rPr lang="ru-RU" sz="2800" dirty="0">
                <a:solidFill>
                  <a:srgbClr val="0070C0"/>
                </a:solidFill>
              </a:rPr>
              <a:t>, А.Н. </a:t>
            </a:r>
            <a:r>
              <a:rPr lang="ru-RU" sz="2800" dirty="0" err="1">
                <a:solidFill>
                  <a:srgbClr val="0070C0"/>
                </a:solidFill>
              </a:rPr>
              <a:t>Леонтевнинг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илмий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қарашлари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жаҳон</a:t>
            </a:r>
            <a:r>
              <a:rPr lang="ru-RU" sz="2800" dirty="0">
                <a:solidFill>
                  <a:srgbClr val="0070C0"/>
                </a:solidFill>
              </a:rPr>
              <a:t> психология </a:t>
            </a:r>
            <a:r>
              <a:rPr lang="ru-RU" sz="2800" dirty="0" err="1">
                <a:solidFill>
                  <a:srgbClr val="0070C0"/>
                </a:solidFill>
              </a:rPr>
              <a:t>фани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тараққиётида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улкан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хисса</a:t>
            </a:r>
            <a:r>
              <a:rPr lang="ru-RU" sz="2800" dirty="0">
                <a:solidFill>
                  <a:srgbClr val="0070C0"/>
                </a:solidFill>
              </a:rPr>
              <a:t> б</a:t>
            </a:r>
            <a:r>
              <a:rPr lang="uz-Cyrl-UZ" sz="2800" dirty="0">
                <a:solidFill>
                  <a:srgbClr val="0070C0"/>
                </a:solidFill>
              </a:rPr>
              <a:t>ўл</a:t>
            </a:r>
            <a:r>
              <a:rPr lang="ru-RU" sz="2800" dirty="0" err="1">
                <a:solidFill>
                  <a:srgbClr val="0070C0"/>
                </a:solidFill>
              </a:rPr>
              <a:t>иб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қўшилди</a:t>
            </a:r>
            <a:r>
              <a:rPr lang="ru-RU" sz="2800" dirty="0">
                <a:solidFill>
                  <a:srgbClr val="0070C0"/>
                </a:solidFill>
              </a:rPr>
              <a:t>, улар </a:t>
            </a:r>
            <a:r>
              <a:rPr lang="ru-RU" sz="2800" dirty="0" err="1">
                <a:solidFill>
                  <a:srgbClr val="0070C0"/>
                </a:solidFill>
              </a:rPr>
              <a:t>болалар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психологияси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соҳасида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кўплаб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назарий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ва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амалий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муаммола</a:t>
            </a:r>
            <a:r>
              <a:rPr lang="uz-Cyrl-UZ" sz="2800" dirty="0">
                <a:solidFill>
                  <a:srgbClr val="0070C0"/>
                </a:solidFill>
              </a:rPr>
              <a:t>рн</a:t>
            </a:r>
            <a:r>
              <a:rPr lang="ru-RU" sz="2800" dirty="0">
                <a:solidFill>
                  <a:srgbClr val="0070C0"/>
                </a:solidFill>
              </a:rPr>
              <a:t>и </a:t>
            </a:r>
            <a:r>
              <a:rPr lang="ru-RU" sz="2800" dirty="0" err="1">
                <a:solidFill>
                  <a:srgbClr val="0070C0"/>
                </a:solidFill>
              </a:rPr>
              <a:t>ҳал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этиш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учун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ҳам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замин</a:t>
            </a:r>
            <a:r>
              <a:rPr lang="ru-RU" sz="2800" dirty="0">
                <a:solidFill>
                  <a:srgbClr val="0070C0"/>
                </a:solidFill>
              </a:rPr>
              <a:t> б</a:t>
            </a:r>
            <a:r>
              <a:rPr lang="uz-Cyrl-UZ" sz="2800" dirty="0">
                <a:solidFill>
                  <a:srgbClr val="0070C0"/>
                </a:solidFill>
              </a:rPr>
              <a:t>ўл</a:t>
            </a:r>
            <a:r>
              <a:rPr lang="ru-RU" sz="2800" dirty="0" err="1">
                <a:solidFill>
                  <a:srgbClr val="0070C0"/>
                </a:solidFill>
              </a:rPr>
              <a:t>иб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хизмат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қилиб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0070C0"/>
                </a:solidFill>
              </a:rPr>
              <a:t>келмоқда</a:t>
            </a:r>
            <a:r>
              <a:rPr lang="ru-RU" sz="2800" dirty="0">
                <a:solidFill>
                  <a:srgbClr val="0070C0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42350383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716658"/>
          </a:xfrm>
        </p:spPr>
        <p:txBody>
          <a:bodyPr/>
          <a:lstStyle/>
          <a:p>
            <a:pPr algn="ctr"/>
            <a:r>
              <a:rPr lang="uz-Cyrl-UZ" dirty="0" smtClean="0"/>
              <a:t>Уйга топшириқ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5" y="1628800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z-Cyrl-UZ" dirty="0" smtClean="0"/>
              <a:t>1)А.Н.Леонтьевнинг  шогирдлари   ҳақида маълумотлар </a:t>
            </a:r>
          </a:p>
          <a:p>
            <a:r>
              <a:rPr lang="uz-Cyrl-UZ" dirty="0" smtClean="0"/>
              <a:t>йиғиш(интернетдан)</a:t>
            </a:r>
          </a:p>
          <a:p>
            <a:endParaRPr lang="uz-Cyrl-UZ" dirty="0" smtClean="0"/>
          </a:p>
          <a:p>
            <a:r>
              <a:rPr lang="uz-Cyrl-UZ" dirty="0" smtClean="0"/>
              <a:t>2)А.Н.Леонтьевнинг илмий ишлари, монографиялари рўйхатини тузиш</a:t>
            </a:r>
            <a:endParaRPr lang="uz-Cyrl-UZ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756594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060848"/>
            <a:ext cx="6589200" cy="1280890"/>
          </a:xfrm>
        </p:spPr>
        <p:txBody>
          <a:bodyPr>
            <a:noAutofit/>
          </a:bodyPr>
          <a:lstStyle/>
          <a:p>
            <a:pPr algn="ctr"/>
            <a:r>
              <a:rPr lang="uz-Cyrl-UZ" sz="4800" b="1" dirty="0" smtClean="0"/>
              <a:t>Эътиборингиз учун ташаккур!</a:t>
            </a:r>
            <a:endParaRPr lang="ru-RU" sz="4800" b="1" dirty="0"/>
          </a:p>
        </p:txBody>
      </p:sp>
    </p:spTree>
    <p:extLst>
      <p:ext uri="{BB962C8B-B14F-4D97-AF65-F5344CB8AC3E}">
        <p14:creationId xmlns="" xmlns:p14="http://schemas.microsoft.com/office/powerpoint/2010/main" val="1186433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624110"/>
            <a:ext cx="5256584" cy="716658"/>
          </a:xfrm>
        </p:spPr>
        <p:txBody>
          <a:bodyPr/>
          <a:lstStyle/>
          <a:p>
            <a:pPr algn="ctr"/>
            <a:r>
              <a:rPr lang="ru-RU" dirty="0" err="1" smtClean="0"/>
              <a:t>Адабиётлар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68760"/>
            <a:ext cx="7994848" cy="5256584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uz-Cyrl-UZ" dirty="0"/>
              <a:t>Ғозиев Э. Умумий психология(дарслик). Т.,2004   56-73б</a:t>
            </a:r>
          </a:p>
          <a:p>
            <a:pPr marL="514350" indent="-514350">
              <a:buAutoNum type="arabicParenR"/>
            </a:pPr>
            <a:r>
              <a:rPr lang="uz-Cyrl-UZ" dirty="0"/>
              <a:t>Ғозиев Э. Онтогенез психологияси Т.,2010 111-132б</a:t>
            </a:r>
          </a:p>
          <a:p>
            <a:pPr marL="514350" indent="-514350">
              <a:buAutoNum type="arabicParenR"/>
            </a:pPr>
            <a:r>
              <a:rPr lang="uz-Cyrl-UZ" dirty="0"/>
              <a:t>Нишонова З.Т., Болалар психологияси ва уни ўқитиш методикаси  Т.,2009</a:t>
            </a:r>
          </a:p>
          <a:p>
            <a:pPr marL="0" lvl="0" indent="0">
              <a:buNone/>
            </a:pPr>
            <a:r>
              <a:rPr lang="uz-Cyrl-UZ" dirty="0"/>
              <a:t>4)</a:t>
            </a:r>
            <a:r>
              <a:rPr lang="ru-RU" i="1" dirty="0"/>
              <a:t> Леонтьев А. Н.</a:t>
            </a:r>
            <a:r>
              <a:rPr lang="ru-RU" dirty="0"/>
              <a:t> Деятельность. Сознание. Личность. — 2-е изд. — М.: Политиздат, 1977. — 304 с.</a:t>
            </a:r>
          </a:p>
          <a:p>
            <a:pPr marL="0" lvl="0" indent="0">
              <a:buNone/>
            </a:pPr>
            <a:r>
              <a:rPr lang="ru-RU" i="1" dirty="0"/>
              <a:t>5)Леонтьев А. Н.</a:t>
            </a:r>
            <a:r>
              <a:rPr lang="ru-RU" dirty="0"/>
              <a:t> Избранные психологические произведения: В 2 т. / Под ред. В. В. Давыдова и др. — М.: Педагогика, 1983. — Т. 1. — 391 с.; Т. 2. — 318 с.</a:t>
            </a:r>
          </a:p>
          <a:p>
            <a:pPr marL="0" lvl="0" indent="0">
              <a:buNone/>
            </a:pPr>
            <a:r>
              <a:rPr lang="ru-RU" i="1" dirty="0"/>
              <a:t>6)Леонтьев А. А.</a:t>
            </a:r>
            <a:r>
              <a:rPr lang="ru-RU" dirty="0"/>
              <a:t> Жизненный и творческий путь А. Н. Леонтьева: Текст вечерней лекции </a:t>
            </a:r>
            <a:r>
              <a:rPr lang="ru-RU" u="sng" dirty="0">
                <a:hlinkClick r:id="rId2"/>
              </a:rPr>
              <a:t>http://www.psy.msu.ru/people/leontiev</a:t>
            </a:r>
            <a:r>
              <a:rPr lang="ru-RU" dirty="0"/>
              <a:t>.</a:t>
            </a:r>
          </a:p>
          <a:p>
            <a:pPr marL="0" lvl="0" indent="0">
              <a:buNone/>
            </a:pPr>
            <a:r>
              <a:rPr lang="ru-RU" i="1" dirty="0"/>
              <a:t>7)Леонтьев А. А., Леонтьев Д. А., Соколова Е. Е.</a:t>
            </a:r>
            <a:r>
              <a:rPr lang="ru-RU" dirty="0"/>
              <a:t> Алексей Николаевич Леонтьев: деятельность, сознание, личность: Монография. — М.: Смысл, 2005. — 431 с.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87261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Ð°ÑÑÐ¸Ð½ÐºÐ¸ Ð¿Ð¾ Ð·Ð°Ð¿ÑÐ¾ÑÑ Ð°Ð»ÐµÐºÑÐµÐ¹ Ð½Ð¸ÐºÐ¾Ð»Ð°ÐµÐ²Ð¸Ñ Ð»ÐµÐ¾Ð½ÑÑÐµÐ² ÐºÐ½Ð¸Ð³Ð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64" y="332656"/>
            <a:ext cx="7543271" cy="60486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85833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24110"/>
            <a:ext cx="7416823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uz-Cyrl-UZ" b="1" dirty="0"/>
              <a:t>А.Н.Леонтьевнинг дурдона асарлари: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7" y="2133600"/>
            <a:ext cx="7418784" cy="3777622"/>
          </a:xfrm>
        </p:spPr>
        <p:txBody>
          <a:bodyPr>
            <a:normAutofit/>
          </a:bodyPr>
          <a:lstStyle/>
          <a:p>
            <a:pPr lvl="0"/>
            <a:r>
              <a:rPr lang="ru-RU" i="1" dirty="0" smtClean="0"/>
              <a:t>Леонтьев</a:t>
            </a:r>
            <a:r>
              <a:rPr lang="ru-RU" i="1" dirty="0"/>
              <a:t> А. Н.</a:t>
            </a:r>
            <a:r>
              <a:rPr lang="ru-RU" dirty="0"/>
              <a:t> Деятельность. Сознание. Личность. — 2-е изд. — М.: Политиздат, 1977. — 304 с.</a:t>
            </a:r>
          </a:p>
          <a:p>
            <a:pPr lvl="0"/>
            <a:r>
              <a:rPr lang="ru-RU" i="1" dirty="0"/>
              <a:t>Леонтьев А. Н.</a:t>
            </a:r>
            <a:r>
              <a:rPr lang="ru-RU" dirty="0"/>
              <a:t> Избранные психологические произведения: В 2 т. / Под ред. В. В. Давыдова и др. — М.: Педагогика, 1983. — Т. 1. — 391 с.; Т. 2. — 318 с.</a:t>
            </a:r>
          </a:p>
          <a:p>
            <a:pPr lvl="0"/>
            <a:r>
              <a:rPr lang="ru-RU" i="1" dirty="0"/>
              <a:t>Леонтьев А. А.</a:t>
            </a:r>
            <a:r>
              <a:rPr lang="ru-RU" dirty="0"/>
              <a:t> Жизненный и творческий путь А. Н. Леонтьева: Текст вечерней лекции  </a:t>
            </a:r>
            <a:r>
              <a:rPr lang="ru-RU" u="sng" dirty="0">
                <a:hlinkClick r:id="rId2"/>
              </a:rPr>
              <a:t>http://www.psy.msu.ru/people/leontiev</a:t>
            </a:r>
            <a:r>
              <a:rPr lang="ru-RU" dirty="0"/>
              <a:t>.</a:t>
            </a:r>
          </a:p>
          <a:p>
            <a:pPr lvl="0"/>
            <a:r>
              <a:rPr lang="ru-RU" i="1" dirty="0"/>
              <a:t>Леонтьев А. А., Леонтьев Д. А., Соколова Е. Е.</a:t>
            </a:r>
            <a:r>
              <a:rPr lang="ru-RU" dirty="0"/>
              <a:t> Алексей Николаевич Леонтьев: деятельность, сознание, личность: Монография. — М.: Смысл, 2005. — 431 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03261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Алексе́й</a:t>
            </a:r>
            <a:r>
              <a:rPr lang="ru-RU" dirty="0"/>
              <a:t> </a:t>
            </a:r>
            <a:r>
              <a:rPr lang="ru-RU" dirty="0" err="1"/>
              <a:t>Никола́евич</a:t>
            </a:r>
            <a:r>
              <a:rPr lang="ru-RU" dirty="0"/>
              <a:t> </a:t>
            </a:r>
            <a:r>
              <a:rPr lang="ru-RU" dirty="0" err="1"/>
              <a:t>Лео́нтьев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484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err="1">
                <a:solidFill>
                  <a:schemeClr val="tx2"/>
                </a:solidFill>
              </a:rPr>
              <a:t>Алексе́й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Никола́евич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Лео́нтьев</a:t>
            </a:r>
            <a:r>
              <a:rPr lang="ru-RU" dirty="0">
                <a:solidFill>
                  <a:schemeClr val="tx2"/>
                </a:solidFill>
              </a:rPr>
              <a:t> — 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tx2"/>
                </a:solidFill>
              </a:rPr>
              <a:t>психолог, философ, педагог </a:t>
            </a:r>
            <a:r>
              <a:rPr lang="uz-Cyrl-UZ" dirty="0" smtClean="0">
                <a:solidFill>
                  <a:schemeClr val="tx2"/>
                </a:solidFill>
              </a:rPr>
              <a:t>ва фан ташкилотчиси</a:t>
            </a:r>
            <a:r>
              <a:rPr lang="ru-RU" dirty="0" smtClean="0">
                <a:solidFill>
                  <a:schemeClr val="tx2"/>
                </a:solidFill>
              </a:rPr>
              <a:t>.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2"/>
                </a:solidFill>
              </a:rPr>
              <a:t>У </a:t>
            </a:r>
            <a:r>
              <a:rPr lang="ru-RU" dirty="0" err="1" smtClean="0">
                <a:solidFill>
                  <a:schemeClr val="tx2"/>
                </a:solidFill>
              </a:rPr>
              <a:t>умумий</a:t>
            </a:r>
            <a:r>
              <a:rPr lang="ru-RU" dirty="0" smtClean="0">
                <a:solidFill>
                  <a:schemeClr val="tx2"/>
                </a:solidFill>
              </a:rPr>
              <a:t> психология </a:t>
            </a:r>
            <a:r>
              <a:rPr lang="ru-RU" dirty="0" err="1" smtClean="0">
                <a:solidFill>
                  <a:schemeClr val="tx2"/>
                </a:solidFill>
              </a:rPr>
              <a:t>муаммолари</a:t>
            </a:r>
            <a:r>
              <a:rPr lang="ru-RU" dirty="0" smtClean="0">
                <a:solidFill>
                  <a:schemeClr val="tx2"/>
                </a:solidFill>
              </a:rPr>
              <a:t>  </a:t>
            </a:r>
            <a:r>
              <a:rPr lang="ru-RU" dirty="0" err="1" smtClean="0">
                <a:solidFill>
                  <a:schemeClr val="tx2"/>
                </a:solidFill>
              </a:rPr>
              <a:t>ва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психологик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тадқиқот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методологияси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билан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шуғулланган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uz-Cyrl-UZ" dirty="0" smtClean="0">
                <a:solidFill>
                  <a:schemeClr val="tx2"/>
                </a:solidFill>
              </a:rPr>
              <a:t>Педагогика фанлари доктори, Россия Педагогика Фанлари Академияси ҳақиқий аъзоси, Москва ДУ Психология факультети биринчи декани</a:t>
            </a:r>
            <a:endParaRPr lang="ru-RU" dirty="0" smtClean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40768"/>
            <a:ext cx="3600400" cy="46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0213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 err="1" smtClean="0"/>
              <a:t>Алексе́й</a:t>
            </a:r>
            <a:r>
              <a:rPr lang="ru-RU" dirty="0" smtClean="0"/>
              <a:t> </a:t>
            </a:r>
            <a:r>
              <a:rPr lang="ru-RU" dirty="0" err="1"/>
              <a:t>Никола́евич</a:t>
            </a:r>
            <a:r>
              <a:rPr lang="ru-RU" dirty="0"/>
              <a:t> </a:t>
            </a:r>
            <a:r>
              <a:rPr lang="ru-RU" dirty="0" err="1"/>
              <a:t>Лео́нтьев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331095"/>
            <a:ext cx="82809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z-Cyrl-UZ" sz="2000" dirty="0" smtClean="0"/>
              <a:t>1903 йил 18 февралда Россия давлати Москва шаҳрида туғилган</a:t>
            </a:r>
          </a:p>
          <a:p>
            <a:r>
              <a:rPr lang="uz-Cyrl-UZ" sz="2000" dirty="0" smtClean="0"/>
              <a:t>1979 йилнинг 21 январида Москва шаҳрида вафот этган, </a:t>
            </a:r>
            <a:r>
              <a:rPr lang="ru-RU" sz="2000" dirty="0" err="1" smtClean="0"/>
              <a:t>Кунцев</a:t>
            </a:r>
            <a:r>
              <a:rPr lang="ru-RU" sz="2000" dirty="0" smtClean="0"/>
              <a:t> </a:t>
            </a:r>
            <a:r>
              <a:rPr lang="ru-RU" sz="2000" dirty="0" err="1" smtClean="0"/>
              <a:t>қабристонига</a:t>
            </a:r>
            <a:r>
              <a:rPr lang="ru-RU" sz="2000" dirty="0" smtClean="0"/>
              <a:t> </a:t>
            </a:r>
            <a:r>
              <a:rPr lang="ru-RU" sz="2000" dirty="0" err="1" smtClean="0"/>
              <a:t>дафн</a:t>
            </a:r>
            <a:r>
              <a:rPr lang="ru-RU" sz="2000" dirty="0" smtClean="0"/>
              <a:t> </a:t>
            </a:r>
            <a:r>
              <a:rPr lang="ru-RU" sz="2000" dirty="0" err="1" smtClean="0"/>
              <a:t>этилган</a:t>
            </a:r>
            <a:r>
              <a:rPr lang="ru-RU" sz="2000" dirty="0" smtClean="0"/>
              <a:t>. </a:t>
            </a:r>
          </a:p>
          <a:p>
            <a:endParaRPr lang="ru-RU" sz="2000" dirty="0" smtClean="0"/>
          </a:p>
          <a:p>
            <a:r>
              <a:rPr lang="ru-RU" sz="2000" dirty="0" err="1" smtClean="0"/>
              <a:t>Ўғли</a:t>
            </a:r>
            <a:r>
              <a:rPr lang="ru-RU" sz="2000" dirty="0" smtClean="0"/>
              <a:t> 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Алексей</a:t>
            </a:r>
            <a:r>
              <a:rPr lang="ru-RU" sz="2000" dirty="0"/>
              <a:t> Алексеевич Леонтьев</a:t>
            </a:r>
          </a:p>
          <a:p>
            <a:r>
              <a:rPr lang="ru-RU" sz="2000" dirty="0" err="1" smtClean="0"/>
              <a:t>Ота-онаси</a:t>
            </a:r>
            <a:r>
              <a:rPr lang="ru-RU" sz="2000" dirty="0" smtClean="0"/>
              <a:t>: </a:t>
            </a:r>
            <a:r>
              <a:rPr lang="ru-RU" sz="2000" dirty="0"/>
              <a:t>Александра Алексеевна Леонтьева, Николай Владимирович </a:t>
            </a:r>
            <a:r>
              <a:rPr lang="ru-RU" sz="2000" dirty="0" smtClean="0"/>
              <a:t>Леонтьев</a:t>
            </a:r>
          </a:p>
          <a:p>
            <a:endParaRPr lang="ru-RU" sz="1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89040"/>
            <a:ext cx="2528709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789040"/>
            <a:ext cx="2592288" cy="2901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28534883"/>
              </p:ext>
            </p:extLst>
          </p:nvPr>
        </p:nvGraphicFramePr>
        <p:xfrm>
          <a:off x="6876256" y="3789040"/>
          <a:ext cx="1838325" cy="2879280"/>
        </p:xfrm>
        <a:graphic>
          <a:graphicData uri="http://schemas.openxmlformats.org/presentationml/2006/ole">
            <p:oleObj spid="_x0000_s2065" name="Картинка" r:id="rId5" imgW="1838095" imgH="2857143" progId="StaticDib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641100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04664"/>
            <a:ext cx="6914728" cy="788666"/>
          </a:xfrm>
        </p:spPr>
        <p:txBody>
          <a:bodyPr>
            <a:normAutofit/>
          </a:bodyPr>
          <a:lstStyle/>
          <a:p>
            <a:r>
              <a:rPr lang="uz-Cyrl-UZ" sz="2800" b="1" dirty="0" smtClean="0"/>
              <a:t>А.Н.Леонтьев 1924-1936 йилларда</a:t>
            </a:r>
            <a:endParaRPr lang="ru-RU" sz="28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312368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24" y="1844824"/>
            <a:ext cx="3384375" cy="4176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6952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7058744" cy="644650"/>
          </a:xfrm>
        </p:spPr>
        <p:txBody>
          <a:bodyPr>
            <a:normAutofit/>
          </a:bodyPr>
          <a:lstStyle/>
          <a:p>
            <a:r>
              <a:rPr lang="uz-Cyrl-UZ" sz="2800" b="1" dirty="0" smtClean="0"/>
              <a:t>Илмий ва меҳнат фаолияти ҳақида</a:t>
            </a:r>
            <a:endParaRPr lang="ru-RU" sz="2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83568" y="980728"/>
            <a:ext cx="8291264" cy="4525963"/>
          </a:xfrm>
        </p:spPr>
        <p:txBody>
          <a:bodyPr>
            <a:noAutofit/>
          </a:bodyPr>
          <a:lstStyle/>
          <a:p>
            <a:r>
              <a:rPr lang="uz-Cyrl-UZ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1924 йилда Москва давлат университети ижтимоий фанлар бўлимини тугатади. Ишни психология институти ва коммунистик тарбия академиясида бошлади.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z-Cyrl-UZ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Л.С.Виготскийнинг энг яқин ходимларидан бири бўлган. </a:t>
            </a:r>
          </a:p>
          <a:p>
            <a:r>
              <a:rPr lang="uz-Cyrl-UZ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1931-1935 йилларда Харьковда ишлаган бўлса, 1932 йилдан Москва университетида профессор,  1941 йилда педагогика фанлари доктори бўлишга мушарраф бўлди. </a:t>
            </a:r>
          </a:p>
          <a:p>
            <a:r>
              <a:rPr lang="uz-Cyrl-UZ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1942-1945 йилларда Свердлов вилояти яқинидаги ҳарбийлар госпитали(тажриба-тиклаш )да  илмий ишларга раҳбарлик қилган.</a:t>
            </a:r>
          </a:p>
          <a:p>
            <a:r>
              <a:rPr lang="uz-Cyrl-UZ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1945-1950 йилларда Россия федерацияси ПФА қошидаги Психология институтидаги болалар психологияси бўлими бошлиғи, 1945 йилдан психология кафедраси мудири бўлиб ишлади.</a:t>
            </a:r>
          </a:p>
          <a:p>
            <a:r>
              <a:rPr lang="uz-Cyrl-UZ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1963 йилдан МДУ  фалсафа факультети бўлим бошлиғи сифатида фаолият юритган.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45035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517</TotalTime>
  <Words>856</Words>
  <Application>Microsoft Office PowerPoint</Application>
  <PresentationFormat>Экран (4:3)</PresentationFormat>
  <Paragraphs>78</Paragraphs>
  <Slides>27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Легкий дым</vt:lpstr>
      <vt:lpstr>Картинка</vt:lpstr>
      <vt:lpstr>Слайд 1</vt:lpstr>
      <vt:lpstr>Слайд 2</vt:lpstr>
      <vt:lpstr>Адабиётлар:</vt:lpstr>
      <vt:lpstr>Слайд 4</vt:lpstr>
      <vt:lpstr>А.Н.Леонтьевнинг дурдона асарлари: </vt:lpstr>
      <vt:lpstr>Алексе́й Никола́евич Лео́нтьев</vt:lpstr>
      <vt:lpstr>Алексе́й Никола́евич Лео́нтьев</vt:lpstr>
      <vt:lpstr>А.Н.Леонтьев 1924-1936 йилларда</vt:lpstr>
      <vt:lpstr>Илмий ва меҳнат фаолияти ҳақида</vt:lpstr>
      <vt:lpstr>Слайд 10</vt:lpstr>
      <vt:lpstr>Слайд 11</vt:lpstr>
      <vt:lpstr>Слайд 12</vt:lpstr>
      <vt:lpstr>1930 yillarda A.N.Leontev, L.I.Bojovich va A.V.Zaporojest</vt:lpstr>
      <vt:lpstr>Лев Семенович Виготскийнинг шогирдлари</vt:lpstr>
      <vt:lpstr>A.Н.Леонтьев маъруза вақтида</vt:lpstr>
      <vt:lpstr>Ўғли ва набираси</vt:lpstr>
      <vt:lpstr>Сизнингча, Леонтьев фаолиятни турларга бўлишда нимага асосланган?</vt:lpstr>
      <vt:lpstr>Слайд 18</vt:lpstr>
      <vt:lpstr>Слайд 19</vt:lpstr>
      <vt:lpstr>Слайд 20</vt:lpstr>
      <vt:lpstr>Слайд 21</vt:lpstr>
      <vt:lpstr>Слайд 22</vt:lpstr>
      <vt:lpstr>А.Н.Леонтьев ўйин фаолияти ҳақида:</vt:lpstr>
      <vt:lpstr>Слайд 24</vt:lpstr>
      <vt:lpstr>Хулоса ўрнида</vt:lpstr>
      <vt:lpstr>Уйга топшириқ</vt:lpstr>
      <vt:lpstr>Эътиборингиз учун ташаккур!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A.N.Leontеvning faoliyat nazariyasi</dc:title>
  <dc:creator>lenovo</dc:creator>
  <cp:lastModifiedBy>Пользователь</cp:lastModifiedBy>
  <cp:revision>41</cp:revision>
  <dcterms:created xsi:type="dcterms:W3CDTF">2018-10-24T17:00:31Z</dcterms:created>
  <dcterms:modified xsi:type="dcterms:W3CDTF">2023-07-13T13:00:51Z</dcterms:modified>
</cp:coreProperties>
</file>