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9" r:id="rId4"/>
    <p:sldId id="266" r:id="rId5"/>
    <p:sldId id="258" r:id="rId6"/>
    <p:sldId id="260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4519BC-CDAD-4EE9-91BF-65089AD6B217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922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922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3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923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3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923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4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A9CD8-A076-4F66-8F99-75EB8E18E9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076ED-EE1C-4A1D-8552-B6691457AA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FA3595-2641-4828-8BD0-18BE80ADFB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BA971BF-13C9-48BF-B757-6F81923BF8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3FC95-4ADB-4817-B25F-90E2853CDF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A673A-1A51-40DB-8E28-47107E43AA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C8063-D984-4CF3-B7E1-323C844ABD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325F5-EBB6-4E84-B8F6-06A025593C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17D04-BDBA-4D78-9D54-A0DBF834C7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B71C9-4D76-4421-A775-7314362CC0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794F7-FD81-4150-A784-33FC64AF06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0B030-6C8F-45D6-A02F-5C5BEEBE9D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685DE1-C554-4AA7-AA02-59B5F4E2F7C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20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820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1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821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821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1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1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21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22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822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823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3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23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823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23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823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3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3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3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824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496944" cy="2304256"/>
          </a:xfrm>
        </p:spPr>
        <p:txBody>
          <a:bodyPr/>
          <a:lstStyle/>
          <a:p>
            <a:r>
              <a:rPr lang="ru-RU" dirty="0" smtClean="0"/>
              <a:t>Доли. Решение задач на нахождение доли числа и числа по его доле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44352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Закрепить понятие «доли».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Познакомиться с решением новых задач.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Закрепить знание таблицы умножения.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b29df459262f8a6719d57f97ffb534c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5746" t="4976" r="5651" b="46926"/>
          <a:stretch>
            <a:fillRect/>
          </a:stretch>
        </p:blipFill>
        <p:spPr bwMode="auto">
          <a:xfrm>
            <a:off x="0" y="0"/>
            <a:ext cx="9143999" cy="28529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3140968"/>
            <a:ext cx="1880641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Одна </a:t>
            </a:r>
            <a:r>
              <a:rPr lang="ru-RU" dirty="0" smtClean="0">
                <a:solidFill>
                  <a:schemeClr val="tx1"/>
                </a:solidFill>
              </a:rPr>
              <a:t>четвёртая </a:t>
            </a:r>
            <a:r>
              <a:rPr lang="ru-RU" dirty="0">
                <a:solidFill>
                  <a:schemeClr val="tx1"/>
                </a:solidFill>
              </a:rPr>
              <a:t>доля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3140968"/>
            <a:ext cx="1728191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Одна </a:t>
            </a:r>
            <a:r>
              <a:rPr lang="ru-RU" dirty="0" smtClean="0">
                <a:solidFill>
                  <a:schemeClr val="tx1"/>
                </a:solidFill>
              </a:rPr>
              <a:t>восьмая </a:t>
            </a:r>
            <a:r>
              <a:rPr lang="ru-RU" dirty="0">
                <a:solidFill>
                  <a:schemeClr val="tx1"/>
                </a:solidFill>
              </a:rPr>
              <a:t>доля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3140968"/>
            <a:ext cx="1592609" cy="7920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Одна </a:t>
            </a:r>
            <a:r>
              <a:rPr lang="ru-RU" dirty="0" smtClean="0">
                <a:solidFill>
                  <a:schemeClr val="tx1"/>
                </a:solidFill>
              </a:rPr>
              <a:t>двенадцатая </a:t>
            </a:r>
            <a:r>
              <a:rPr lang="ru-RU" dirty="0">
                <a:solidFill>
                  <a:schemeClr val="tx1"/>
                </a:solidFill>
              </a:rPr>
              <a:t>доля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140968"/>
            <a:ext cx="1512168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Одна </a:t>
            </a:r>
            <a:r>
              <a:rPr lang="ru-RU" dirty="0" smtClean="0">
                <a:solidFill>
                  <a:schemeClr val="tx1"/>
                </a:solidFill>
              </a:rPr>
              <a:t>третья </a:t>
            </a:r>
            <a:r>
              <a:rPr lang="ru-RU" dirty="0">
                <a:solidFill>
                  <a:schemeClr val="tx1"/>
                </a:solidFill>
              </a:rPr>
              <a:t>доля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3140968"/>
            <a:ext cx="15841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Одна шестая </a:t>
            </a:r>
            <a:r>
              <a:rPr lang="ru-RU" dirty="0">
                <a:solidFill>
                  <a:schemeClr val="tx1"/>
                </a:solidFill>
              </a:rPr>
              <a:t>доля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880" cy="576064"/>
          </a:xfrm>
        </p:spPr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Практическая работа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696200" cy="4680520"/>
          </a:xfrm>
        </p:spPr>
        <p:txBody>
          <a:bodyPr/>
          <a:lstStyle/>
          <a:p>
            <a:r>
              <a:rPr lang="ru-RU" dirty="0" smtClean="0"/>
              <a:t>Разделите полоску с помощью перегибания на 4 равные части.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Раскрасьте </a:t>
            </a:r>
            <a:r>
              <a:rPr lang="ru-RU" dirty="0" smtClean="0"/>
              <a:t>одну четвёртую часть полоски.</a:t>
            </a:r>
          </a:p>
          <a:p>
            <a:endParaRPr lang="ru-RU" dirty="0" smtClean="0"/>
          </a:p>
          <a:p>
            <a:pPr fontAlgn="t"/>
            <a:r>
              <a:rPr lang="ru-RU" dirty="0" smtClean="0"/>
              <a:t>У</a:t>
            </a:r>
            <a:r>
              <a:rPr lang="ru-RU" dirty="0" smtClean="0"/>
              <a:t>знайте </a:t>
            </a:r>
            <a:r>
              <a:rPr lang="ru-RU" dirty="0" smtClean="0"/>
              <a:t>длину этой части?</a:t>
            </a:r>
          </a:p>
          <a:p>
            <a:pPr fontAlgn="t">
              <a:buNone/>
            </a:pPr>
            <a:r>
              <a:rPr lang="ru-RU" dirty="0" smtClean="0"/>
              <a:t>    12 : 4 = 3 (см)</a:t>
            </a:r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16" y="2276872"/>
          <a:ext cx="60960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4005064"/>
          <a:ext cx="60960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332384"/>
          </a:xfrm>
        </p:spPr>
        <p:txBody>
          <a:bodyPr/>
          <a:lstStyle/>
          <a:p>
            <a:pPr algn="l"/>
            <a:r>
              <a:rPr lang="ru-RU" sz="2800" dirty="0" smtClean="0"/>
              <a:t>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Практическая работа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dirty="0" smtClean="0"/>
              <a:t>- Чему равна длина полоски?</a:t>
            </a:r>
            <a:br>
              <a:rPr lang="ru-RU" sz="2800" dirty="0" smtClean="0"/>
            </a:br>
            <a:r>
              <a:rPr lang="ru-RU" sz="2800" dirty="0" smtClean="0"/>
              <a:t>- Сколько в 1 дм сантиметров?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132856"/>
          <a:ext cx="76962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63888" y="1628800"/>
            <a:ext cx="122413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 дм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1628800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= 10 см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780928"/>
            <a:ext cx="7488832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Сколько </a:t>
            </a:r>
            <a:r>
              <a:rPr lang="ru-RU" sz="2800" b="1" u="sng" dirty="0" smtClean="0">
                <a:solidFill>
                  <a:schemeClr val="tx1"/>
                </a:solidFill>
              </a:rPr>
              <a:t>см</a:t>
            </a:r>
            <a:r>
              <a:rPr lang="ru-RU" sz="2800" dirty="0" smtClean="0">
                <a:solidFill>
                  <a:schemeClr val="tx1"/>
                </a:solidFill>
              </a:rPr>
              <a:t> в половине дециметра?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</a:t>
            </a:r>
            <a:r>
              <a:rPr lang="ru-RU" sz="2800" dirty="0" smtClean="0">
                <a:solidFill>
                  <a:srgbClr val="C00000"/>
                </a:solidFill>
              </a:rPr>
              <a:t>10 : 2 = 5 (см)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Сколько </a:t>
            </a:r>
            <a:r>
              <a:rPr lang="ru-RU" sz="2800" b="1" u="sng" dirty="0" smtClean="0">
                <a:solidFill>
                  <a:schemeClr val="tx1"/>
                </a:solidFill>
              </a:rPr>
              <a:t>см</a:t>
            </a:r>
            <a:r>
              <a:rPr lang="ru-RU" sz="2800" dirty="0" smtClean="0">
                <a:solidFill>
                  <a:schemeClr val="tx1"/>
                </a:solidFill>
              </a:rPr>
              <a:t> в одной пятой дециметра?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</a:t>
            </a:r>
            <a:r>
              <a:rPr lang="ru-RU" sz="2800" dirty="0" smtClean="0">
                <a:solidFill>
                  <a:srgbClr val="C00000"/>
                </a:solidFill>
              </a:rPr>
              <a:t>10 : 5 = 2 (см)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Сколько </a:t>
            </a:r>
            <a:r>
              <a:rPr lang="ru-RU" sz="2800" b="1" u="sng" dirty="0" smtClean="0">
                <a:solidFill>
                  <a:schemeClr val="tx1"/>
                </a:solidFill>
              </a:rPr>
              <a:t>см</a:t>
            </a:r>
            <a:r>
              <a:rPr lang="ru-RU" sz="2800" dirty="0" smtClean="0">
                <a:solidFill>
                  <a:schemeClr val="tx1"/>
                </a:solidFill>
              </a:rPr>
              <a:t> в одной десятой дециметра?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</a:t>
            </a:r>
            <a:r>
              <a:rPr lang="ru-RU" sz="2800" dirty="0" smtClean="0">
                <a:solidFill>
                  <a:srgbClr val="C00000"/>
                </a:solidFill>
              </a:rPr>
              <a:t>10 : 10 = 1 (см)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44352"/>
          </a:xfrm>
        </p:spPr>
        <p:txBody>
          <a:bodyPr/>
          <a:lstStyle/>
          <a:p>
            <a:r>
              <a:rPr lang="ru-RU" sz="3200" dirty="0" smtClean="0"/>
              <a:t>Работа по учебнику стр. 97</a:t>
            </a:r>
            <a:br>
              <a:rPr lang="ru-RU" sz="3200" dirty="0" smtClean="0"/>
            </a:br>
            <a:r>
              <a:rPr lang="ru-RU" sz="3200" dirty="0" smtClean="0"/>
              <a:t>Задача №2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484784"/>
            <a:ext cx="7696200" cy="400161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>
            <a:off x="1043608" y="1772816"/>
            <a:ext cx="6696744" cy="648072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268760"/>
            <a:ext cx="115212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 дм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186925" y="1700808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08104" y="1844824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Волна 10"/>
          <p:cNvSpPr/>
          <p:nvPr/>
        </p:nvSpPr>
        <p:spPr>
          <a:xfrm>
            <a:off x="3491880" y="2780928"/>
            <a:ext cx="4464496" cy="720080"/>
          </a:xfrm>
          <a:prstGeom prst="wave">
            <a:avLst>
              <a:gd name="adj1" fmla="val 15900"/>
              <a:gd name="adj2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олна 11"/>
          <p:cNvSpPr/>
          <p:nvPr/>
        </p:nvSpPr>
        <p:spPr>
          <a:xfrm>
            <a:off x="827584" y="2852936"/>
            <a:ext cx="2088232" cy="648072"/>
          </a:xfrm>
          <a:prstGeom prst="wave">
            <a:avLst>
              <a:gd name="adj1" fmla="val 12500"/>
              <a:gd name="adj2" fmla="val 1055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3789040"/>
            <a:ext cx="6480720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9 : 3 =    (дм)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Ответ:   дм ленты отрезали.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Вывод: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Чтобы найти долю числа, надо целое число разделить на количество долей.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2924944"/>
            <a:ext cx="115212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дм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1" grpId="0" animBg="1"/>
      <p:bldP spid="12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44352"/>
          </a:xfrm>
        </p:spPr>
        <p:txBody>
          <a:bodyPr/>
          <a:lstStyle/>
          <a:p>
            <a:r>
              <a:rPr lang="ru-RU" sz="3200" dirty="0" smtClean="0"/>
              <a:t>Работа по учебнику стр. 97</a:t>
            </a:r>
            <a:br>
              <a:rPr lang="ru-RU" sz="3200" dirty="0" smtClean="0"/>
            </a:br>
            <a:r>
              <a:rPr lang="ru-RU" sz="3200" dirty="0" smtClean="0"/>
              <a:t>Задача №3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484784"/>
            <a:ext cx="7696200" cy="400161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>
            <a:off x="971600" y="2780928"/>
            <a:ext cx="6696744" cy="648072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03848" y="2708920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08104" y="2852936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Волна 10"/>
          <p:cNvSpPr/>
          <p:nvPr/>
        </p:nvSpPr>
        <p:spPr>
          <a:xfrm>
            <a:off x="3779912" y="1700808"/>
            <a:ext cx="4464496" cy="720080"/>
          </a:xfrm>
          <a:prstGeom prst="wave">
            <a:avLst>
              <a:gd name="adj1" fmla="val 15900"/>
              <a:gd name="adj2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олна 11"/>
          <p:cNvSpPr/>
          <p:nvPr/>
        </p:nvSpPr>
        <p:spPr>
          <a:xfrm>
            <a:off x="1115616" y="1700808"/>
            <a:ext cx="2088232" cy="648072"/>
          </a:xfrm>
          <a:prstGeom prst="wave">
            <a:avLst>
              <a:gd name="adj1" fmla="val 12500"/>
              <a:gd name="adj2" fmla="val 1055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3789040"/>
            <a:ext cx="6480720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6 · 3 =    (дм)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Ответ:   дм длина всей ленты .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Вывод: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Чтобы найти целое число, надо долю числа умножить на количество долей.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1196752"/>
            <a:ext cx="288032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одна третья часть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772816"/>
            <a:ext cx="115212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6 дм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build="allAtOnce"/>
      <p:bldP spid="1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5800" y="1196752"/>
            <a:ext cx="7696200" cy="42896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sz="2800" dirty="0" smtClean="0"/>
              <a:t>одна десятая </a:t>
            </a:r>
            <a:r>
              <a:rPr lang="ru-RU" sz="2800" dirty="0" smtClean="0"/>
              <a:t>часть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Сколько кг сушёных грибов можно получить из 30 кг свежих?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30 : 10 =    (кг)</a:t>
            </a:r>
          </a:p>
          <a:p>
            <a:pPr marL="0" indent="0">
              <a:buNone/>
            </a:pPr>
            <a:r>
              <a:rPr lang="ru-RU" sz="2800" dirty="0" smtClean="0"/>
              <a:t>Ответ:     кг сушёных грибов.</a:t>
            </a:r>
            <a:endParaRPr lang="ru-RU" sz="2800" dirty="0"/>
          </a:p>
        </p:txBody>
      </p:sp>
      <p:pic>
        <p:nvPicPr>
          <p:cNvPr id="6" name="Picture 2" descr="C:\Users\Татьяна\Desktop\belyye_gr.jpg"/>
          <p:cNvPicPr>
            <a:picLocks noChangeAspect="1" noChangeArrowheads="1"/>
          </p:cNvPicPr>
          <p:nvPr/>
        </p:nvPicPr>
        <p:blipFill>
          <a:blip r:embed="rId2" cstate="print"/>
          <a:srcRect l="11335" t="10282" r="7323" b="12938"/>
          <a:stretch>
            <a:fillRect/>
          </a:stretch>
        </p:blipFill>
        <p:spPr bwMode="auto">
          <a:xfrm>
            <a:off x="827584" y="1340768"/>
            <a:ext cx="2409498" cy="151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5800" y="1196752"/>
            <a:ext cx="7696200" cy="42896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sz="2800" dirty="0" smtClean="0"/>
              <a:t>одна десятая часть.</a:t>
            </a:r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Сколько кг свежих грибов надо взять, чтобы получить 6 кг сушёных?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6 · 10 =    (кг)</a:t>
            </a:r>
          </a:p>
          <a:p>
            <a:pPr marL="0" indent="0">
              <a:buNone/>
            </a:pPr>
            <a:r>
              <a:rPr lang="ru-RU" sz="2800" dirty="0" smtClean="0"/>
              <a:t>Ответ:     кг свежих грибов.</a:t>
            </a:r>
            <a:endParaRPr lang="ru-RU" sz="2800" dirty="0"/>
          </a:p>
        </p:txBody>
      </p:sp>
      <p:pic>
        <p:nvPicPr>
          <p:cNvPr id="6" name="Picture 2" descr="C:\Users\Татьяна\Desktop\belyye_gr.jpg"/>
          <p:cNvPicPr>
            <a:picLocks noChangeAspect="1" noChangeArrowheads="1"/>
          </p:cNvPicPr>
          <p:nvPr/>
        </p:nvPicPr>
        <p:blipFill>
          <a:blip r:embed="rId2" cstate="print"/>
          <a:srcRect l="11335" t="10282" r="7323" b="12938"/>
          <a:stretch>
            <a:fillRect/>
          </a:stretch>
        </p:blipFill>
        <p:spPr bwMode="auto">
          <a:xfrm>
            <a:off x="827584" y="1340768"/>
            <a:ext cx="2409498" cy="151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107</TotalTime>
  <Words>278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Тема2</vt:lpstr>
      <vt:lpstr>Доли. Решение задач на нахождение доли числа и числа по его доле</vt:lpstr>
      <vt:lpstr>Цели:</vt:lpstr>
      <vt:lpstr>Слайд 3</vt:lpstr>
      <vt:lpstr>Практическая работа</vt:lpstr>
      <vt:lpstr>                Практическая работа - Чему равна длина полоски? - Сколько в 1 дм сантиметров?</vt:lpstr>
      <vt:lpstr>Работа по учебнику стр. 97 Задача №2</vt:lpstr>
      <vt:lpstr>Работа по учебнику стр. 97 Задача №3</vt:lpstr>
      <vt:lpstr>Задача №4</vt:lpstr>
      <vt:lpstr>Задача №4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Доли. Решение задач на нахождение доли числа и числа по его доле</dc:title>
  <dc:creator>Паутова Татьяна</dc:creator>
  <cp:lastModifiedBy>Паутова Татьяна</cp:lastModifiedBy>
  <cp:revision>2</cp:revision>
  <dcterms:created xsi:type="dcterms:W3CDTF">2018-12-25T11:31:04Z</dcterms:created>
  <dcterms:modified xsi:type="dcterms:W3CDTF">2022-12-25T09:22:25Z</dcterms:modified>
</cp:coreProperties>
</file>