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22"/>
  </p:notesMasterIdLst>
  <p:sldIdLst>
    <p:sldId id="268" r:id="rId2"/>
    <p:sldId id="259" r:id="rId3"/>
    <p:sldId id="257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73" r:id="rId14"/>
    <p:sldId id="275" r:id="rId15"/>
    <p:sldId id="277" r:id="rId16"/>
    <p:sldId id="278" r:id="rId17"/>
    <p:sldId id="269" r:id="rId18"/>
    <p:sldId id="270" r:id="rId19"/>
    <p:sldId id="271" r:id="rId20"/>
    <p:sldId id="279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C8088D"/>
    <a:srgbClr val="5116BA"/>
    <a:srgbClr val="C20E7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67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22E4EC-66BE-4E80-8E67-94F36A8683A5}" type="datetimeFigureOut">
              <a:rPr lang="ru-RU" smtClean="0"/>
              <a:pPr/>
              <a:t>13.07.2023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8291F6-C281-4A5F-8884-EAC691607AB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5246D-53C6-4A7A-9564-998E55A52E95}" type="datetimeFigureOut">
              <a:rPr lang="ru-RU" smtClean="0"/>
              <a:pPr/>
              <a:t>13.07.2023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F2CC94C4-8613-44EE-8E63-F1604E047E6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5246D-53C6-4A7A-9564-998E55A52E95}" type="datetimeFigureOut">
              <a:rPr lang="ru-RU" smtClean="0"/>
              <a:pPr/>
              <a:t>13.07.2023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C94C4-8613-44EE-8E63-F1604E047E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5246D-53C6-4A7A-9564-998E55A52E95}" type="datetimeFigureOut">
              <a:rPr lang="ru-RU" smtClean="0"/>
              <a:pPr/>
              <a:t>13.07.2023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C94C4-8613-44EE-8E63-F1604E047E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5246D-53C6-4A7A-9564-998E55A52E95}" type="datetimeFigureOut">
              <a:rPr lang="ru-RU" smtClean="0"/>
              <a:pPr/>
              <a:t>13.07.2023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C94C4-8613-44EE-8E63-F1604E047E6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5246D-53C6-4A7A-9564-998E55A52E95}" type="datetimeFigureOut">
              <a:rPr lang="ru-RU" smtClean="0"/>
              <a:pPr/>
              <a:t>13.07.2023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F2CC94C4-8613-44EE-8E63-F1604E047E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5246D-53C6-4A7A-9564-998E55A52E95}" type="datetimeFigureOut">
              <a:rPr lang="ru-RU" smtClean="0"/>
              <a:pPr/>
              <a:t>13.07.2023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C94C4-8613-44EE-8E63-F1604E047E6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5246D-53C6-4A7A-9564-998E55A52E95}" type="datetimeFigureOut">
              <a:rPr lang="ru-RU" smtClean="0"/>
              <a:pPr/>
              <a:t>13.07.2023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C94C4-8613-44EE-8E63-F1604E047E6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5246D-53C6-4A7A-9564-998E55A52E95}" type="datetimeFigureOut">
              <a:rPr lang="ru-RU" smtClean="0"/>
              <a:pPr/>
              <a:t>13.07.2023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C94C4-8613-44EE-8E63-F1604E047E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5246D-53C6-4A7A-9564-998E55A52E95}" type="datetimeFigureOut">
              <a:rPr lang="ru-RU" smtClean="0"/>
              <a:pPr/>
              <a:t>13.07.2023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C94C4-8613-44EE-8E63-F1604E047E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5246D-53C6-4A7A-9564-998E55A52E95}" type="datetimeFigureOut">
              <a:rPr lang="ru-RU" smtClean="0"/>
              <a:pPr/>
              <a:t>13.07.2023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C94C4-8613-44EE-8E63-F1604E047E6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5246D-53C6-4A7A-9564-998E55A52E95}" type="datetimeFigureOut">
              <a:rPr lang="ru-RU" smtClean="0"/>
              <a:pPr/>
              <a:t>13.07.2023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F2CC94C4-8613-44EE-8E63-F1604E047E6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BA25246D-53C6-4A7A-9564-998E55A52E95}" type="datetimeFigureOut">
              <a:rPr lang="ru-RU" smtClean="0"/>
              <a:pPr/>
              <a:t>13.07.2023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F2CC94C4-8613-44EE-8E63-F1604E047E6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images.yandex.ru/yandsearch?text=%D1%81%D0%B5%D1%80%D1%8B%D0%B9%20%D0%B2%D0%BE%D0%BB%D0%BA%20%D1%80%D0%B8%D1%81%D1%83%D0%BD%D0%BE%D0%BA&amp;fp=0&amp;pos=6&amp;uinfo=ww-1076-wh-490-fw-851-fh-448-pd-1.25&amp;rpt=simage&amp;img_url=http://s54.radikal.ru/i146/1010/3c/e290e8cdc83b.jpg" TargetMode="Externa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images.yandex.ru/yandsearch?text=%D0%B3%D0%B0%D0%BD%D1%81%20%D1%81%20%D0%B7%D0%BE%D0%BB%D0%BE%D1%82%D1%8B%D0%BC%20%D0%B3%D1%83%D1%81%D0%B5%D0%BC%20%D1%80%D0%B8%D1%81%D1%83%D0%BD%D0%BE%D0%BA&amp;fp=0&amp;pos=6&amp;uinfo=ww-1076-wh-490-fw-851-fh-448-pd-1.25&amp;rpt=simage&amp;img_url=http://ic.pics.livejournal.com/leoklap/12906057/19201/19201_original.jpg" TargetMode="Externa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images.yandex.ru/yandsearch?source=wiz&amp;fp=0&amp;text=%D0%BF%D0%B0%D0%BC%D1%8F%D1%82%D0%BD%D0%B8%D0%BA%20%D0%B1%D1%80%D0%B5%D0%BC%D0%B5%D0%BD%D1%81%D0%BA%D0%B8%D0%BC%20%D0%BC%D1%83%D0%B7%D1%8B%D0%BA%D0%B0%D0%BD%D1%82%D0%B0%D0%BC%20%D0%B2%20%D0%B1%D1%80%D0%B5%D0%BC%D0%B5%D0%BD%D0%B5&amp;noreask=1&amp;pos=7&amp;lr=10653&amp;rpt=simage&amp;uinfo=ww-1076-wh-490-fw-851-fh-448-pd-1.25&amp;img_url=http://www.esosedi.ru/fiber/77792/fit/900x600/pamyatnik_bremenskim_muzyikantam.png" TargetMode="Externa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upload.wikimedia.org/wikipedia/commons/f/ff/Grimm.jpg" TargetMode="External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commons.wikimedia.org/wiki/File:Grimm-Hanau.JPG?uselang=ru" TargetMode="Externa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commons.wikimedia.org/wiki/File:Gebr%C3%BCderGrimm02.jpg?uselang=ru" TargetMode="Externa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images.yandex.ru/yandsearch?text=%D0%B7%D0%BE%D0%BB%D1%83%D1%88%D0%BA%D0%B0%20%D1%80%D0%B8%D1%81%D1%83%D0%BD%D0%BE%D0%BA&amp;img_url=http://bms.24open.ru/images/af258ed0e62f87396d71495e00dec1d5&amp;pos=1&amp;rpt=simage&amp;lr=10653&amp;noreask=1&amp;source=wiz" TargetMode="Externa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images.yandex.ru/yandsearch?text=%D0%BA%D1%80%D0%B0%D1%81%D0%BD%D0%B0%D1%8F%20%D1%88%D0%B0%D0%BF%D0%BE%D1%87%D0%BA%D0%B0%20%D1%80%D0%B8%D1%81%D1%83%D0%BD%D0%BE%D0%BA&amp;fp=0&amp;pos=2&amp;uinfo=ww-1076-wh-490-fw-851-fh-448-pd-1.25&amp;rpt=simage&amp;img_url=http://img1.liveinternet.ru/images/attach/c/4/79/475/79475689_large_0__6_.jpg" TargetMode="Externa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images.yandex.ru/yandsearch?text=%D0%BA%D1%80%D1%8B%D1%81%D0%BE%D0%BB%D0%BE%D0%B2%20%D1%80%D0%B8%D1%81%D1%83%D0%BD%D0%BE%D0%BA&amp;fp=0&amp;img_url=http://content.kalen-dar.ru/medium/img-08-08-878.jpg&amp;pos=0&amp;uinfo=ww-1076-wh-490-fw-851-fh-448-pd-1.25&amp;rpt=simage" TargetMode="Externa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://images.yandex.ru/yandsearch?text=%D1%85%D1%80%D0%B0%D0%B1%D1%80%D1%8B%D0%B9%20%D0%BF%D0%BE%D1%80%D1%82%D0%BD%D1%8F%D0%B6%D0%BA%D0%B0%20%D1%80%D0%B8%D1%81%D1%83%D0%BD%D0%BE%D0%BA&amp;fp=0&amp;pos=4&amp;uinfo=ww-1076-wh-490-fw-851-fh-448-pd-1.25&amp;rpt=simage&amp;img_url=http://img.labirint.ru/images/comments_pic/0842/01lab5vph1224418538.jpg" TargetMode="Externa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70586"/>
          </a:xfrm>
        </p:spPr>
        <p:txBody>
          <a:bodyPr>
            <a:noAutofit/>
          </a:bodyPr>
          <a:lstStyle/>
          <a:p>
            <a:pPr algn="ctr"/>
            <a:r>
              <a:rPr lang="de-DE" sz="8000" dirty="0" smtClean="0">
                <a:solidFill>
                  <a:srgbClr val="7030A0"/>
                </a:solidFill>
                <a:latin typeface="Arial Rounded MT Bold" pitchFamily="34" charset="0"/>
              </a:rPr>
              <a:t>Die Reise </a:t>
            </a:r>
            <a:br>
              <a:rPr lang="de-DE" sz="8000" dirty="0" smtClean="0">
                <a:solidFill>
                  <a:srgbClr val="7030A0"/>
                </a:solidFill>
                <a:latin typeface="Arial Rounded MT Bold" pitchFamily="34" charset="0"/>
              </a:rPr>
            </a:br>
            <a:r>
              <a:rPr lang="de-DE" sz="8000" dirty="0" smtClean="0">
                <a:solidFill>
                  <a:srgbClr val="00B050"/>
                </a:solidFill>
                <a:latin typeface="Arial Rounded MT Bold" pitchFamily="34" charset="0"/>
              </a:rPr>
              <a:t>durch </a:t>
            </a:r>
            <a:r>
              <a:rPr lang="de-DE" sz="8000" dirty="0" smtClean="0">
                <a:solidFill>
                  <a:srgbClr val="7030A0"/>
                </a:solidFill>
                <a:latin typeface="Arial Rounded MT Bold" pitchFamily="34" charset="0"/>
              </a:rPr>
              <a:t/>
            </a:r>
            <a:br>
              <a:rPr lang="de-DE" sz="8000" dirty="0" smtClean="0">
                <a:solidFill>
                  <a:srgbClr val="7030A0"/>
                </a:solidFill>
                <a:latin typeface="Arial Rounded MT Bold" pitchFamily="34" charset="0"/>
              </a:rPr>
            </a:br>
            <a:r>
              <a:rPr lang="de-DE" sz="8000" dirty="0" smtClean="0">
                <a:solidFill>
                  <a:srgbClr val="0070C0"/>
                </a:solidFill>
                <a:latin typeface="Arial Rounded MT Bold" pitchFamily="34" charset="0"/>
              </a:rPr>
              <a:t>die </a:t>
            </a:r>
            <a:r>
              <a:rPr lang="de-DE" sz="8000" dirty="0" err="1" smtClean="0">
                <a:solidFill>
                  <a:srgbClr val="0070C0"/>
                </a:solidFill>
                <a:latin typeface="Arial Rounded MT Bold" pitchFamily="34" charset="0"/>
              </a:rPr>
              <a:t>Grimm´s</a:t>
            </a:r>
            <a:r>
              <a:rPr lang="de-DE" sz="8000" dirty="0" smtClean="0">
                <a:solidFill>
                  <a:srgbClr val="0070C0"/>
                </a:solidFill>
                <a:latin typeface="Arial Rounded MT Bold" pitchFamily="34" charset="0"/>
              </a:rPr>
              <a:t> </a:t>
            </a:r>
            <a:r>
              <a:rPr lang="de-DE" sz="8000" dirty="0" smtClean="0">
                <a:solidFill>
                  <a:srgbClr val="7030A0"/>
                </a:solidFill>
                <a:latin typeface="Arial Rounded MT Bold" pitchFamily="34" charset="0"/>
              </a:rPr>
              <a:t/>
            </a:r>
            <a:br>
              <a:rPr lang="de-DE" sz="8000" dirty="0" smtClean="0">
                <a:solidFill>
                  <a:srgbClr val="7030A0"/>
                </a:solidFill>
                <a:latin typeface="Arial Rounded MT Bold" pitchFamily="34" charset="0"/>
              </a:rPr>
            </a:br>
            <a:r>
              <a:rPr lang="de-DE" sz="8000" dirty="0" smtClean="0">
                <a:solidFill>
                  <a:srgbClr val="FF0000"/>
                </a:solidFill>
                <a:latin typeface="Arial Rounded MT Bold" pitchFamily="34" charset="0"/>
              </a:rPr>
              <a:t>Märchen</a:t>
            </a:r>
            <a:endParaRPr lang="ru-RU" sz="8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850106"/>
          </a:xfrm>
        </p:spPr>
        <p:txBody>
          <a:bodyPr>
            <a:noAutofit/>
          </a:bodyPr>
          <a:lstStyle/>
          <a:p>
            <a:pPr algn="ctr"/>
            <a:r>
              <a:rPr lang="de-DE" sz="5400" dirty="0" smtClean="0"/>
              <a:t>Der graue Wolf</a:t>
            </a:r>
            <a:endParaRPr lang="ru-RU" sz="5400" dirty="0"/>
          </a:p>
        </p:txBody>
      </p:sp>
      <p:pic>
        <p:nvPicPr>
          <p:cNvPr id="22530" name="Picture 2" descr="http://s011.radikal.ru/i318/1112/32/195c846bd651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55776" y="1200506"/>
            <a:ext cx="3960440" cy="545898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994122"/>
          </a:xfrm>
        </p:spPr>
        <p:txBody>
          <a:bodyPr>
            <a:normAutofit/>
          </a:bodyPr>
          <a:lstStyle/>
          <a:p>
            <a:pPr algn="ctr"/>
            <a:r>
              <a:rPr lang="de-DE" sz="5400" dirty="0" smtClean="0"/>
              <a:t>Das ist Hans.</a:t>
            </a:r>
            <a:endParaRPr lang="ru-RU" sz="5400" dirty="0"/>
          </a:p>
        </p:txBody>
      </p:sp>
      <p:pic>
        <p:nvPicPr>
          <p:cNvPr id="23554" name="Picture 2" descr="http://w4.kunstnet.org/26604/goldene-gans1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55776" y="1196752"/>
            <a:ext cx="4032448" cy="522298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sz="4800" dirty="0" smtClean="0"/>
              <a:t>Die Bremer Stadtmusikanten</a:t>
            </a:r>
            <a:endParaRPr lang="ru-RU" sz="4800" dirty="0"/>
          </a:p>
        </p:txBody>
      </p:sp>
      <p:pic>
        <p:nvPicPr>
          <p:cNvPr id="14340" name="Picture 4" descr="http://images.cdn.fotopedia.com/bindalfrodo-GI4ZzzE2boA-image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9632" y="1412776"/>
            <a:ext cx="6789352" cy="507473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5" name="AutoShape 5"/>
          <p:cNvSpPr>
            <a:spLocks noChangeArrowheads="1"/>
          </p:cNvSpPr>
          <p:nvPr/>
        </p:nvSpPr>
        <p:spPr bwMode="auto">
          <a:xfrm>
            <a:off x="900113" y="260350"/>
            <a:ext cx="6911975" cy="1223963"/>
          </a:xfrm>
          <a:prstGeom prst="wedgeRoundRectCallout">
            <a:avLst>
              <a:gd name="adj1" fmla="val -18764"/>
              <a:gd name="adj2" fmla="val 191116"/>
              <a:gd name="adj3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endParaRPr lang="ru-RU">
              <a:latin typeface="Comic Sans MS" pitchFamily="66" charset="0"/>
            </a:endParaRPr>
          </a:p>
        </p:txBody>
      </p:sp>
      <p:sp>
        <p:nvSpPr>
          <p:cNvPr id="20486" name="Text Box 6"/>
          <p:cNvSpPr txBox="1">
            <a:spLocks noChangeArrowheads="1"/>
          </p:cNvSpPr>
          <p:nvPr/>
        </p:nvSpPr>
        <p:spPr bwMode="auto">
          <a:xfrm>
            <a:off x="865188" y="452438"/>
            <a:ext cx="7037387" cy="88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sz="2600" b="1">
                <a:latin typeface="Comic Sans MS" pitchFamily="66" charset="0"/>
              </a:rPr>
              <a:t>Задание 1. Определите название сказки </a:t>
            </a:r>
          </a:p>
          <a:p>
            <a:pPr algn="ctr"/>
            <a:r>
              <a:rPr lang="ru-RU" sz="2600" b="1">
                <a:latin typeface="Comic Sans MS" pitchFamily="66" charset="0"/>
              </a:rPr>
              <a:t>по иллюстрации к ней</a:t>
            </a:r>
          </a:p>
        </p:txBody>
      </p:sp>
      <p:pic>
        <p:nvPicPr>
          <p:cNvPr id="20487" name="Picture 5" descr="госпожа метелиц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51638" y="2997200"/>
            <a:ext cx="1924050" cy="2808288"/>
          </a:xfrm>
          <a:prstGeom prst="rect">
            <a:avLst/>
          </a:prstGeom>
          <a:noFill/>
          <a:ln w="38100">
            <a:solidFill>
              <a:srgbClr val="CC6600"/>
            </a:solidFill>
            <a:miter lim="800000"/>
            <a:headEnd/>
            <a:tailEnd/>
          </a:ln>
        </p:spPr>
      </p:pic>
      <p:pic>
        <p:nvPicPr>
          <p:cNvPr id="20488" name="Picture 6" descr="рапунцель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188" y="2997200"/>
            <a:ext cx="2051050" cy="2808288"/>
          </a:xfrm>
          <a:prstGeom prst="rect">
            <a:avLst/>
          </a:prstGeom>
          <a:noFill/>
          <a:ln w="38100">
            <a:solidFill>
              <a:srgbClr val="CC6600"/>
            </a:solidFill>
            <a:miter lim="800000"/>
            <a:headEnd/>
            <a:tailEnd/>
          </a:ln>
        </p:spPr>
      </p:pic>
      <p:pic>
        <p:nvPicPr>
          <p:cNvPr id="20489" name="Picture 11" descr="спящая красавица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43213" y="3141663"/>
            <a:ext cx="3673475" cy="2400300"/>
          </a:xfrm>
          <a:prstGeom prst="rect">
            <a:avLst/>
          </a:prstGeom>
          <a:noFill/>
          <a:ln w="38100">
            <a:solidFill>
              <a:srgbClr val="CC6600"/>
            </a:solidFill>
            <a:miter lim="800000"/>
            <a:headEnd/>
            <a:tailEnd/>
          </a:ln>
        </p:spPr>
      </p:pic>
      <p:sp>
        <p:nvSpPr>
          <p:cNvPr id="20490" name="WordArt 14"/>
          <p:cNvSpPr>
            <a:spLocks noChangeArrowheads="1" noChangeShapeType="1" noTextEdit="1"/>
          </p:cNvSpPr>
          <p:nvPr/>
        </p:nvSpPr>
        <p:spPr bwMode="auto">
          <a:xfrm>
            <a:off x="3924300" y="1628775"/>
            <a:ext cx="3673475" cy="914400"/>
          </a:xfrm>
          <a:prstGeom prst="rect">
            <a:avLst/>
          </a:prstGeom>
        </p:spPr>
        <p:txBody>
          <a:bodyPr wrap="none" fromWordArt="1">
            <a:prstTxWarp prst="textTriangle">
              <a:avLst>
                <a:gd name="adj" fmla="val 50000"/>
              </a:avLst>
            </a:prstTxWarp>
            <a:scene3d>
              <a:camera prst="legacyObliqueTopLeft"/>
              <a:lightRig rig="legacyNormal3" dir="r"/>
            </a:scene3d>
            <a:sp3d extrusionH="201600" prstMaterial="legacyMatte">
              <a:extrusionClr>
                <a:srgbClr val="0066CC"/>
              </a:extrusionClr>
            </a:sp3d>
          </a:bodyPr>
          <a:lstStyle/>
          <a:p>
            <a:pPr algn="ctr"/>
            <a:r>
              <a:rPr lang="ru-RU" sz="2400" kern="1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FFCC"/>
                    </a:gs>
                    <a:gs pos="100000">
                      <a:srgbClr val="FF9999"/>
                    </a:gs>
                  </a:gsLst>
                  <a:lin ang="5400000" scaled="1"/>
                </a:gradFill>
                <a:latin typeface="Times New Roman"/>
                <a:cs typeface="Times New Roman"/>
              </a:rPr>
              <a:t>Волшебные сказки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2" name="Picture 7" descr="заяц и ёж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1989138"/>
            <a:ext cx="2773363" cy="1998662"/>
          </a:xfrm>
          <a:prstGeom prst="rect">
            <a:avLst/>
          </a:prstGeom>
          <a:noFill/>
          <a:ln w="38100">
            <a:solidFill>
              <a:srgbClr val="CC6600"/>
            </a:solidFill>
            <a:miter lim="800000"/>
            <a:headEnd/>
            <a:tailEnd/>
          </a:ln>
        </p:spPr>
      </p:pic>
      <p:pic>
        <p:nvPicPr>
          <p:cNvPr id="22533" name="Picture 8" descr="брем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43663" y="2276475"/>
            <a:ext cx="2516187" cy="2665413"/>
          </a:xfrm>
          <a:prstGeom prst="rect">
            <a:avLst/>
          </a:prstGeom>
          <a:noFill/>
          <a:ln w="38100">
            <a:solidFill>
              <a:srgbClr val="CC6600"/>
            </a:solidFill>
            <a:miter lim="800000"/>
            <a:headEnd/>
            <a:tailEnd/>
          </a:ln>
        </p:spPr>
      </p:pic>
      <p:pic>
        <p:nvPicPr>
          <p:cNvPr id="22534" name="Picture 9" descr="волк и семеро козлят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59113" y="4149725"/>
            <a:ext cx="3311525" cy="223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5" name="WordArt 16"/>
          <p:cNvSpPr>
            <a:spLocks noChangeArrowheads="1" noChangeShapeType="1" noTextEdit="1"/>
          </p:cNvSpPr>
          <p:nvPr/>
        </p:nvSpPr>
        <p:spPr bwMode="auto">
          <a:xfrm>
            <a:off x="2843213" y="836613"/>
            <a:ext cx="3600450" cy="863600"/>
          </a:xfrm>
          <a:prstGeom prst="rect">
            <a:avLst/>
          </a:prstGeom>
        </p:spPr>
        <p:txBody>
          <a:bodyPr wrap="none" fromWordArt="1">
            <a:prstTxWarp prst="textTriangle">
              <a:avLst>
                <a:gd name="adj" fmla="val 50000"/>
              </a:avLst>
            </a:prstTxWarp>
            <a:scene3d>
              <a:camera prst="legacyObliqueTopLeft"/>
              <a:lightRig rig="legacyNormal3" dir="r"/>
            </a:scene3d>
            <a:sp3d extrusionH="201600" prstMaterial="legacyMatte">
              <a:extrusionClr>
                <a:srgbClr val="0066CC"/>
              </a:extrusionClr>
            </a:sp3d>
          </a:bodyPr>
          <a:lstStyle/>
          <a:p>
            <a:pPr algn="ctr"/>
            <a:r>
              <a:rPr lang="ru-RU" sz="2400" kern="1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FFCC"/>
                    </a:gs>
                    <a:gs pos="100000">
                      <a:srgbClr val="FF9999"/>
                    </a:gs>
                  </a:gsLst>
                  <a:lin ang="5400000" scaled="1"/>
                </a:gradFill>
                <a:latin typeface="Times New Roman"/>
                <a:cs typeface="Times New Roman"/>
              </a:rPr>
              <a:t>Сказки о животных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4" descr="Беляночк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32138" y="3644900"/>
            <a:ext cx="2663825" cy="2663825"/>
          </a:xfrm>
          <a:prstGeom prst="rect">
            <a:avLst/>
          </a:prstGeom>
          <a:noFill/>
          <a:ln w="38100">
            <a:solidFill>
              <a:srgbClr val="CC6600"/>
            </a:solidFill>
            <a:miter lim="800000"/>
            <a:headEnd/>
            <a:tailEnd/>
          </a:ln>
        </p:spPr>
      </p:pic>
      <p:pic>
        <p:nvPicPr>
          <p:cNvPr id="21512" name="Picture 10" descr="гензель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2349500"/>
            <a:ext cx="2881313" cy="1998663"/>
          </a:xfrm>
          <a:prstGeom prst="rect">
            <a:avLst/>
          </a:prstGeom>
          <a:noFill/>
          <a:ln w="38100">
            <a:solidFill>
              <a:srgbClr val="CC6600"/>
            </a:solidFill>
            <a:miter lim="800000"/>
            <a:headEnd/>
            <a:tailEnd/>
          </a:ln>
        </p:spPr>
      </p:pic>
      <p:pic>
        <p:nvPicPr>
          <p:cNvPr id="21514" name="Picture 12" descr="горшочек каши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95963" y="2205038"/>
            <a:ext cx="2933700" cy="2016125"/>
          </a:xfrm>
          <a:prstGeom prst="rect">
            <a:avLst/>
          </a:prstGeom>
          <a:noFill/>
          <a:ln w="38100">
            <a:solidFill>
              <a:srgbClr val="CC6600"/>
            </a:solidFill>
            <a:miter lim="800000"/>
            <a:headEnd/>
            <a:tailEnd/>
          </a:ln>
        </p:spPr>
      </p:pic>
      <p:sp>
        <p:nvSpPr>
          <p:cNvPr id="21517" name="WordArt 18"/>
          <p:cNvSpPr>
            <a:spLocks noChangeArrowheads="1" noChangeShapeType="1" noTextEdit="1"/>
          </p:cNvSpPr>
          <p:nvPr/>
        </p:nvSpPr>
        <p:spPr bwMode="auto">
          <a:xfrm>
            <a:off x="3059113" y="692150"/>
            <a:ext cx="2665412" cy="1150938"/>
          </a:xfrm>
          <a:prstGeom prst="rect">
            <a:avLst/>
          </a:prstGeom>
        </p:spPr>
        <p:txBody>
          <a:bodyPr wrap="none" fromWordArt="1">
            <a:prstTxWarp prst="textTriangle">
              <a:avLst>
                <a:gd name="adj" fmla="val 50000"/>
              </a:avLst>
            </a:prstTxWarp>
            <a:scene3d>
              <a:camera prst="legacyObliqueTopLeft"/>
              <a:lightRig rig="legacyNormal3" dir="r"/>
            </a:scene3d>
            <a:sp3d extrusionH="201600" prstMaterial="legacyMatte">
              <a:extrusionClr>
                <a:srgbClr val="0066CC"/>
              </a:extrusionClr>
            </a:sp3d>
          </a:bodyPr>
          <a:lstStyle/>
          <a:p>
            <a:pPr algn="ctr"/>
            <a:r>
              <a:rPr lang="ru-RU" sz="2400" kern="1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FFCC"/>
                    </a:gs>
                    <a:gs pos="100000">
                      <a:srgbClr val="FF9999"/>
                    </a:gs>
                  </a:gsLst>
                  <a:lin ang="5400000" scaled="1"/>
                </a:gradFill>
                <a:latin typeface="Times New Roman"/>
                <a:cs typeface="Times New Roman"/>
              </a:rPr>
              <a:t>Бытовые сказки</a:t>
            </a:r>
          </a:p>
        </p:txBody>
      </p:sp>
      <p:sp>
        <p:nvSpPr>
          <p:cNvPr id="21525" name="Text Box 27"/>
          <p:cNvSpPr txBox="1">
            <a:spLocks noChangeArrowheads="1"/>
          </p:cNvSpPr>
          <p:nvPr/>
        </p:nvSpPr>
        <p:spPr bwMode="auto">
          <a:xfrm>
            <a:off x="5235575" y="1330325"/>
            <a:ext cx="18415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Спя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285728"/>
            <a:ext cx="8001056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AutoNum type="arabicPeriod"/>
            </a:pPr>
            <a:r>
              <a:rPr lang="ru-RU" sz="3200" b="1" dirty="0" smtClean="0"/>
              <a:t>В какой сказке от упорного взбивания перины на земле шел снег?</a:t>
            </a:r>
            <a:br>
              <a:rPr lang="ru-RU" sz="3200" b="1" dirty="0" smtClean="0"/>
            </a:br>
            <a:r>
              <a:rPr lang="ru-RU" sz="3200" b="1" dirty="0" smtClean="0"/>
              <a:t>    * «Госпожа Метелица»</a:t>
            </a:r>
            <a:br>
              <a:rPr lang="ru-RU" sz="3200" b="1" dirty="0" smtClean="0"/>
            </a:br>
            <a:r>
              <a:rPr lang="ru-RU" sz="3200" b="1" dirty="0" smtClean="0"/>
              <a:t>    * «Золушка»</a:t>
            </a:r>
            <a:br>
              <a:rPr lang="ru-RU" sz="3200" b="1" dirty="0" smtClean="0"/>
            </a:br>
            <a:r>
              <a:rPr lang="ru-RU" sz="3200" b="1" dirty="0" smtClean="0"/>
              <a:t>    * «Три брата»</a:t>
            </a:r>
          </a:p>
          <a:p>
            <a:pPr marL="342900" indent="-342900">
              <a:buAutoNum type="arabicPeriod"/>
            </a:pPr>
            <a:r>
              <a:rPr lang="ru-RU" sz="3200" b="1" dirty="0" smtClean="0"/>
              <a:t> Какой вход привел к госпоже Метелице падчерицу и ленивую дочку?</a:t>
            </a:r>
            <a:br>
              <a:rPr lang="ru-RU" sz="3200" b="1" dirty="0" smtClean="0"/>
            </a:br>
            <a:r>
              <a:rPr lang="ru-RU" sz="3200" dirty="0" smtClean="0"/>
              <a:t>    </a:t>
            </a:r>
            <a:r>
              <a:rPr lang="ru-RU" sz="3200" b="1" dirty="0" smtClean="0"/>
              <a:t>* Дверь</a:t>
            </a:r>
            <a:br>
              <a:rPr lang="ru-RU" sz="3200" b="1" dirty="0" smtClean="0"/>
            </a:br>
            <a:r>
              <a:rPr lang="ru-RU" sz="3200" b="1" dirty="0" smtClean="0"/>
              <a:t>    * Люк</a:t>
            </a:r>
            <a:br>
              <a:rPr lang="ru-RU" sz="3200" b="1" dirty="0" smtClean="0"/>
            </a:br>
            <a:r>
              <a:rPr lang="ru-RU" sz="3200" b="1" dirty="0" smtClean="0"/>
              <a:t>    * Колодец </a:t>
            </a:r>
            <a:br>
              <a:rPr lang="ru-RU" sz="3200" b="1" dirty="0" smtClean="0"/>
            </a:br>
            <a:endParaRPr lang="ru-RU" sz="3200" b="1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0"/>
            <a:ext cx="8820472" cy="6093296"/>
          </a:xfrm>
        </p:spPr>
        <p:txBody>
          <a:bodyPr>
            <a:normAutofit fontScale="90000"/>
          </a:bodyPr>
          <a:lstStyle/>
          <a:p>
            <a:r>
              <a:rPr lang="de-DE" sz="4900" dirty="0" smtClean="0">
                <a:solidFill>
                  <a:schemeClr val="tx1"/>
                </a:solidFill>
              </a:rPr>
              <a:t/>
            </a:r>
            <a:br>
              <a:rPr lang="de-DE" sz="4900" dirty="0" smtClean="0">
                <a:solidFill>
                  <a:schemeClr val="tx1"/>
                </a:solidFill>
              </a:rPr>
            </a:br>
            <a:r>
              <a:rPr lang="ru-RU" sz="6000" dirty="0" smtClean="0">
                <a:solidFill>
                  <a:schemeClr val="tx1"/>
                </a:solidFill>
              </a:rPr>
              <a:t>Какой герой </a:t>
            </a:r>
            <a:r>
              <a:rPr lang="ru-RU" sz="6000" u="sng" dirty="0" smtClean="0">
                <a:solidFill>
                  <a:schemeClr val="tx1"/>
                </a:solidFill>
              </a:rPr>
              <a:t>лишний</a:t>
            </a:r>
            <a:r>
              <a:rPr lang="de-DE" sz="6000" u="sng" dirty="0" smtClean="0">
                <a:solidFill>
                  <a:schemeClr val="tx1"/>
                </a:solidFill>
                <a:latin typeface="Tempus Sans ITC" pitchFamily="82" charset="0"/>
              </a:rPr>
              <a:t>?</a:t>
            </a:r>
            <a:r>
              <a:rPr lang="de-DE" sz="4900" dirty="0" smtClean="0">
                <a:solidFill>
                  <a:schemeClr val="tx1"/>
                </a:solidFill>
                <a:latin typeface="Tempus Sans ITC" pitchFamily="82" charset="0"/>
              </a:rPr>
              <a:t/>
            </a:r>
            <a:br>
              <a:rPr lang="de-DE" sz="4900" dirty="0" smtClean="0">
                <a:solidFill>
                  <a:schemeClr val="tx1"/>
                </a:solidFill>
                <a:latin typeface="Tempus Sans ITC" pitchFamily="82" charset="0"/>
              </a:rPr>
            </a:br>
            <a:r>
              <a:rPr lang="de-DE" sz="4900" dirty="0" smtClean="0">
                <a:solidFill>
                  <a:schemeClr val="tx1"/>
                </a:solidFill>
                <a:latin typeface="Tempus Sans ITC" pitchFamily="82" charset="0"/>
              </a:rPr>
              <a:t/>
            </a:r>
            <a:br>
              <a:rPr lang="de-DE" sz="4900" dirty="0" smtClean="0">
                <a:solidFill>
                  <a:schemeClr val="tx1"/>
                </a:solidFill>
                <a:latin typeface="Tempus Sans ITC" pitchFamily="82" charset="0"/>
              </a:rPr>
            </a:br>
            <a:r>
              <a:rPr lang="de-DE" sz="4900" dirty="0" smtClean="0">
                <a:solidFill>
                  <a:srgbClr val="FF0000"/>
                </a:solidFill>
                <a:latin typeface="Tempus Sans ITC" pitchFamily="82" charset="0"/>
              </a:rPr>
              <a:t>1. </a:t>
            </a:r>
            <a:r>
              <a:rPr lang="en-US" sz="4900" dirty="0" err="1" smtClean="0">
                <a:solidFill>
                  <a:srgbClr val="FF0000"/>
                </a:solidFill>
                <a:latin typeface="Tempus Sans ITC" pitchFamily="82" charset="0"/>
              </a:rPr>
              <a:t>Rotk</a:t>
            </a:r>
            <a:r>
              <a:rPr lang="de-DE" sz="4900" dirty="0" smtClean="0">
                <a:solidFill>
                  <a:srgbClr val="FF0000"/>
                </a:solidFill>
                <a:latin typeface="Tempus Sans ITC" pitchFamily="82" charset="0"/>
              </a:rPr>
              <a:t>ä</a:t>
            </a:r>
            <a:r>
              <a:rPr lang="en-US" sz="4900" dirty="0" err="1" smtClean="0">
                <a:solidFill>
                  <a:srgbClr val="FF0000"/>
                </a:solidFill>
                <a:latin typeface="Tempus Sans ITC" pitchFamily="82" charset="0"/>
              </a:rPr>
              <a:t>ppchen</a:t>
            </a:r>
            <a:r>
              <a:rPr lang="en-US" sz="4900" dirty="0" smtClean="0">
                <a:solidFill>
                  <a:srgbClr val="FF0000"/>
                </a:solidFill>
                <a:latin typeface="Tempus Sans ITC" pitchFamily="82" charset="0"/>
              </a:rPr>
              <a:t>, </a:t>
            </a:r>
            <a:r>
              <a:rPr lang="en-US" sz="4900" dirty="0" err="1" smtClean="0">
                <a:solidFill>
                  <a:srgbClr val="FF0000"/>
                </a:solidFill>
                <a:latin typeface="Tempus Sans ITC" pitchFamily="82" charset="0"/>
              </a:rPr>
              <a:t>Schneewittchen</a:t>
            </a:r>
            <a:r>
              <a:rPr lang="en-US" sz="4900" dirty="0" smtClean="0">
                <a:solidFill>
                  <a:srgbClr val="FF0000"/>
                </a:solidFill>
                <a:latin typeface="Tempus Sans ITC" pitchFamily="82" charset="0"/>
              </a:rPr>
              <a:t>, </a:t>
            </a:r>
            <a:r>
              <a:rPr lang="en-US" sz="4900" dirty="0" err="1" smtClean="0">
                <a:solidFill>
                  <a:srgbClr val="FF0000"/>
                </a:solidFill>
                <a:latin typeface="Tempus Sans ITC" pitchFamily="82" charset="0"/>
              </a:rPr>
              <a:t>Aschenputtel</a:t>
            </a:r>
            <a:r>
              <a:rPr lang="en-US" sz="4900" dirty="0" smtClean="0">
                <a:solidFill>
                  <a:srgbClr val="FF0000"/>
                </a:solidFill>
                <a:latin typeface="Tempus Sans ITC" pitchFamily="82" charset="0"/>
              </a:rPr>
              <a:t>, Frau </a:t>
            </a:r>
            <a:r>
              <a:rPr lang="en-US" sz="4900" dirty="0" err="1" smtClean="0">
                <a:solidFill>
                  <a:srgbClr val="FF0000"/>
                </a:solidFill>
                <a:latin typeface="Tempus Sans ITC" pitchFamily="82" charset="0"/>
              </a:rPr>
              <a:t>Holle</a:t>
            </a:r>
            <a:r>
              <a:rPr lang="en-US" sz="4900" dirty="0" smtClean="0">
                <a:solidFill>
                  <a:srgbClr val="FF0000"/>
                </a:solidFill>
                <a:latin typeface="Tempus Sans ITC" pitchFamily="82" charset="0"/>
              </a:rPr>
              <a:t/>
            </a:r>
            <a:br>
              <a:rPr lang="en-US" sz="4900" dirty="0" smtClean="0">
                <a:solidFill>
                  <a:srgbClr val="FF0000"/>
                </a:solidFill>
                <a:latin typeface="Tempus Sans ITC" pitchFamily="82" charset="0"/>
              </a:rPr>
            </a:br>
            <a:r>
              <a:rPr lang="en-US" sz="4900" dirty="0" smtClean="0">
                <a:solidFill>
                  <a:schemeClr val="tx1"/>
                </a:solidFill>
                <a:latin typeface="Tempus Sans ITC" pitchFamily="82" charset="0"/>
              </a:rPr>
              <a:t/>
            </a:r>
            <a:br>
              <a:rPr lang="en-US" sz="4900" dirty="0" smtClean="0">
                <a:solidFill>
                  <a:schemeClr val="tx1"/>
                </a:solidFill>
                <a:latin typeface="Tempus Sans ITC" pitchFamily="82" charset="0"/>
              </a:rPr>
            </a:br>
            <a:r>
              <a:rPr lang="en-US" sz="4900" dirty="0" smtClean="0">
                <a:solidFill>
                  <a:schemeClr val="tx1"/>
                </a:solidFill>
                <a:latin typeface="Tempus Sans ITC" pitchFamily="82" charset="0"/>
              </a:rPr>
              <a:t>2</a:t>
            </a:r>
            <a:r>
              <a:rPr lang="en-US" sz="4900" dirty="0" smtClean="0">
                <a:solidFill>
                  <a:srgbClr val="7030A0"/>
                </a:solidFill>
                <a:latin typeface="Tempus Sans ITC" pitchFamily="82" charset="0"/>
              </a:rPr>
              <a:t>. </a:t>
            </a:r>
            <a:r>
              <a:rPr lang="ru-RU" sz="4900" dirty="0" smtClean="0">
                <a:solidFill>
                  <a:srgbClr val="7030A0"/>
                </a:solidFill>
                <a:latin typeface="Tempus Sans ITC" pitchFamily="82" charset="0"/>
              </a:rPr>
              <a:t>Кот, </a:t>
            </a:r>
            <a:r>
              <a:rPr lang="ru-RU" sz="4900" dirty="0" err="1" smtClean="0">
                <a:solidFill>
                  <a:srgbClr val="7030A0"/>
                </a:solidFill>
                <a:latin typeface="Tempus Sans ITC" pitchFamily="82" charset="0"/>
              </a:rPr>
              <a:t>осёл</a:t>
            </a:r>
            <a:r>
              <a:rPr lang="ru-RU" sz="4900" dirty="0" smtClean="0">
                <a:solidFill>
                  <a:srgbClr val="7030A0"/>
                </a:solidFill>
                <a:latin typeface="Tempus Sans ITC" pitchFamily="82" charset="0"/>
              </a:rPr>
              <a:t>, собака, петух, волк</a:t>
            </a:r>
            <a:r>
              <a:rPr lang="de-DE" sz="4900" dirty="0" smtClean="0">
                <a:solidFill>
                  <a:srgbClr val="7030A0"/>
                </a:solidFill>
                <a:latin typeface="Tempus Sans ITC" pitchFamily="82" charset="0"/>
              </a:rPr>
              <a:t/>
            </a:r>
            <a:br>
              <a:rPr lang="de-DE" sz="4900" dirty="0" smtClean="0">
                <a:solidFill>
                  <a:srgbClr val="7030A0"/>
                </a:solidFill>
                <a:latin typeface="Tempus Sans ITC" pitchFamily="82" charset="0"/>
              </a:rPr>
            </a:br>
            <a:r>
              <a:rPr lang="de-DE" sz="4900" dirty="0" smtClean="0">
                <a:solidFill>
                  <a:srgbClr val="7030A0"/>
                </a:solidFill>
                <a:latin typeface="Tempus Sans ITC" pitchFamily="82" charset="0"/>
              </a:rPr>
              <a:t/>
            </a:r>
            <a:br>
              <a:rPr lang="de-DE" sz="4900" dirty="0" smtClean="0">
                <a:solidFill>
                  <a:srgbClr val="7030A0"/>
                </a:solidFill>
                <a:latin typeface="Tempus Sans ITC" pitchFamily="82" charset="0"/>
              </a:rPr>
            </a:br>
            <a:r>
              <a:rPr lang="ru-RU" sz="4900" dirty="0" smtClean="0">
                <a:solidFill>
                  <a:schemeClr val="tx1"/>
                </a:solidFill>
              </a:rPr>
              <a:t>3.</a:t>
            </a:r>
            <a:r>
              <a:rPr lang="de-DE" sz="4900" dirty="0" smtClean="0">
                <a:solidFill>
                  <a:schemeClr val="tx1"/>
                </a:solidFill>
              </a:rPr>
              <a:t> </a:t>
            </a:r>
            <a:r>
              <a:rPr lang="ru-RU" dirty="0" smtClean="0">
                <a:solidFill>
                  <a:srgbClr val="008000"/>
                </a:solidFill>
              </a:rPr>
              <a:t>7 козлят, </a:t>
            </a:r>
            <a:r>
              <a:rPr lang="de-DE" dirty="0" smtClean="0">
                <a:solidFill>
                  <a:srgbClr val="008000"/>
                </a:solidFill>
              </a:rPr>
              <a:t>Frau Holle, </a:t>
            </a:r>
            <a:r>
              <a:rPr lang="ru-RU" dirty="0" smtClean="0">
                <a:solidFill>
                  <a:srgbClr val="008000"/>
                </a:solidFill>
              </a:rPr>
              <a:t>Красная Шапочка, </a:t>
            </a:r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1857364"/>
            <a:ext cx="7772400" cy="5500726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Comic Sans MS" pitchFamily="66" charset="0"/>
              </a:rPr>
              <a:t/>
            </a:r>
            <a:br>
              <a:rPr lang="ru-RU" b="1" dirty="0" smtClean="0">
                <a:latin typeface="Comic Sans MS" pitchFamily="66" charset="0"/>
              </a:rPr>
            </a:br>
            <a:r>
              <a:rPr lang="ru-RU" b="1" dirty="0" smtClean="0">
                <a:latin typeface="Comic Sans MS" pitchFamily="66" charset="0"/>
              </a:rPr>
              <a:t/>
            </a:r>
            <a:br>
              <a:rPr lang="ru-RU" b="1" dirty="0" smtClean="0">
                <a:latin typeface="Comic Sans MS" pitchFamily="66" charset="0"/>
              </a:rPr>
            </a:br>
            <a:r>
              <a:rPr lang="ru-RU" b="1" dirty="0" smtClean="0">
                <a:latin typeface="Comic Sans MS" pitchFamily="66" charset="0"/>
              </a:rPr>
              <a:t/>
            </a:r>
            <a:br>
              <a:rPr lang="ru-RU" b="1" dirty="0" smtClean="0">
                <a:latin typeface="Comic Sans MS" pitchFamily="66" charset="0"/>
              </a:rPr>
            </a:br>
            <a:r>
              <a:rPr lang="ru-RU" b="1" dirty="0" smtClean="0">
                <a:latin typeface="Comic Sans MS" pitchFamily="66" charset="0"/>
              </a:rPr>
              <a:t/>
            </a:r>
            <a:br>
              <a:rPr lang="ru-RU" b="1" dirty="0" smtClean="0">
                <a:latin typeface="Comic Sans MS" pitchFamily="66" charset="0"/>
              </a:rPr>
            </a:br>
            <a:r>
              <a:rPr lang="ru-RU" b="1" dirty="0" smtClean="0">
                <a:latin typeface="Comic Sans MS" pitchFamily="66" charset="0"/>
              </a:rPr>
              <a:t/>
            </a:r>
            <a:br>
              <a:rPr lang="ru-RU" b="1" dirty="0" smtClean="0">
                <a:latin typeface="Comic Sans MS" pitchFamily="66" charset="0"/>
              </a:rPr>
            </a:br>
            <a:r>
              <a:rPr lang="ru-RU" sz="3600" b="1" dirty="0" smtClean="0">
                <a:latin typeface="Comic Sans MS" pitchFamily="66" charset="0"/>
              </a:rPr>
              <a:t>В детстве все над ним смеялись,</a:t>
            </a:r>
            <a:br>
              <a:rPr lang="ru-RU" sz="3600" b="1" dirty="0" smtClean="0">
                <a:latin typeface="Comic Sans MS" pitchFamily="66" charset="0"/>
              </a:rPr>
            </a:br>
            <a:r>
              <a:rPr lang="ru-RU" sz="3600" b="1" dirty="0" smtClean="0">
                <a:latin typeface="Comic Sans MS" pitchFamily="66" charset="0"/>
              </a:rPr>
              <a:t>Оттолкнуть его старались:</a:t>
            </a:r>
            <a:br>
              <a:rPr lang="ru-RU" sz="3600" b="1" dirty="0" smtClean="0">
                <a:latin typeface="Comic Sans MS" pitchFamily="66" charset="0"/>
              </a:rPr>
            </a:br>
            <a:r>
              <a:rPr lang="ru-RU" sz="3600" b="1" dirty="0" smtClean="0">
                <a:latin typeface="Comic Sans MS" pitchFamily="66" charset="0"/>
              </a:rPr>
              <a:t>Ведь никто не знал, что он</a:t>
            </a:r>
            <a:br>
              <a:rPr lang="ru-RU" sz="3600" b="1" dirty="0" smtClean="0">
                <a:latin typeface="Comic Sans MS" pitchFamily="66" charset="0"/>
              </a:rPr>
            </a:br>
            <a:r>
              <a:rPr lang="ru-RU" sz="3600" b="1" dirty="0" smtClean="0">
                <a:latin typeface="Comic Sans MS" pitchFamily="66" charset="0"/>
              </a:rPr>
              <a:t>Белым лебедем рожден.</a:t>
            </a:r>
            <a:br>
              <a:rPr lang="ru-RU" sz="3600" b="1" dirty="0" smtClean="0">
                <a:latin typeface="Comic Sans MS" pitchFamily="66" charset="0"/>
              </a:rPr>
            </a:br>
            <a:r>
              <a:rPr lang="ru-RU" sz="3600" b="1" dirty="0" smtClean="0">
                <a:latin typeface="Comic Sans MS" pitchFamily="66" charset="0"/>
              </a:rPr>
              <a:t>Он стойко беды перенес,</a:t>
            </a:r>
            <a:br>
              <a:rPr lang="ru-RU" sz="3600" b="1" dirty="0" smtClean="0">
                <a:latin typeface="Comic Sans MS" pitchFamily="66" charset="0"/>
              </a:rPr>
            </a:br>
            <a:r>
              <a:rPr lang="ru-RU" sz="3600" b="1" dirty="0" smtClean="0">
                <a:latin typeface="Comic Sans MS" pitchFamily="66" charset="0"/>
              </a:rPr>
              <a:t>Никто не видел его слез.</a:t>
            </a:r>
            <a:br>
              <a:rPr lang="ru-RU" sz="3600" b="1" dirty="0" smtClean="0">
                <a:latin typeface="Comic Sans MS" pitchFamily="66" charset="0"/>
              </a:rPr>
            </a:br>
            <a:r>
              <a:rPr lang="ru-RU" sz="3600" b="1" dirty="0" smtClean="0">
                <a:latin typeface="Comic Sans MS" pitchFamily="66" charset="0"/>
              </a:rPr>
              <a:t/>
            </a:r>
            <a:br>
              <a:rPr lang="ru-RU" sz="3600" b="1" dirty="0" smtClean="0">
                <a:latin typeface="Comic Sans MS" pitchFamily="66" charset="0"/>
              </a:rPr>
            </a:br>
            <a:r>
              <a:rPr lang="ru-RU" sz="3600" b="1" dirty="0" smtClean="0">
                <a:latin typeface="Comic Sans MS" pitchFamily="66" charset="0"/>
              </a:rPr>
              <a:t>Чуть женой крота не стала</a:t>
            </a:r>
            <a:br>
              <a:rPr lang="ru-RU" sz="3600" b="1" dirty="0" smtClean="0">
                <a:latin typeface="Comic Sans MS" pitchFamily="66" charset="0"/>
              </a:rPr>
            </a:br>
            <a:r>
              <a:rPr lang="ru-RU" sz="3600" b="1" dirty="0" smtClean="0">
                <a:latin typeface="Comic Sans MS" pitchFamily="66" charset="0"/>
              </a:rPr>
              <a:t>И усатого жука!</a:t>
            </a:r>
            <a:br>
              <a:rPr lang="ru-RU" sz="3600" b="1" dirty="0" smtClean="0">
                <a:latin typeface="Comic Sans MS" pitchFamily="66" charset="0"/>
              </a:rPr>
            </a:br>
            <a:r>
              <a:rPr lang="ru-RU" sz="3600" b="1" dirty="0" smtClean="0">
                <a:latin typeface="Comic Sans MS" pitchFamily="66" charset="0"/>
              </a:rPr>
              <a:t>Вместе с ласточкой летала</a:t>
            </a:r>
            <a:br>
              <a:rPr lang="ru-RU" sz="3600" b="1" dirty="0" smtClean="0">
                <a:latin typeface="Comic Sans MS" pitchFamily="66" charset="0"/>
              </a:rPr>
            </a:br>
            <a:r>
              <a:rPr lang="ru-RU" sz="3600" b="1" dirty="0" smtClean="0">
                <a:latin typeface="Comic Sans MS" pitchFamily="66" charset="0"/>
              </a:rPr>
              <a:t>Высоко под облака.</a:t>
            </a:r>
            <a:r>
              <a:rPr lang="ru-RU" b="1" dirty="0" smtClean="0">
                <a:latin typeface="Comic Sans MS" pitchFamily="66" charset="0"/>
              </a:rPr>
              <a:t/>
            </a:r>
            <a:br>
              <a:rPr lang="ru-RU" b="1" dirty="0" smtClean="0">
                <a:latin typeface="Comic Sans MS" pitchFamily="66" charset="0"/>
              </a:rPr>
            </a:br>
            <a:r>
              <a:rPr lang="ru-RU" b="1" dirty="0" smtClean="0">
                <a:latin typeface="Comic Sans MS" pitchFamily="66" charset="0"/>
              </a:rPr>
              <a:t/>
            </a:r>
            <a:br>
              <a:rPr lang="ru-RU" b="1" dirty="0" smtClean="0">
                <a:latin typeface="Comic Sans MS" pitchFamily="66" charset="0"/>
              </a:rPr>
            </a:br>
            <a:r>
              <a:rPr lang="ru-RU" b="1" dirty="0" smtClean="0">
                <a:latin typeface="Comic Sans MS" pitchFamily="66" charset="0"/>
              </a:rPr>
              <a:t/>
            </a:r>
            <a:br>
              <a:rPr lang="ru-RU" b="1" dirty="0" smtClean="0">
                <a:latin typeface="Comic Sans MS" pitchFamily="66" charset="0"/>
              </a:rPr>
            </a:br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428596" y="357166"/>
            <a:ext cx="8501122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u="sng" dirty="0" smtClean="0">
                <a:solidFill>
                  <a:srgbClr val="FF0000"/>
                </a:solidFill>
                <a:latin typeface="Comic Sans MS" pitchFamily="66" charset="0"/>
              </a:rPr>
              <a:t>Задание 3.   По началу сказки определи её название</a:t>
            </a:r>
          </a:p>
          <a:p>
            <a:pPr algn="ctr"/>
            <a:endParaRPr lang="ru-RU" sz="2400" b="1" dirty="0" smtClean="0">
              <a:solidFill>
                <a:srgbClr val="FF0000"/>
              </a:solidFill>
              <a:latin typeface="Comic Sans MS" pitchFamily="66" charset="0"/>
            </a:endParaRPr>
          </a:p>
          <a:p>
            <a:pPr marL="457200" indent="-457200">
              <a:buAutoNum type="arabicPeriod"/>
            </a:pPr>
            <a:r>
              <a:rPr lang="ru-RU" sz="2400" b="1" dirty="0" smtClean="0">
                <a:latin typeface="Comic Sans MS" pitchFamily="66" charset="0"/>
              </a:rPr>
              <a:t>«Был у одного хозяина осел, и много лет подряд таскал он без устали мешки на мельницу, но к старости стал слаб и к работе не пригоден…)</a:t>
            </a:r>
          </a:p>
          <a:p>
            <a:pPr marL="457200" indent="-457200" algn="ctr">
              <a:buAutoNum type="arabicPeriod"/>
            </a:pPr>
            <a:endParaRPr lang="ru-RU" sz="2400" b="1" dirty="0" smtClean="0">
              <a:latin typeface="Comic Sans MS" pitchFamily="66" charset="0"/>
            </a:endParaRPr>
          </a:p>
          <a:p>
            <a:r>
              <a:rPr lang="ru-RU" sz="2400" b="1" dirty="0" smtClean="0">
                <a:solidFill>
                  <a:srgbClr val="FF0000"/>
                </a:solidFill>
                <a:latin typeface="Comic Sans MS" pitchFamily="66" charset="0"/>
              </a:rPr>
              <a:t>2.</a:t>
            </a:r>
            <a:r>
              <a:rPr lang="ru-RU" sz="2400" b="1" dirty="0" smtClean="0">
                <a:latin typeface="Comic Sans MS" pitchFamily="66" charset="0"/>
              </a:rPr>
              <a:t> «Жила-была маленькая милая девочка. И кто бывало ни взглянет на нее, всем она нравилась, но больше всех ее любила бабушка и была готова все ей отдать…»</a:t>
            </a:r>
          </a:p>
          <a:p>
            <a:pPr algn="ctr"/>
            <a:endParaRPr lang="ru-RU" sz="2400" b="1" dirty="0" smtClean="0">
              <a:latin typeface="Comic Sans MS" pitchFamily="66" charset="0"/>
            </a:endParaRPr>
          </a:p>
          <a:p>
            <a:pPr marL="457200" indent="-457200">
              <a:buAutoNum type="arabicPeriod" startAt="3"/>
            </a:pPr>
            <a:r>
              <a:rPr lang="ru-RU" sz="2400" b="1" dirty="0" smtClean="0">
                <a:latin typeface="Comic Sans MS" pitchFamily="66" charset="0"/>
              </a:rPr>
              <a:t>«Жила бедная вдова одна в своей избушке, а перед избушкой был у неё сад; в саду росло два розовых деревца…»</a:t>
            </a:r>
          </a:p>
          <a:p>
            <a:pPr marL="457200" indent="-457200">
              <a:buAutoNum type="arabicPeriod" startAt="3"/>
            </a:pPr>
            <a:endParaRPr lang="ru-RU" sz="2400" b="1" dirty="0" smtClean="0">
              <a:latin typeface="Comic Sans MS" pitchFamily="66" charset="0"/>
            </a:endParaRPr>
          </a:p>
          <a:p>
            <a:r>
              <a:rPr lang="ru-RU" sz="2400" b="1" dirty="0" smtClean="0">
                <a:solidFill>
                  <a:srgbClr val="FF0000"/>
                </a:solidFill>
                <a:latin typeface="Comic Sans MS" pitchFamily="66" charset="0"/>
              </a:rPr>
              <a:t>4</a:t>
            </a:r>
            <a:r>
              <a:rPr lang="ru-RU" sz="2400" b="1" dirty="0" smtClean="0">
                <a:latin typeface="Comic Sans MS" pitchFamily="66" charset="0"/>
              </a:rPr>
              <a:t>.  «Жил-был человек. Было у него три сына, звали младшего дурнеем…»</a:t>
            </a:r>
            <a:endParaRPr lang="ru-RU" sz="2400" b="1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785786" y="5517232"/>
            <a:ext cx="776422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sz="4400" b="1" dirty="0" smtClean="0"/>
              <a:t>Wilhelm </a:t>
            </a:r>
            <a:r>
              <a:rPr lang="ru-RU" sz="4400" b="1" dirty="0" smtClean="0"/>
              <a:t> </a:t>
            </a:r>
            <a:r>
              <a:rPr lang="de-DE" sz="4400" b="1" dirty="0" smtClean="0"/>
              <a:t>und Jacob Grimm</a:t>
            </a:r>
            <a:r>
              <a:rPr lang="de-DE" sz="4400" dirty="0" smtClean="0"/>
              <a:t> </a:t>
            </a:r>
            <a:endParaRPr lang="ru-RU" sz="4400" dirty="0"/>
          </a:p>
        </p:txBody>
      </p:sp>
      <p:pic>
        <p:nvPicPr>
          <p:cNvPr id="16387" name="Picture 3" descr="File:Grimm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67744" y="404664"/>
            <a:ext cx="4752528" cy="51564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857232"/>
            <a:ext cx="7772400" cy="550072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4400" dirty="0" smtClean="0">
                <a:solidFill>
                  <a:schemeClr val="tx1"/>
                </a:solidFill>
              </a:rPr>
              <a:t/>
            </a:r>
            <a:br>
              <a:rPr lang="ru-RU" sz="4400" dirty="0" smtClean="0">
                <a:solidFill>
                  <a:schemeClr val="tx1"/>
                </a:solidFill>
              </a:rPr>
            </a:br>
            <a:r>
              <a:rPr lang="ru-RU" sz="4400" b="1" u="sng" dirty="0" smtClean="0">
                <a:solidFill>
                  <a:schemeClr val="tx1"/>
                </a:solidFill>
              </a:rPr>
              <a:t>Перевёртыши</a:t>
            </a:r>
            <a:r>
              <a:rPr lang="ru-RU" sz="4400" dirty="0" smtClean="0">
                <a:solidFill>
                  <a:schemeClr val="tx1"/>
                </a:solidFill>
              </a:rPr>
              <a:t/>
            </a:r>
            <a:br>
              <a:rPr lang="ru-RU" sz="4400" dirty="0" smtClean="0">
                <a:solidFill>
                  <a:schemeClr val="tx1"/>
                </a:solidFill>
              </a:rPr>
            </a:br>
            <a:r>
              <a:rPr lang="ru-RU" sz="4400" dirty="0" smtClean="0">
                <a:solidFill>
                  <a:schemeClr val="tx1"/>
                </a:solidFill>
              </a:rPr>
              <a:t/>
            </a:r>
            <a:br>
              <a:rPr lang="ru-RU" sz="4400" dirty="0" smtClean="0">
                <a:solidFill>
                  <a:schemeClr val="tx1"/>
                </a:solidFill>
              </a:rPr>
            </a:br>
            <a:r>
              <a:rPr lang="ru-RU" sz="4400" dirty="0" smtClean="0">
                <a:solidFill>
                  <a:schemeClr val="tx1"/>
                </a:solidFill>
              </a:rPr>
              <a:t>Солёный суп</a:t>
            </a:r>
            <a:br>
              <a:rPr lang="ru-RU" sz="4400" dirty="0" smtClean="0">
                <a:solidFill>
                  <a:schemeClr val="tx1"/>
                </a:solidFill>
              </a:rPr>
            </a:br>
            <a:r>
              <a:rPr lang="ru-RU" sz="4400" dirty="0" smtClean="0">
                <a:solidFill>
                  <a:schemeClr val="tx1"/>
                </a:solidFill>
              </a:rPr>
              <a:t>Господин Дождь</a:t>
            </a:r>
            <a:br>
              <a:rPr lang="ru-RU" sz="4400" dirty="0" smtClean="0">
                <a:solidFill>
                  <a:schemeClr val="tx1"/>
                </a:solidFill>
              </a:rPr>
            </a:br>
            <a:r>
              <a:rPr lang="ru-RU" sz="4400" dirty="0" smtClean="0">
                <a:solidFill>
                  <a:schemeClr val="tx1"/>
                </a:solidFill>
              </a:rPr>
              <a:t>Брянские танцоры</a:t>
            </a:r>
            <a:br>
              <a:rPr lang="ru-RU" sz="4400" dirty="0" smtClean="0">
                <a:solidFill>
                  <a:schemeClr val="tx1"/>
                </a:solidFill>
              </a:rPr>
            </a:br>
            <a:r>
              <a:rPr lang="ru-RU" sz="4400" dirty="0" err="1" smtClean="0">
                <a:solidFill>
                  <a:schemeClr val="tx1"/>
                </a:solidFill>
              </a:rPr>
              <a:t>Черномазка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chemeClr val="tx1"/>
                </a:solidFill>
              </a:rPr>
              <a:t>Проснувшаяся </a:t>
            </a:r>
            <a:r>
              <a:rPr lang="ru-RU" dirty="0" err="1" smtClean="0">
                <a:solidFill>
                  <a:schemeClr val="tx1"/>
                </a:solidFill>
              </a:rPr>
              <a:t>уродина</a:t>
            </a: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Коза и </a:t>
            </a:r>
            <a:r>
              <a:rPr lang="ru-RU" smtClean="0">
                <a:solidFill>
                  <a:schemeClr val="tx1"/>
                </a:solidFill>
              </a:rPr>
              <a:t>семеро волчат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chemeClr val="tx1"/>
                </a:solidFill>
              </a:rPr>
              <a:t>Белая туфелька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Памятник братьям Гримм в </a:t>
            </a:r>
            <a:r>
              <a:rPr lang="ru-RU" dirty="0" err="1" smtClean="0"/>
              <a:t>Ханау</a:t>
            </a:r>
            <a:endParaRPr lang="ru-RU" dirty="0"/>
          </a:p>
        </p:txBody>
      </p:sp>
      <p:pic>
        <p:nvPicPr>
          <p:cNvPr id="1026" name="Picture 2" descr="http://upload.wikimedia.org/wikipedia/commons/thumb/2/29/Grimm-Hanau.JPG/250px-Grimm-Hanau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39752" y="1844824"/>
            <a:ext cx="4176464" cy="46776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Могилы братьев Гримм в Берлине</a:t>
            </a:r>
            <a:endParaRPr lang="ru-RU" dirty="0"/>
          </a:p>
        </p:txBody>
      </p:sp>
      <p:pic>
        <p:nvPicPr>
          <p:cNvPr id="15362" name="Picture 2" descr="http://upload.wikimedia.org/wikipedia/commons/thumb/d/d8/Gebr%C3%BCderGrimm02.jpg/250px-Gebr%C3%BCderGrimm02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75656" y="1556792"/>
            <a:ext cx="6192688" cy="46569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09665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“</a:t>
            </a:r>
            <a:r>
              <a:rPr lang="en-US" sz="5400" dirty="0" smtClean="0">
                <a:solidFill>
                  <a:srgbClr val="FF0000"/>
                </a:solidFill>
              </a:rPr>
              <a:t>Kinder- und </a:t>
            </a:r>
            <a:r>
              <a:rPr lang="en-US" sz="5400" dirty="0" err="1" smtClean="0">
                <a:solidFill>
                  <a:srgbClr val="FF0000"/>
                </a:solidFill>
              </a:rPr>
              <a:t>Hausm</a:t>
            </a:r>
            <a:r>
              <a:rPr lang="de-DE" sz="5400" dirty="0" smtClean="0">
                <a:solidFill>
                  <a:srgbClr val="FF0000"/>
                </a:solidFill>
              </a:rPr>
              <a:t>ä</a:t>
            </a:r>
            <a:r>
              <a:rPr lang="en-US" sz="5400" dirty="0" err="1" smtClean="0">
                <a:solidFill>
                  <a:srgbClr val="FF0000"/>
                </a:solidFill>
              </a:rPr>
              <a:t>rchen</a:t>
            </a:r>
            <a:r>
              <a:rPr lang="en-US" sz="5400" dirty="0" smtClean="0">
                <a:solidFill>
                  <a:srgbClr val="FF0000"/>
                </a:solidFill>
              </a:rPr>
              <a:t>”</a:t>
            </a:r>
            <a:endParaRPr lang="ru-RU" sz="5400" dirty="0">
              <a:solidFill>
                <a:srgbClr val="FF0000"/>
              </a:solidFill>
            </a:endParaRPr>
          </a:p>
        </p:txBody>
      </p:sp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-357222" y="1011595"/>
            <a:ext cx="9144000" cy="58169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0" i="0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Белоснежка</a:t>
            </a:r>
            <a:r>
              <a:rPr kumimoji="0" lang="ru-RU" sz="2800" b="0" i="0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(</a:t>
            </a:r>
            <a:r>
              <a:rPr kumimoji="0" lang="de-DE" sz="2800" b="0" i="1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Schneewittchen</a:t>
            </a:r>
            <a:r>
              <a:rPr kumimoji="0" lang="ru-RU" sz="2800" b="0" i="0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)</a:t>
            </a:r>
            <a:endParaRPr kumimoji="0" lang="ru-RU" sz="2800" b="0" i="0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0" i="0" strike="noStrike" cap="none" normalizeH="0" baseline="0" dirty="0" err="1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Бременские</a:t>
            </a:r>
            <a:r>
              <a:rPr kumimoji="0" lang="ru-RU" sz="2800" b="0" i="0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музыканты</a:t>
            </a:r>
            <a:r>
              <a:rPr lang="de-DE" sz="2800" dirty="0" smtClean="0">
                <a:solidFill>
                  <a:srgbClr val="0070C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(</a:t>
            </a:r>
            <a:r>
              <a:rPr kumimoji="0" lang="de-DE" sz="2800" b="0" i="1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Die Bremer Stadtmusikanten</a:t>
            </a:r>
            <a:r>
              <a:rPr kumimoji="0" lang="ru-RU" sz="2800" b="0" i="0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)</a:t>
            </a:r>
            <a:endParaRPr kumimoji="0" lang="ru-RU" sz="2800" b="0" i="0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0" i="0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Волк и семеро козлят</a:t>
            </a:r>
            <a:r>
              <a:rPr lang="de-DE" sz="2800" dirty="0" smtClean="0">
                <a:solidFill>
                  <a:srgbClr val="7030A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(</a:t>
            </a:r>
            <a:r>
              <a:rPr kumimoji="0" lang="de-DE" sz="2800" b="0" i="1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Der Wolf und die sieben</a:t>
            </a:r>
            <a:r>
              <a:rPr kumimoji="0" lang="de-DE" sz="2800" b="0" i="1" strike="noStrike" cap="none" normalizeH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de-DE" sz="2800" b="0" i="1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Geißlein</a:t>
            </a:r>
            <a:r>
              <a:rPr kumimoji="0" lang="ru-RU" sz="2800" b="0" i="0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)</a:t>
            </a:r>
            <a:endParaRPr kumimoji="0" lang="ru-RU" sz="2800" b="0" i="0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kumimoji="0" lang="ru-RU" sz="2800" b="0" i="0" strike="noStrike" cap="none" normalizeH="0" baseline="0" dirty="0" err="1" smtClean="0">
                <a:ln>
                  <a:noFill/>
                </a:ln>
                <a:solidFill>
                  <a:srgbClr val="00B05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Гензель</a:t>
            </a:r>
            <a:r>
              <a:rPr kumimoji="0" lang="ru-RU" sz="2800" b="0" i="0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и </a:t>
            </a:r>
            <a:r>
              <a:rPr kumimoji="0" lang="ru-RU" sz="2800" b="0" i="0" strike="noStrike" cap="none" normalizeH="0" baseline="0" dirty="0" err="1" smtClean="0">
                <a:ln>
                  <a:noFill/>
                </a:ln>
                <a:solidFill>
                  <a:srgbClr val="00B05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Гретель</a:t>
            </a:r>
            <a:r>
              <a:rPr lang="de-DE" sz="2800" dirty="0" smtClean="0">
                <a:solidFill>
                  <a:srgbClr val="00B05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(</a:t>
            </a:r>
            <a:r>
              <a:rPr kumimoji="0" lang="de-DE" sz="2800" b="0" i="1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H</a:t>
            </a:r>
            <a:r>
              <a:rPr kumimoji="0" lang="ru-RU" sz="2800" b="0" i="1" strike="noStrike" cap="none" normalizeH="0" baseline="0" dirty="0" err="1" smtClean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ä</a:t>
            </a:r>
            <a:r>
              <a:rPr kumimoji="0" lang="de-DE" sz="2800" b="0" i="1" strike="noStrike" cap="none" normalizeH="0" baseline="0" dirty="0" err="1" smtClean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nsel</a:t>
            </a:r>
            <a:r>
              <a:rPr kumimoji="0" lang="de-DE" sz="2800" b="0" i="1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und Gretel</a:t>
            </a:r>
            <a:r>
              <a:rPr kumimoji="0" lang="ru-RU" sz="2800" b="0" i="0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)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ru-RU" sz="2800" dirty="0" smtClean="0">
                <a:solidFill>
                  <a:srgbClr val="FF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Красная Шапочка </a:t>
            </a:r>
            <a:r>
              <a:rPr lang="ru-RU" sz="2800" i="1" dirty="0" smtClean="0">
                <a:solidFill>
                  <a:srgbClr val="7030A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(</a:t>
            </a:r>
            <a:r>
              <a:rPr lang="de-DE" sz="2800" i="1" dirty="0" smtClean="0">
                <a:solidFill>
                  <a:srgbClr val="7030A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Rotkäppchen)</a:t>
            </a:r>
            <a:endParaRPr kumimoji="0" lang="ru-RU" sz="2800" b="0" i="1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0" i="0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Сладкая каша</a:t>
            </a:r>
            <a:r>
              <a:rPr lang="de-DE" sz="2800" dirty="0" smtClean="0">
                <a:solidFill>
                  <a:srgbClr val="7030A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(</a:t>
            </a:r>
            <a:r>
              <a:rPr kumimoji="0" lang="de-DE" sz="2800" b="0" i="1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Der süße Brei</a:t>
            </a:r>
            <a:r>
              <a:rPr kumimoji="0" lang="ru-RU" sz="2800" b="0" i="0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)</a:t>
            </a:r>
            <a:endParaRPr kumimoji="0" lang="ru-RU" sz="2800" b="0" i="0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0" i="0" strike="noStrike" cap="none" normalizeH="0" baseline="0" dirty="0" err="1" smtClean="0">
                <a:ln>
                  <a:noFill/>
                </a:ln>
                <a:solidFill>
                  <a:srgbClr val="C8088D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Беляночка</a:t>
            </a:r>
            <a:r>
              <a:rPr kumimoji="0" lang="ru-RU" sz="2800" b="0" i="0" strike="noStrike" cap="none" normalizeH="0" baseline="0" dirty="0" smtClean="0">
                <a:ln>
                  <a:noFill/>
                </a:ln>
                <a:solidFill>
                  <a:srgbClr val="C8088D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и Розочка</a:t>
            </a:r>
            <a:r>
              <a:rPr lang="de-DE" sz="2800" dirty="0" smtClean="0">
                <a:solidFill>
                  <a:srgbClr val="C8088D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strike="noStrike" cap="none" normalizeH="0" baseline="0" dirty="0" smtClean="0">
                <a:ln>
                  <a:noFill/>
                </a:ln>
                <a:solidFill>
                  <a:srgbClr val="C8088D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(</a:t>
            </a:r>
            <a:r>
              <a:rPr kumimoji="0" lang="de-DE" sz="2800" b="0" i="1" strike="noStrike" cap="none" normalizeH="0" baseline="0" dirty="0" err="1" smtClean="0">
                <a:ln>
                  <a:noFill/>
                </a:ln>
                <a:solidFill>
                  <a:srgbClr val="C8088D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Schneewei</a:t>
            </a:r>
            <a:r>
              <a:rPr kumimoji="0" lang="ru-RU" sz="2800" b="0" i="1" strike="noStrike" cap="none" normalizeH="0" baseline="0" dirty="0" err="1" smtClean="0">
                <a:ln>
                  <a:noFill/>
                </a:ln>
                <a:solidFill>
                  <a:srgbClr val="C8088D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ß</a:t>
            </a:r>
            <a:r>
              <a:rPr kumimoji="0" lang="de-DE" sz="2800" b="0" i="1" strike="noStrike" cap="none" normalizeH="0" baseline="0" dirty="0" err="1" smtClean="0">
                <a:ln>
                  <a:noFill/>
                </a:ln>
                <a:solidFill>
                  <a:srgbClr val="C8088D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chen</a:t>
            </a:r>
            <a:r>
              <a:rPr kumimoji="0" lang="de-DE" sz="2800" b="0" i="1" strike="noStrike" cap="none" normalizeH="0" baseline="0" dirty="0" smtClean="0">
                <a:ln>
                  <a:noFill/>
                </a:ln>
                <a:solidFill>
                  <a:srgbClr val="C8088D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und Rosenrot</a:t>
            </a:r>
            <a:r>
              <a:rPr kumimoji="0" lang="ru-RU" sz="2800" b="0" i="0" strike="noStrike" cap="none" normalizeH="0" baseline="0" dirty="0" smtClean="0">
                <a:ln>
                  <a:noFill/>
                </a:ln>
                <a:solidFill>
                  <a:srgbClr val="C8088D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)</a:t>
            </a:r>
            <a:endParaRPr kumimoji="0" lang="ru-RU" sz="2800" b="0" i="0" strike="noStrike" cap="none" normalizeH="0" baseline="0" dirty="0" smtClean="0">
              <a:ln>
                <a:noFill/>
              </a:ln>
              <a:solidFill>
                <a:srgbClr val="C8088D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0" i="0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Госпожа Метелица</a:t>
            </a:r>
            <a:r>
              <a:rPr lang="de-DE" sz="2800" dirty="0" smtClean="0">
                <a:solidFill>
                  <a:srgbClr val="0070C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(</a:t>
            </a:r>
            <a:r>
              <a:rPr kumimoji="0" lang="de-DE" sz="2800" b="0" i="1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Frau Holle</a:t>
            </a:r>
            <a:r>
              <a:rPr kumimoji="0" lang="ru-RU" sz="2800" b="0" i="0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)</a:t>
            </a:r>
            <a:endParaRPr kumimoji="0" lang="ru-RU" sz="2800" b="0" i="0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0" i="0" strike="noStrike" cap="none" normalizeH="0" baseline="0" dirty="0" smtClean="0">
                <a:ln>
                  <a:noFill/>
                </a:ln>
                <a:solidFill>
                  <a:srgbClr val="5116BA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Храбрый</a:t>
            </a:r>
            <a:r>
              <a:rPr kumimoji="0" lang="de-DE" sz="2800" b="0" i="0" strike="noStrike" cap="none" normalizeH="0" baseline="0" dirty="0" smtClean="0">
                <a:ln>
                  <a:noFill/>
                </a:ln>
                <a:solidFill>
                  <a:srgbClr val="5116BA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strike="noStrike" cap="none" normalizeH="0" baseline="0" dirty="0" smtClean="0">
                <a:ln>
                  <a:noFill/>
                </a:ln>
                <a:solidFill>
                  <a:srgbClr val="5116BA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портняж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5116BA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ка</a:t>
            </a:r>
            <a:r>
              <a:rPr kumimoji="0" lang="de-DE" sz="2800" b="0" i="0" u="none" strike="noStrike" cap="none" normalizeH="0" baseline="0" dirty="0" smtClean="0">
                <a:ln>
                  <a:noFill/>
                </a:ln>
                <a:solidFill>
                  <a:srgbClr val="5116BA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de-DE" sz="28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(</a:t>
            </a:r>
            <a:r>
              <a:rPr kumimoji="0" lang="de-DE" sz="2800" b="0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Das tapfere Schneiderlein</a:t>
            </a:r>
            <a:r>
              <a:rPr kumimoji="0" lang="de-DE" sz="28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)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Золушка</a:t>
            </a:r>
            <a:r>
              <a:rPr lang="de-DE" sz="2800" dirty="0" smtClean="0">
                <a:solidFill>
                  <a:srgbClr val="7030A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(</a:t>
            </a:r>
            <a:r>
              <a:rPr kumimoji="0" lang="de-DE" sz="2800" b="0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Aschenputtel)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ru-RU" sz="2800" dirty="0" smtClean="0">
                <a:solidFill>
                  <a:srgbClr val="C8088D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Спящая красавица</a:t>
            </a:r>
            <a:r>
              <a:rPr lang="ru-RU" sz="2800" dirty="0" smtClean="0">
                <a:solidFill>
                  <a:srgbClr val="7030A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800" i="1" dirty="0" smtClean="0">
                <a:solidFill>
                  <a:srgbClr val="7030A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(</a:t>
            </a:r>
            <a:r>
              <a:rPr lang="de-DE" sz="2800" i="1" dirty="0" smtClean="0">
                <a:solidFill>
                  <a:srgbClr val="7030A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Dornröschen</a:t>
            </a:r>
            <a:r>
              <a:rPr lang="ru-RU" sz="2800" i="1" dirty="0" smtClean="0">
                <a:solidFill>
                  <a:srgbClr val="7030A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)</a:t>
            </a:r>
            <a:endParaRPr kumimoji="0" lang="de-DE" sz="2800" b="0" i="1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922114"/>
          </a:xfrm>
        </p:spPr>
        <p:txBody>
          <a:bodyPr>
            <a:noAutofit/>
          </a:bodyPr>
          <a:lstStyle/>
          <a:p>
            <a:pPr algn="ctr"/>
            <a:r>
              <a:rPr lang="de-DE" sz="5400" dirty="0" smtClean="0"/>
              <a:t>Das ist Aschenputtel.</a:t>
            </a:r>
            <a:endParaRPr lang="ru-RU" sz="5400" dirty="0"/>
          </a:p>
        </p:txBody>
      </p:sp>
      <p:pic>
        <p:nvPicPr>
          <p:cNvPr id="18434" name="Picture 2" descr="http://bms.24open.ru/images/af258ed0e62f87396d71495e00dec1d5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7704" y="1412776"/>
            <a:ext cx="4689505" cy="51571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260648"/>
            <a:ext cx="7772400" cy="1143000"/>
          </a:xfrm>
        </p:spPr>
        <p:txBody>
          <a:bodyPr>
            <a:normAutofit/>
          </a:bodyPr>
          <a:lstStyle/>
          <a:p>
            <a:pPr algn="ctr"/>
            <a:r>
              <a:rPr lang="de-DE" sz="5400" dirty="0" smtClean="0"/>
              <a:t>Das ist </a:t>
            </a:r>
            <a:r>
              <a:rPr lang="de-DE" sz="5400" dirty="0"/>
              <a:t>R</a:t>
            </a:r>
            <a:r>
              <a:rPr lang="de-DE" sz="5400" dirty="0" smtClean="0"/>
              <a:t>otkäppchen.</a:t>
            </a:r>
            <a:endParaRPr lang="ru-RU" sz="5400" dirty="0"/>
          </a:p>
        </p:txBody>
      </p:sp>
      <p:pic>
        <p:nvPicPr>
          <p:cNvPr id="19458" name="Picture 2" descr="http://img1.liveinternet.ru/images/attach/c/4/79/475/79475689_0__6_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7664" y="1484784"/>
            <a:ext cx="6317198" cy="44644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de-DE" sz="5400" dirty="0" smtClean="0"/>
              <a:t>Das ist Rattenfänger.</a:t>
            </a:r>
            <a:endParaRPr lang="ru-RU" sz="5400" dirty="0"/>
          </a:p>
        </p:txBody>
      </p:sp>
      <p:pic>
        <p:nvPicPr>
          <p:cNvPr id="20482" name="Picture 2" descr="http://im7-tub-ru.yandex.net/i?id=415816327-33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95736" y="1844823"/>
            <a:ext cx="4320480" cy="412784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de-DE" sz="5400" dirty="0" smtClean="0"/>
              <a:t>Das tapfere Schneiderlein</a:t>
            </a:r>
            <a:endParaRPr lang="ru-RU" sz="5400" dirty="0"/>
          </a:p>
        </p:txBody>
      </p:sp>
      <p:pic>
        <p:nvPicPr>
          <p:cNvPr id="21506" name="Picture 2" descr="http://www.xxlbook.ru/imgh1028799.pn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1640" y="1484491"/>
            <a:ext cx="6624736" cy="473580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117</TotalTime>
  <Words>267</Words>
  <Application>Microsoft Office PowerPoint</Application>
  <PresentationFormat>Экран (4:3)</PresentationFormat>
  <Paragraphs>45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Справедливость</vt:lpstr>
      <vt:lpstr>Die Reise  durch  die Grimm´s  Märchen</vt:lpstr>
      <vt:lpstr>   </vt:lpstr>
      <vt:lpstr>Памятник братьям Гримм в Ханау</vt:lpstr>
      <vt:lpstr>Могилы братьев Гримм в Берлине</vt:lpstr>
      <vt:lpstr>“Kinder- und Hausmärchen”</vt:lpstr>
      <vt:lpstr>Das ist Aschenputtel.</vt:lpstr>
      <vt:lpstr>Das ist Rotkäppchen.</vt:lpstr>
      <vt:lpstr>Das ist Rattenfänger.</vt:lpstr>
      <vt:lpstr>Das tapfere Schneiderlein</vt:lpstr>
      <vt:lpstr>Der graue Wolf</vt:lpstr>
      <vt:lpstr>Das ist Hans.</vt:lpstr>
      <vt:lpstr>Die Bremer Stadtmusikanten</vt:lpstr>
      <vt:lpstr>Слайд 13</vt:lpstr>
      <vt:lpstr>Слайд 14</vt:lpstr>
      <vt:lpstr>Слайд 15</vt:lpstr>
      <vt:lpstr>Слайд 16</vt:lpstr>
      <vt:lpstr> Какой герой лишний?  1. Rotkäppchen, Schneewittchen, Aschenputtel, Frau Holle  2. Кот, осёл, собака, петух, волк  3. 7 козлят, Frau Holle, Красная Шапочка, </vt:lpstr>
      <vt:lpstr>     В детстве все над ним смеялись, Оттолкнуть его старались: Ведь никто не знал, что он Белым лебедем рожден. Он стойко беды перенес, Никто не видел его слез.  Чуть женой крота не стала И усатого жука! Вместе с ласточкой летала Высоко под облака.   </vt:lpstr>
      <vt:lpstr>Слайд 19</vt:lpstr>
      <vt:lpstr>                 Перевёртыши  Солёный суп Господин Дождь Брянские танцоры Черномазка Проснувшаяся уродина Коза и семеро волчат Белая туфелька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Памятник братьям Гримм в Ханау</dc:title>
  <dc:creator>Hp</dc:creator>
  <cp:lastModifiedBy>USER</cp:lastModifiedBy>
  <cp:revision>21</cp:revision>
  <dcterms:created xsi:type="dcterms:W3CDTF">2014-02-27T11:22:34Z</dcterms:created>
  <dcterms:modified xsi:type="dcterms:W3CDTF">2023-07-13T14:23:20Z</dcterms:modified>
</cp:coreProperties>
</file>