
<file path=[Content_Types].xml><?xml version="1.0" encoding="utf-8"?>
<Types xmlns="http://schemas.openxmlformats.org/package/2006/content-types">
  <Default Extension="mp3" ContentType="audio/mpeg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4.xml" ContentType="application/vnd.openxmlformats-officedocument.presentationml.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presProps" Target="presProps.xml" /><Relationship Id="rId29" Type="http://schemas.openxmlformats.org/officeDocument/2006/relationships/tableStyles" Target="tableStyles.xml" /><Relationship Id="rId30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>
            <a:lvl1pPr algn="ctr">
              <a:defRPr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722313" y="4406901"/>
            <a:ext cx="7772400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722313" y="2906713"/>
            <a:ext cx="77724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1187624" y="1600201"/>
            <a:ext cx="3528392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932040" y="1600201"/>
            <a:ext cx="375475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187624" y="1535113"/>
            <a:ext cx="352839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1187624" y="2174874"/>
            <a:ext cx="352839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4860032" y="1535113"/>
            <a:ext cx="382676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4860032" y="2174874"/>
            <a:ext cx="382676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9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10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87624" y="273049"/>
            <a:ext cx="266429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995936" y="273050"/>
            <a:ext cx="469086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187624" y="1435101"/>
            <a:ext cx="2664295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87624" y="4800600"/>
            <a:ext cx="748883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1187624" y="612774"/>
            <a:ext cx="7488832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187624" y="5367337"/>
            <a:ext cx="748883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187624" y="1600201"/>
            <a:ext cx="7499176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Shape 1058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6343" y="6641"/>
                </a:moveTo>
                <a:lnTo>
                  <a:pt x="6343" y="6641"/>
                </a:lnTo>
                <a:cubicBezTo>
                  <a:pt x="7781" y="2374"/>
                  <a:pt x="8594" y="0"/>
                  <a:pt x="8594" y="0"/>
                </a:cubicBezTo>
                <a:lnTo>
                  <a:pt x="0" y="0"/>
                </a:lnTo>
                <a:lnTo>
                  <a:pt x="0" y="43200"/>
                </a:lnTo>
                <a:lnTo>
                  <a:pt x="43200" y="43200"/>
                </a:lnTo>
                <a:lnTo>
                  <a:pt x="43200" y="37760"/>
                </a:lnTo>
                <a:lnTo>
                  <a:pt x="43200" y="37760"/>
                </a:lnTo>
                <a:cubicBezTo>
                  <a:pt x="43200" y="37760"/>
                  <a:pt x="34824" y="39282"/>
                  <a:pt x="21228" y="41101"/>
                </a:cubicBezTo>
                <a:lnTo>
                  <a:pt x="21228" y="41101"/>
                </a:lnTo>
                <a:cubicBezTo>
                  <a:pt x="3446" y="43478"/>
                  <a:pt x="-5241" y="41016"/>
                  <a:pt x="6343" y="6641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6" name="Shape 1059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</p:spPr>
      </p:sp>
      <p:sp>
        <p:nvSpPr>
          <p:cNvPr id="7" name="Shape 1060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361" y="36777"/>
                </a:moveTo>
                <a:lnTo>
                  <a:pt x="22361" y="36777"/>
                </a:lnTo>
                <a:cubicBezTo>
                  <a:pt x="5219" y="39070"/>
                  <a:pt x="-2372" y="36412"/>
                  <a:pt x="7775" y="6299"/>
                </a:cubicBezTo>
                <a:lnTo>
                  <a:pt x="7775" y="6299"/>
                </a:lnTo>
                <a:cubicBezTo>
                  <a:pt x="9119" y="2311"/>
                  <a:pt x="9892" y="58"/>
                  <a:pt x="9911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3612"/>
                </a:lnTo>
                <a:lnTo>
                  <a:pt x="43200" y="33612"/>
                </a:lnTo>
                <a:cubicBezTo>
                  <a:pt x="43110" y="33630"/>
                  <a:pt x="35168" y="35065"/>
                  <a:pt x="22361" y="36777"/>
                </a:cubicBezTo>
                <a:close/>
              </a:path>
            </a:pathLst>
          </a:custGeom>
          <a:solidFill>
            <a:schemeClr val="accent1">
              <a:alpha val="9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061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276" y="37156"/>
                </a:moveTo>
                <a:lnTo>
                  <a:pt x="22276" y="37156"/>
                </a:lnTo>
                <a:cubicBezTo>
                  <a:pt x="5093" y="39454"/>
                  <a:pt x="-2596" y="36819"/>
                  <a:pt x="7680" y="6325"/>
                </a:cubicBezTo>
                <a:lnTo>
                  <a:pt x="7680" y="6325"/>
                </a:lnTo>
                <a:cubicBezTo>
                  <a:pt x="9010" y="2380"/>
                  <a:pt x="9781" y="117"/>
                  <a:pt x="9819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3980"/>
                </a:lnTo>
                <a:lnTo>
                  <a:pt x="43200" y="33980"/>
                </a:lnTo>
                <a:cubicBezTo>
                  <a:pt x="43020" y="34016"/>
                  <a:pt x="35046" y="35449"/>
                  <a:pt x="22276" y="37156"/>
                </a:cubicBezTo>
                <a:close/>
              </a:path>
            </a:pathLst>
          </a:custGeom>
          <a:solidFill>
            <a:schemeClr val="accent1">
              <a:alpha val="18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062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192" y="37535"/>
                </a:moveTo>
                <a:lnTo>
                  <a:pt x="22192" y="37535"/>
                </a:lnTo>
                <a:cubicBezTo>
                  <a:pt x="4968" y="39839"/>
                  <a:pt x="-2820" y="37226"/>
                  <a:pt x="7585" y="6350"/>
                </a:cubicBezTo>
                <a:lnTo>
                  <a:pt x="7585" y="6350"/>
                </a:lnTo>
                <a:cubicBezTo>
                  <a:pt x="8900" y="2448"/>
                  <a:pt x="9670" y="176"/>
                  <a:pt x="9726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4348"/>
                </a:lnTo>
                <a:lnTo>
                  <a:pt x="43200" y="34348"/>
                </a:lnTo>
                <a:cubicBezTo>
                  <a:pt x="42885" y="34402"/>
                  <a:pt x="34924" y="35833"/>
                  <a:pt x="22192" y="37535"/>
                </a:cubicBezTo>
                <a:close/>
              </a:path>
            </a:pathLst>
          </a:custGeom>
          <a:solidFill>
            <a:schemeClr val="accent1">
              <a:alpha val="26999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" name="Shape 1063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107" y="37914"/>
                </a:moveTo>
                <a:lnTo>
                  <a:pt x="22107" y="37914"/>
                </a:lnTo>
                <a:cubicBezTo>
                  <a:pt x="4842" y="40223"/>
                  <a:pt x="-3044" y="37634"/>
                  <a:pt x="7490" y="6376"/>
                </a:cubicBezTo>
                <a:lnTo>
                  <a:pt x="7490" y="6376"/>
                </a:lnTo>
                <a:cubicBezTo>
                  <a:pt x="8790" y="2517"/>
                  <a:pt x="9559" y="235"/>
                  <a:pt x="9634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4717"/>
                </a:lnTo>
                <a:lnTo>
                  <a:pt x="43200" y="34717"/>
                </a:lnTo>
                <a:cubicBezTo>
                  <a:pt x="42795" y="34789"/>
                  <a:pt x="34802" y="36217"/>
                  <a:pt x="22107" y="37914"/>
                </a:cubicBezTo>
                <a:close/>
              </a:path>
            </a:pathLst>
          </a:custGeom>
          <a:solidFill>
            <a:schemeClr val="accent1">
              <a:alpha val="36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" name="Shape 1064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022" y="38293"/>
                </a:moveTo>
                <a:lnTo>
                  <a:pt x="22022" y="38293"/>
                </a:lnTo>
                <a:cubicBezTo>
                  <a:pt x="4717" y="40608"/>
                  <a:pt x="-3267" y="38041"/>
                  <a:pt x="7394" y="6401"/>
                </a:cubicBezTo>
                <a:lnTo>
                  <a:pt x="7394" y="6401"/>
                </a:lnTo>
                <a:cubicBezTo>
                  <a:pt x="8680" y="2586"/>
                  <a:pt x="9448" y="293"/>
                  <a:pt x="9542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5085"/>
                </a:lnTo>
                <a:lnTo>
                  <a:pt x="43200" y="35085"/>
                </a:lnTo>
                <a:cubicBezTo>
                  <a:pt x="42705" y="35175"/>
                  <a:pt x="34680" y="36601"/>
                  <a:pt x="22022" y="38293"/>
                </a:cubicBezTo>
                <a:close/>
              </a:path>
            </a:pathLst>
          </a:custGeom>
          <a:solidFill>
            <a:schemeClr val="accent1">
              <a:alpha val="4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" name="Shape 1065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937" y="38673"/>
                </a:moveTo>
                <a:lnTo>
                  <a:pt x="21937" y="38673"/>
                </a:lnTo>
                <a:cubicBezTo>
                  <a:pt x="4591" y="40992"/>
                  <a:pt x="-3491" y="38448"/>
                  <a:pt x="7299" y="6427"/>
                </a:cubicBezTo>
                <a:lnTo>
                  <a:pt x="7299" y="6427"/>
                </a:lnTo>
                <a:cubicBezTo>
                  <a:pt x="8570" y="2655"/>
                  <a:pt x="9336" y="352"/>
                  <a:pt x="9449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5453"/>
                </a:lnTo>
                <a:lnTo>
                  <a:pt x="43200" y="35453"/>
                </a:lnTo>
                <a:cubicBezTo>
                  <a:pt x="42570" y="35561"/>
                  <a:pt x="34558" y="36985"/>
                  <a:pt x="21937" y="38673"/>
                </a:cubicBezTo>
                <a:close/>
              </a:path>
            </a:pathLst>
          </a:custGeom>
          <a:solidFill>
            <a:schemeClr val="accent1">
              <a:alpha val="5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3" name="Shape 1066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853" y="39052"/>
                </a:moveTo>
                <a:lnTo>
                  <a:pt x="21853" y="39052"/>
                </a:lnTo>
                <a:cubicBezTo>
                  <a:pt x="4466" y="41377"/>
                  <a:pt x="-3715" y="38855"/>
                  <a:pt x="7204" y="6453"/>
                </a:cubicBezTo>
                <a:lnTo>
                  <a:pt x="7204" y="6453"/>
                </a:lnTo>
                <a:cubicBezTo>
                  <a:pt x="8461" y="2724"/>
                  <a:pt x="9225" y="411"/>
                  <a:pt x="9357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5822"/>
                </a:lnTo>
                <a:lnTo>
                  <a:pt x="43200" y="35822"/>
                </a:lnTo>
                <a:cubicBezTo>
                  <a:pt x="42480" y="35948"/>
                  <a:pt x="34436" y="37369"/>
                  <a:pt x="21853" y="39052"/>
                </a:cubicBezTo>
                <a:close/>
              </a:path>
            </a:pathLst>
          </a:custGeom>
          <a:solidFill>
            <a:schemeClr val="accent1">
              <a:alpha val="63999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067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768" y="39431"/>
                </a:moveTo>
                <a:lnTo>
                  <a:pt x="21768" y="39431"/>
                </a:lnTo>
                <a:cubicBezTo>
                  <a:pt x="4340" y="41761"/>
                  <a:pt x="-3939" y="39262"/>
                  <a:pt x="7109" y="6478"/>
                </a:cubicBezTo>
                <a:lnTo>
                  <a:pt x="7109" y="6478"/>
                </a:lnTo>
                <a:cubicBezTo>
                  <a:pt x="8351" y="2792"/>
                  <a:pt x="9114" y="470"/>
                  <a:pt x="9265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6190"/>
                </a:lnTo>
                <a:lnTo>
                  <a:pt x="43200" y="36190"/>
                </a:lnTo>
                <a:cubicBezTo>
                  <a:pt x="42390" y="36334"/>
                  <a:pt x="34314" y="37753"/>
                  <a:pt x="21768" y="39431"/>
                </a:cubicBezTo>
                <a:close/>
              </a:path>
            </a:pathLst>
          </a:custGeom>
          <a:solidFill>
            <a:schemeClr val="accent1">
              <a:alpha val="73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068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83" y="39810"/>
                </a:moveTo>
                <a:lnTo>
                  <a:pt x="21683" y="39810"/>
                </a:lnTo>
                <a:cubicBezTo>
                  <a:pt x="4214" y="42146"/>
                  <a:pt x="-4163" y="39669"/>
                  <a:pt x="7014" y="6504"/>
                </a:cubicBezTo>
                <a:lnTo>
                  <a:pt x="7014" y="6504"/>
                </a:lnTo>
                <a:cubicBezTo>
                  <a:pt x="8241" y="2861"/>
                  <a:pt x="9003" y="528"/>
                  <a:pt x="9172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6558"/>
                </a:lnTo>
                <a:lnTo>
                  <a:pt x="43200" y="36558"/>
                </a:lnTo>
                <a:cubicBezTo>
                  <a:pt x="42300" y="36720"/>
                  <a:pt x="34192" y="38137"/>
                  <a:pt x="21683" y="39810"/>
                </a:cubicBezTo>
                <a:close/>
              </a:path>
            </a:pathLst>
          </a:custGeom>
          <a:solidFill>
            <a:schemeClr val="accent1">
              <a:alpha val="82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069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599" y="40189"/>
                </a:moveTo>
                <a:lnTo>
                  <a:pt x="21599" y="40189"/>
                </a:lnTo>
                <a:cubicBezTo>
                  <a:pt x="4089" y="42530"/>
                  <a:pt x="-4386" y="40077"/>
                  <a:pt x="6918" y="6529"/>
                </a:cubicBezTo>
                <a:lnTo>
                  <a:pt x="6918" y="6529"/>
                </a:lnTo>
                <a:cubicBezTo>
                  <a:pt x="8131" y="2930"/>
                  <a:pt x="8892" y="587"/>
                  <a:pt x="9080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6926"/>
                </a:lnTo>
                <a:lnTo>
                  <a:pt x="43200" y="36926"/>
                </a:lnTo>
                <a:cubicBezTo>
                  <a:pt x="42165" y="37107"/>
                  <a:pt x="34070" y="38521"/>
                  <a:pt x="21599" y="40189"/>
                </a:cubicBezTo>
                <a:close/>
              </a:path>
            </a:pathLst>
          </a:custGeom>
          <a:solidFill>
            <a:schemeClr val="accent1">
              <a:alpha val="91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070" hidden="0"/>
          <p:cNvSpPr>
            <a:spLocks noChangeArrowheads="1" noGrp="1"/>
          </p:cNvSpPr>
          <p:nvPr isPhoto="0" userDrawn="1"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514" y="40568"/>
                </a:moveTo>
                <a:lnTo>
                  <a:pt x="21514" y="40568"/>
                </a:lnTo>
                <a:cubicBezTo>
                  <a:pt x="3963" y="42915"/>
                  <a:pt x="-4610" y="40484"/>
                  <a:pt x="6823" y="6555"/>
                </a:cubicBezTo>
                <a:lnTo>
                  <a:pt x="6823" y="6555"/>
                </a:lnTo>
                <a:cubicBezTo>
                  <a:pt x="8022" y="2999"/>
                  <a:pt x="8781" y="646"/>
                  <a:pt x="8988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7295"/>
                </a:lnTo>
                <a:lnTo>
                  <a:pt x="43200" y="37295"/>
                </a:lnTo>
                <a:cubicBezTo>
                  <a:pt x="42075" y="37493"/>
                  <a:pt x="33948" y="38905"/>
                  <a:pt x="21514" y="40568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87624" y="274638"/>
            <a:ext cx="74991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19" name="Номер слайда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6948264" y="6356350"/>
            <a:ext cx="1738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	</a:t>
            </a:r>
            <a:fld id="{F8E3F0E9-0FC2-4DDE-87CF-3BA6A04EA4CC}" type="slidenum">
              <a:rPr lang="ru-RU"/>
              <a:t/>
            </a:fld>
            <a:endParaRPr lang="ru-RU"/>
          </a:p>
        </p:txBody>
      </p:sp>
      <p:sp>
        <p:nvSpPr>
          <p:cNvPr id="20" name="Дата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121426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EB4D43-F783-4E09-8208-6AA351DBC29B}" type="datetimeFigureOut">
              <a:rPr lang="ru-RU"/>
              <a:t/>
            </a:fld>
            <a:endParaRPr lang="ru-RU"/>
          </a:p>
        </p:txBody>
      </p:sp>
      <p:sp>
        <p:nvSpPr>
          <p:cNvPr id="21" name="Нижний колонтитул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3844280" y="6356350"/>
            <a:ext cx="26719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>
        <a:spcBef>
          <a:spcPts val="0"/>
        </a:spcBef>
        <a:buNone/>
        <a:defRPr sz="4400" b="1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jpg"/><Relationship Id="rId6" Type="http://schemas.openxmlformats.org/officeDocument/2006/relationships/image" Target="../media/image7.jpg"/><Relationship Id="rId7" Type="http://schemas.openxmlformats.org/officeDocument/2006/relationships/image" Target="../media/image8.jpg"/><Relationship Id="rId8" Type="http://schemas.openxmlformats.org/officeDocument/2006/relationships/image" Target="../media/image9.jpg"/><Relationship Id="rId9" Type="http://schemas.openxmlformats.org/officeDocument/2006/relationships/image" Target="../media/image10.jpg"/><Relationship Id="rId10" Type="http://schemas.openxmlformats.org/officeDocument/2006/relationships/image" Target="../media/image11.jpg"/><Relationship Id="rId11" Type="http://schemas.openxmlformats.org/officeDocument/2006/relationships/image" Target="../media/image12.jpg"/><Relationship Id="rId12" Type="http://schemas.openxmlformats.org/officeDocument/2006/relationships/image" Target="../media/image13.jpg"/><Relationship Id="rId13" Type="http://schemas.openxmlformats.org/officeDocument/2006/relationships/image" Target="../media/image14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Relationship Id="rId4" Type="http://schemas.openxmlformats.org/officeDocument/2006/relationships/image" Target="../media/image17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Relationship Id="rId3" Type="http://schemas.openxmlformats.org/officeDocument/2006/relationships/image" Target="../media/image21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Relationship Id="rId3" Type="http://schemas.openxmlformats.org/officeDocument/2006/relationships/image" Target="../media/image23.jp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Relationship Id="rId3" Type="http://schemas.openxmlformats.org/officeDocument/2006/relationships/image" Target="../media/image25.jpg"/><Relationship Id="rId4" Type="http://schemas.openxmlformats.org/officeDocument/2006/relationships/image" Target="../media/image26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Relationship Id="rId3" Type="http://schemas.openxmlformats.org/officeDocument/2006/relationships/image" Target="../media/image28.jpg"/><Relationship Id="rId4" Type="http://schemas.openxmlformats.org/officeDocument/2006/relationships/image" Target="../media/image29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Relationship Id="rId3" Type="http://schemas.openxmlformats.org/officeDocument/2006/relationships/image" Target="../media/image31.jpg"/><Relationship Id="rId4" Type="http://schemas.openxmlformats.org/officeDocument/2006/relationships/image" Target="../media/image32.jpg"/><Relationship Id="rId5" Type="http://schemas.openxmlformats.org/officeDocument/2006/relationships/image" Target="../media/image33.png"/><Relationship Id="rId6" Type="http://schemas.microsoft.com/office/2007/relationships/media" Target="../media/media1.mp3"/><Relationship Id="rId7" Type="http://schemas.openxmlformats.org/officeDocument/2006/relationships/audio" Target="../media/media1.mp3" 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Relationship Id="rId3" Type="http://schemas.openxmlformats.org/officeDocument/2006/relationships/image" Target="../media/image35.jpg"/><Relationship Id="rId4" Type="http://schemas.openxmlformats.org/officeDocument/2006/relationships/image" Target="../media/image36.jp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g"/><Relationship Id="rId3" Type="http://schemas.openxmlformats.org/officeDocument/2006/relationships/image" Target="../media/image38.jpg"/><Relationship Id="rId4" Type="http://schemas.openxmlformats.org/officeDocument/2006/relationships/image" Target="../media/image39.jpg"/><Relationship Id="rId5" Type="http://schemas.openxmlformats.org/officeDocument/2006/relationships/image" Target="../media/image40.jp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LET’S SPEAK ABOUT…</a:t>
            </a:r>
            <a:endParaRPr lang="ru-RU"/>
          </a:p>
        </p:txBody>
      </p:sp>
      <p:sp>
        <p:nvSpPr>
          <p:cNvPr id="5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/>
        <p:txBody>
          <a:bodyPr vert="horz" lIns="45720" tIns="45720" rIns="45720" bIns="45720" anchor="t">
            <a:normAutofit/>
          </a:bodyPr>
          <a:lstStyle/>
          <a:p>
            <a:pPr marR="63500">
              <a:defRPr/>
            </a:pPr>
            <a:r>
              <a:rPr lang="ru-RU">
                <a:cs typeface="Lucida Sans Unicode"/>
              </a:rPr>
              <a:t>Составитель: </a:t>
            </a:r>
            <a:r>
              <a:rPr lang="ru-RU">
                <a:cs typeface="Lucida Sans Unicode"/>
              </a:rPr>
              <a:t>Мелдова</a:t>
            </a:r>
            <a:r>
              <a:rPr lang="ru-RU">
                <a:cs typeface="Lucida Sans Unicode"/>
              </a:rPr>
              <a:t> Марина Николаевна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0"/>
    </mc:Choice>
    <mc:Fallback>
      <p:transition advClick="0" advTm="400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857224" y="1500174"/>
            <a:ext cx="7507044" cy="5000660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785786" y="274638"/>
            <a:ext cx="7901014" cy="1143000"/>
          </a:xfrm>
        </p:spPr>
        <p:txBody>
          <a:bodyPr/>
          <a:lstStyle/>
          <a:p>
            <a:pPr>
              <a:defRPr/>
            </a:pPr>
            <a:r>
              <a:rPr lang="en-US"/>
              <a:t>WE ALL ARE DIFFERENT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strips dir="ld"/>
      </p:transition>
    </mc:Choice>
    <mc:Fallback>
      <p:transition spd="med" advClick="0" advTm="4000">
        <p:strips dir="ld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500034" y="1428735"/>
            <a:ext cx="2428876" cy="1372315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en-US" sz="3600"/>
              <a:t>AND WE HAVE DIFFERENT INTERESTS</a:t>
            </a:r>
            <a:endParaRPr lang="ru-RU" sz="3600"/>
          </a:p>
        </p:txBody>
      </p:sp>
      <p:pic>
        <p:nvPicPr>
          <p:cNvPr id="6" name="Рисунок 4" descr="4.jpg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428860" y="2143116"/>
            <a:ext cx="2619372" cy="1754979"/>
          </a:xfrm>
          <a:prstGeom prst="rect">
            <a:avLst/>
          </a:prstGeom>
        </p:spPr>
      </p:pic>
      <p:pic>
        <p:nvPicPr>
          <p:cNvPr id="7" name="Рисунок 5" descr="7.jpg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4572000" y="1357298"/>
            <a:ext cx="2428860" cy="1740683"/>
          </a:xfrm>
          <a:prstGeom prst="rect">
            <a:avLst/>
          </a:prstGeom>
        </p:spPr>
      </p:pic>
      <p:pic>
        <p:nvPicPr>
          <p:cNvPr id="8" name="Рисунок 6" descr="18a442f35ce1d9635f8e13030f07895a.jpg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5000628" y="3071810"/>
            <a:ext cx="2286000" cy="1524000"/>
          </a:xfrm>
          <a:prstGeom prst="rect">
            <a:avLst/>
          </a:prstGeom>
        </p:spPr>
      </p:pic>
      <p:pic>
        <p:nvPicPr>
          <p:cNvPr id="9" name="Рисунок 7" descr="1368168_.jpg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5857884" y="4643446"/>
            <a:ext cx="2976570" cy="1988348"/>
          </a:xfrm>
          <a:prstGeom prst="rect">
            <a:avLst/>
          </a:prstGeom>
        </p:spPr>
      </p:pic>
      <p:pic>
        <p:nvPicPr>
          <p:cNvPr id="10" name="Рисунок 8" descr="6.jpg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285720" y="4948373"/>
            <a:ext cx="3357586" cy="1909627"/>
          </a:xfrm>
          <a:prstGeom prst="rect">
            <a:avLst/>
          </a:prstGeom>
        </p:spPr>
      </p:pic>
      <p:pic>
        <p:nvPicPr>
          <p:cNvPr id="11" name="Рисунок 9" descr="10_728x0_7e8.jpg" hidden="0"/>
          <p:cNvPicPr>
            <a:picLocks noChangeAspect="1"/>
          </p:cNvPicPr>
          <p:nvPr isPhoto="0" userDrawn="0"/>
        </p:nvPicPr>
        <p:blipFill>
          <a:blip r:embed="rId8"/>
          <a:stretch/>
        </p:blipFill>
        <p:spPr bwMode="auto">
          <a:xfrm>
            <a:off x="428596" y="2786058"/>
            <a:ext cx="2000264" cy="1126522"/>
          </a:xfrm>
          <a:prstGeom prst="rect">
            <a:avLst/>
          </a:prstGeom>
        </p:spPr>
      </p:pic>
      <p:pic>
        <p:nvPicPr>
          <p:cNvPr id="12" name="Рисунок 10" descr="summer5.jpg" hidden="0"/>
          <p:cNvPicPr>
            <a:picLocks noChangeAspect="1"/>
          </p:cNvPicPr>
          <p:nvPr isPhoto="0" userDrawn="0"/>
        </p:nvPicPr>
        <p:blipFill>
          <a:blip r:embed="rId9"/>
          <a:stretch/>
        </p:blipFill>
        <p:spPr bwMode="auto">
          <a:xfrm>
            <a:off x="7000892" y="1357298"/>
            <a:ext cx="1857388" cy="1237983"/>
          </a:xfrm>
          <a:prstGeom prst="rect">
            <a:avLst/>
          </a:prstGeom>
        </p:spPr>
      </p:pic>
      <p:pic>
        <p:nvPicPr>
          <p:cNvPr id="13" name="Рисунок 11" descr="дети-и-животные.jpg" hidden="0"/>
          <p:cNvPicPr>
            <a:picLocks noChangeAspect="1"/>
          </p:cNvPicPr>
          <p:nvPr isPhoto="0" userDrawn="0"/>
        </p:nvPicPr>
        <p:blipFill>
          <a:blip r:embed="rId10"/>
          <a:stretch/>
        </p:blipFill>
        <p:spPr bwMode="auto">
          <a:xfrm>
            <a:off x="7143768" y="2643182"/>
            <a:ext cx="1724052" cy="1428760"/>
          </a:xfrm>
          <a:prstGeom prst="rect">
            <a:avLst/>
          </a:prstGeom>
        </p:spPr>
      </p:pic>
      <p:pic>
        <p:nvPicPr>
          <p:cNvPr id="14" name="Рисунок 12" descr="deti_4_23.jpg" hidden="0"/>
          <p:cNvPicPr>
            <a:picLocks noChangeAspect="1"/>
          </p:cNvPicPr>
          <p:nvPr isPhoto="0" userDrawn="0"/>
        </p:nvPicPr>
        <p:blipFill>
          <a:blip r:embed="rId11"/>
          <a:stretch/>
        </p:blipFill>
        <p:spPr bwMode="auto">
          <a:xfrm>
            <a:off x="428596" y="3857628"/>
            <a:ext cx="2571768" cy="1457335"/>
          </a:xfrm>
          <a:prstGeom prst="rect">
            <a:avLst/>
          </a:prstGeom>
        </p:spPr>
      </p:pic>
      <p:pic>
        <p:nvPicPr>
          <p:cNvPr id="15" name="Рисунок 13" descr="vernisaz-2.jpg" hidden="0"/>
          <p:cNvPicPr>
            <a:picLocks noChangeAspect="1"/>
          </p:cNvPicPr>
          <p:nvPr isPhoto="0" userDrawn="0"/>
        </p:nvPicPr>
        <p:blipFill>
          <a:blip r:embed="rId12"/>
          <a:stretch/>
        </p:blipFill>
        <p:spPr bwMode="auto">
          <a:xfrm>
            <a:off x="3000364" y="3929066"/>
            <a:ext cx="2071702" cy="1339701"/>
          </a:xfrm>
          <a:prstGeom prst="rect">
            <a:avLst/>
          </a:prstGeom>
        </p:spPr>
      </p:pic>
      <p:pic>
        <p:nvPicPr>
          <p:cNvPr id="16" name="Рисунок 14" descr="deti-gotovat-4.jpg" hidden="0"/>
          <p:cNvPicPr>
            <a:picLocks noChangeAspect="1"/>
          </p:cNvPicPr>
          <p:nvPr isPhoto="0" userDrawn="0"/>
        </p:nvPicPr>
        <p:blipFill>
          <a:blip r:embed="rId13"/>
          <a:stretch/>
        </p:blipFill>
        <p:spPr bwMode="auto">
          <a:xfrm>
            <a:off x="3428992" y="4972053"/>
            <a:ext cx="2357434" cy="18859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fade thruBlk="0"/>
      </p:transition>
    </mc:Choice>
    <mc:Fallback>
      <p:transition spd="med" advClick="0" advTm="4000">
        <p:fade thruBlk="0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571472" y="1428735"/>
            <a:ext cx="3652846" cy="2077556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WE </a:t>
            </a:r>
            <a:r>
              <a:rPr lang="en-US">
                <a:solidFill>
                  <a:srgbClr val="7030A0"/>
                </a:solidFill>
              </a:rPr>
              <a:t>TAKE UP </a:t>
            </a:r>
            <a:r>
              <a:rPr lang="en-US"/>
              <a:t>SPORTS</a:t>
            </a:r>
            <a:endParaRPr lang="ru-RU"/>
          </a:p>
        </p:txBody>
      </p:sp>
      <p:pic>
        <p:nvPicPr>
          <p:cNvPr id="6" name="Рисунок 4" descr="1368168_.jpg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709573" y="1357298"/>
            <a:ext cx="3315236" cy="2214578"/>
          </a:xfrm>
          <a:prstGeom prst="rect">
            <a:avLst/>
          </a:prstGeom>
        </p:spPr>
      </p:pic>
      <p:pic>
        <p:nvPicPr>
          <p:cNvPr id="7" name="Рисунок 5" descr="summer5.jpg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2500298" y="3929066"/>
            <a:ext cx="3994408" cy="26623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wedge/>
      </p:transition>
    </mc:Choice>
    <mc:Fallback>
      <p:transition spd="med" advClick="0" advTm="4000">
        <p:wedg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 algn="l">
              <a:defRPr/>
            </a:pPr>
            <a:r>
              <a:rPr lang="en-US"/>
              <a:t>WE </a:t>
            </a:r>
            <a:r>
              <a:rPr lang="en-US">
                <a:solidFill>
                  <a:srgbClr val="0070C0"/>
                </a:solidFill>
              </a:rPr>
              <a:t>LIKE</a:t>
            </a:r>
            <a:r>
              <a:rPr lang="en-US"/>
              <a:t> </a:t>
            </a:r>
            <a:endParaRPr lang="ru-RU"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en-US" sz="3200" b="1"/>
              <a:t>MUSIC    </a:t>
            </a:r>
            <a:r>
              <a:rPr lang="en-US" sz="2800" b="1"/>
              <a:t>       AND</a:t>
            </a:r>
            <a:endParaRPr lang="ru-RU" sz="2800" b="1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3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en-US" sz="3200" b="1"/>
              <a:t>COMPUTER GAMES</a:t>
            </a:r>
            <a:endParaRPr lang="ru-RU" sz="3200" b="1"/>
          </a:p>
        </p:txBody>
      </p:sp>
      <p:pic>
        <p:nvPicPr>
          <p:cNvPr id="7" name="Содержимое 7" descr="detskaya-muzyika-1.jpg" hidden="0"/>
          <p:cNvPicPr>
            <a:picLocks noChangeAspect="1" noGrp="1"/>
          </p:cNvPicPr>
          <p:nvPr isPhoto="0" userDrawn="0">
            <p:ph sz="quarter" idx="2" hasCustomPrompt="0"/>
          </p:nvPr>
        </p:nvPicPr>
        <p:blipFill>
          <a:blip r:embed="rId2"/>
          <a:stretch/>
        </p:blipFill>
        <p:spPr bwMode="auto">
          <a:xfrm flipH="0" flipV="0">
            <a:off x="428595" y="2333624"/>
            <a:ext cx="4040188" cy="2695575"/>
          </a:xfrm>
          <a:prstGeom prst="rect">
            <a:avLst/>
          </a:prstGeom>
        </p:spPr>
      </p:pic>
      <p:pic>
        <p:nvPicPr>
          <p:cNvPr id="8" name="Содержимое 9" descr="5.jpg" hidden="0"/>
          <p:cNvPicPr>
            <a:picLocks noChangeAspect="1" noGrp="1"/>
          </p:cNvPicPr>
          <p:nvPr isPhoto="0" userDrawn="0">
            <p:ph sz="quarter" idx="4" hasCustomPrompt="0"/>
          </p:nvPr>
        </p:nvPicPr>
        <p:blipFill>
          <a:blip r:embed="rId3"/>
          <a:stretch/>
        </p:blipFill>
        <p:spPr bwMode="auto">
          <a:xfrm flipH="0" flipV="0">
            <a:off x="4915875" y="2352674"/>
            <a:ext cx="3872934" cy="2667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wipe dir="d"/>
      </p:transition>
    </mc:Choice>
    <mc:Fallback>
      <p:transition spd="med" advClick="0" advTm="4000">
        <p:wipe dir="d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WE </a:t>
            </a:r>
            <a:r>
              <a:rPr lang="en-US">
                <a:solidFill>
                  <a:srgbClr val="C00000"/>
                </a:solidFill>
              </a:rPr>
              <a:t>ARE INTERESTED IN</a:t>
            </a:r>
            <a:endParaRPr lang="ru-RU">
              <a:solidFill>
                <a:srgbClr val="C00000"/>
              </a:solidFill>
            </a:endParaRPr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5410200"/>
            <a:ext cx="4043362" cy="109063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/>
              <a:t>DRAWING      </a:t>
            </a:r>
            <a:r>
              <a:rPr lang="en-US" sz="2800" b="1"/>
              <a:t>AND</a:t>
            </a:r>
            <a:endParaRPr lang="ru-RU" sz="2800" b="1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3" hasCustomPrompt="0"/>
          </p:nvPr>
        </p:nvSpPr>
        <p:spPr bwMode="auto">
          <a:xfrm>
            <a:off x="4643438" y="5429264"/>
            <a:ext cx="4071966" cy="107157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/>
              <a:t>COLLECTING THINGS</a:t>
            </a:r>
            <a:endParaRPr lang="ru-RU" sz="3200" b="1"/>
          </a:p>
        </p:txBody>
      </p:sp>
      <p:pic>
        <p:nvPicPr>
          <p:cNvPr id="7" name="Содержимое 6" descr="vernisaz-2.jpg" hidden="0"/>
          <p:cNvPicPr>
            <a:picLocks noChangeAspect="1" noGrp="1"/>
          </p:cNvPicPr>
          <p:nvPr isPhoto="0" userDrawn="0">
            <p:ph sz="quarter" idx="2" hasCustomPrompt="0"/>
          </p:nvPr>
        </p:nvPicPr>
        <p:blipFill>
          <a:blip r:embed="rId2"/>
          <a:stretch/>
        </p:blipFill>
        <p:spPr bwMode="auto">
          <a:xfrm>
            <a:off x="500034" y="1785926"/>
            <a:ext cx="3971925" cy="3143272"/>
          </a:xfrm>
          <a:prstGeom prst="rect">
            <a:avLst/>
          </a:prstGeom>
        </p:spPr>
      </p:pic>
      <p:pic>
        <p:nvPicPr>
          <p:cNvPr id="8" name="Содержимое 7" descr="Коллекционирование марок.jpg" hidden="0"/>
          <p:cNvPicPr>
            <a:picLocks noChangeAspect="1" noGrp="1"/>
          </p:cNvPicPr>
          <p:nvPr isPhoto="0" userDrawn="0">
            <p:ph sz="quarter" idx="4" hasCustomPrompt="0"/>
          </p:nvPr>
        </p:nvPicPr>
        <p:blipFill>
          <a:blip r:embed="rId3"/>
          <a:stretch/>
        </p:blipFill>
        <p:spPr bwMode="auto">
          <a:xfrm>
            <a:off x="4760119" y="1785926"/>
            <a:ext cx="3810000" cy="3214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fade thruBlk="0"/>
      </p:transition>
    </mc:Choice>
    <mc:Fallback>
      <p:transition spd="med" advClick="0" advTm="4000">
        <p:fade thruBlk="0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WE </a:t>
            </a:r>
            <a:r>
              <a:rPr lang="en-US">
                <a:solidFill>
                  <a:srgbClr val="0070C0"/>
                </a:solidFill>
              </a:rPr>
              <a:t>ARE GOOD AT</a:t>
            </a:r>
            <a:endParaRPr lang="ru-RU">
              <a:solidFill>
                <a:srgbClr val="0070C0"/>
              </a:solidFill>
            </a:endParaRPr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>
            <a:normAutofit fontScale="92500"/>
          </a:bodyPr>
          <a:lstStyle/>
          <a:p>
            <a:pPr>
              <a:defRPr/>
            </a:pPr>
            <a:r>
              <a:rPr lang="en-US" sz="3200" b="1"/>
              <a:t>DANCING        AND</a:t>
            </a:r>
            <a:endParaRPr lang="ru-RU" sz="3200" b="1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3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en-US" sz="3200" b="1"/>
              <a:t>READING BOOKS</a:t>
            </a:r>
            <a:endParaRPr lang="ru-RU" sz="3200" b="1"/>
          </a:p>
        </p:txBody>
      </p:sp>
      <p:pic>
        <p:nvPicPr>
          <p:cNvPr id="7" name="Содержимое 7" descr="5 (1).jpg" hidden="0"/>
          <p:cNvPicPr>
            <a:picLocks noChangeAspect="1" noGrp="1"/>
          </p:cNvPicPr>
          <p:nvPr isPhoto="0" userDrawn="0">
            <p:ph sz="quarter" idx="2" hasCustomPrompt="0"/>
          </p:nvPr>
        </p:nvPicPr>
        <p:blipFill>
          <a:blip r:embed="rId2"/>
          <a:stretch/>
        </p:blipFill>
        <p:spPr bwMode="auto">
          <a:xfrm flipH="0" flipV="0">
            <a:off x="639150" y="2162175"/>
            <a:ext cx="3733800" cy="2838450"/>
          </a:xfrm>
          <a:prstGeom prst="rect">
            <a:avLst/>
          </a:prstGeom>
        </p:spPr>
      </p:pic>
      <p:pic>
        <p:nvPicPr>
          <p:cNvPr id="8" name="Содержимое 6" descr="7.jpg" hidden="0"/>
          <p:cNvPicPr>
            <a:picLocks noChangeAspect="1" noGrp="1"/>
          </p:cNvPicPr>
          <p:nvPr isPhoto="0" userDrawn="0">
            <p:ph sz="quarter" idx="4" hasCustomPrompt="0"/>
          </p:nvPr>
        </p:nvPicPr>
        <p:blipFill>
          <a:blip r:embed="rId3"/>
          <a:stretch/>
        </p:blipFill>
        <p:spPr bwMode="auto">
          <a:xfrm flipH="0" flipV="0">
            <a:off x="4973024" y="2209799"/>
            <a:ext cx="3713775" cy="281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fade thruBlk="0"/>
      </p:transition>
    </mc:Choice>
    <mc:Fallback>
      <p:transition spd="med" advClick="0" advTm="4000">
        <p:fade thruBlk="0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ети-и-животные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500034" y="1357298"/>
            <a:ext cx="3847599" cy="3005937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WE </a:t>
            </a:r>
            <a:r>
              <a:rPr lang="en-US">
                <a:solidFill>
                  <a:srgbClr val="FF0000"/>
                </a:solidFill>
              </a:rPr>
              <a:t>ENJOY</a:t>
            </a:r>
            <a:r>
              <a:rPr lang="en-US"/>
              <a:t> KEEPING PETS TOO</a:t>
            </a:r>
            <a:endParaRPr lang="ru-RU"/>
          </a:p>
        </p:txBody>
      </p:sp>
      <p:pic>
        <p:nvPicPr>
          <p:cNvPr id="6" name="Рисунок 5" descr="domashnie-zhivotnye-i-deti-animal-reader.ru-001.jpg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143372" y="1428735"/>
            <a:ext cx="4572000" cy="3051810"/>
          </a:xfrm>
          <a:prstGeom prst="rect">
            <a:avLst/>
          </a:prstGeom>
        </p:spPr>
      </p:pic>
      <p:pic>
        <p:nvPicPr>
          <p:cNvPr id="7" name="Рисунок 6" descr="terraoko-2014100605-2.jpg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2571736" y="4152754"/>
            <a:ext cx="4060361" cy="27052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wipe dir="d"/>
      </p:transition>
    </mc:Choice>
    <mc:Fallback>
      <p:transition spd="med" advClick="0" advTm="4000">
        <p:wipe dir="d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We </a:t>
            </a:r>
            <a: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are best friends,</a:t>
            </a:r>
            <a:b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My hobby  and I.</a:t>
            </a:r>
            <a:b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We have such fun</a:t>
            </a:r>
            <a:b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My hobby  and I.</a:t>
            </a:r>
            <a:b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We are best friends,</a:t>
            </a:r>
            <a:b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Can you say WHY?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722313" y="2619374"/>
            <a:ext cx="7772400" cy="2276475"/>
          </a:xfrm>
        </p:spPr>
        <p:txBody>
          <a:bodyPr/>
          <a:lstStyle/>
          <a:p>
            <a:pPr algn="ctr">
              <a:defRPr/>
            </a:pPr>
            <a:r>
              <a:rPr lang="en-US"/>
              <a:t>HOBBIES ARE USEFUL FOR PEOPLE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wedge/>
      </p:transition>
    </mc:Choice>
    <mc:Fallback>
      <p:transition spd="med" advClick="0" advTm="4000">
        <p:wedg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rtist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5072065" y="3571876"/>
            <a:ext cx="3597523" cy="2338390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553424" y="274638"/>
            <a:ext cx="8133375" cy="1143000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algn="l">
              <a:defRPr/>
            </a:pPr>
            <a:r>
              <a:rPr lang="en-US"/>
              <a:t>HOBBIES HELP US TO </a:t>
            </a:r>
            <a:r>
              <a:rPr lang="en-US">
                <a:solidFill>
                  <a:srgbClr val="0070C0"/>
                </a:solidFill>
              </a:rPr>
              <a:t>CHOOSE A PROFESSION</a:t>
            </a:r>
            <a:endParaRPr lang="ru-RU">
              <a:solidFill>
                <a:srgbClr val="0070C0"/>
              </a:solidFill>
            </a:endParaRPr>
          </a:p>
        </p:txBody>
      </p:sp>
      <p:pic>
        <p:nvPicPr>
          <p:cNvPr id="6" name="Рисунок 4" descr="lichniy_fotograf_02.jpg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14282" y="2928934"/>
            <a:ext cx="4672014" cy="3114675"/>
          </a:xfrm>
          <a:prstGeom prst="rect">
            <a:avLst/>
          </a:prstGeom>
        </p:spPr>
      </p:pic>
      <p:pic>
        <p:nvPicPr>
          <p:cNvPr id="7" name="Рисунок 5" descr="byedf55292056.jpg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 flipH="0" flipV="0">
            <a:off x="5020650" y="1457324"/>
            <a:ext cx="2971799" cy="18662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fade thruBlk="0"/>
      </p:transition>
    </mc:Choice>
    <mc:Fallback>
      <p:transition spd="med" advClick="0" advTm="4000">
        <p:fade thruBlk="0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>
            <a:alpha val="96000"/>
          </a:schemeClr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109728" indent="0">
              <a:buClr>
                <a:schemeClr val="accent1"/>
              </a:buClr>
              <a:buSzPct val="68000"/>
              <a:buFont typeface="Wingdings 3"/>
              <a:buNone/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Our eyes are for good seeing,</a:t>
            </a:r>
            <a:endParaRPr sz="36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109728" indent="0">
              <a:buClr>
                <a:schemeClr val="accent1"/>
              </a:buClr>
              <a:buSzPct val="68000"/>
              <a:buFont typeface="Wingdings 3"/>
              <a:buNone/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Our ears are for good listening,</a:t>
            </a:r>
            <a:endParaRPr sz="36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109728" indent="0">
              <a:buClr>
                <a:schemeClr val="accent1"/>
              </a:buClr>
              <a:buSzPct val="68000"/>
              <a:buFont typeface="Wingdings 3"/>
              <a:buNone/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Our mouth is for good speaking,</a:t>
            </a:r>
            <a:endParaRPr sz="36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109728" indent="0">
              <a:buClr>
                <a:schemeClr val="accent1"/>
              </a:buClr>
              <a:buSzPct val="68000"/>
              <a:buFont typeface="Wingdings 3"/>
              <a:buNone/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Our fingers are for good writing,</a:t>
            </a:r>
            <a:endParaRPr sz="36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109728" indent="0">
              <a:buClr>
                <a:schemeClr val="accent1"/>
              </a:buClr>
              <a:buSzPct val="68000"/>
              <a:buFont typeface="Wingdings 3"/>
              <a:buNone/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Our head is for good thinking.</a:t>
            </a:r>
            <a:endParaRPr sz="36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Warming-up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ti-i-sport-1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4143372" y="1500174"/>
            <a:ext cx="4511040" cy="2857500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505799" y="274638"/>
            <a:ext cx="8181000" cy="1143000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algn="l">
              <a:defRPr/>
            </a:pPr>
            <a:r>
              <a:rPr lang="en-US"/>
              <a:t>HOBBIES HELP US TO </a:t>
            </a:r>
            <a:r>
              <a:rPr lang="en-US">
                <a:solidFill>
                  <a:srgbClr val="C00000"/>
                </a:solidFill>
              </a:rPr>
              <a:t>KEEP FIT</a:t>
            </a:r>
            <a:endParaRPr lang="ru-RU">
              <a:solidFill>
                <a:srgbClr val="C00000"/>
              </a:solidFill>
            </a:endParaRPr>
          </a:p>
        </p:txBody>
      </p:sp>
      <p:pic>
        <p:nvPicPr>
          <p:cNvPr id="6" name="Рисунок 4" descr="1369305069_deti.jpg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3428992" y="3571876"/>
            <a:ext cx="4429156" cy="2882358"/>
          </a:xfrm>
          <a:prstGeom prst="rect">
            <a:avLst/>
          </a:prstGeom>
        </p:spPr>
      </p:pic>
      <p:pic>
        <p:nvPicPr>
          <p:cNvPr id="7" name="Рисунок 5" descr="maxresdefault.jpg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428596" y="2357430"/>
            <a:ext cx="3929057" cy="2210095"/>
          </a:xfrm>
          <a:prstGeom prst="rect">
            <a:avLst/>
          </a:prstGeom>
        </p:spPr>
      </p:pic>
      <p:pic>
        <p:nvPicPr>
          <p:cNvPr id="8" name="усатый нянь (mp3cut.ru).mp3" hidden="0">
            <a:hlinkClick r:id="" action="ppaction://media"/>
          </p:cNvPr>
          <p:cNvPicPr>
            <a:picLocks noChangeAspect="1" noRot="1"/>
          </p:cNvPicPr>
          <p:nvPr isPhoto="0" userDrawn="0"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5"/>
          <a:stretch/>
        </p:blipFill>
        <p:spPr bwMode="auto"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fade thruBlk="0"/>
      </p:transition>
    </mc:Choice>
    <mc:Fallback>
      <p:transition spd="med" advClick="0" advTm="4000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false">
                <p:cTn id="7" fill="hold" display="false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hutterstock_127046474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428596" y="1428735"/>
            <a:ext cx="4081124" cy="2689461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HOBBIES MAKE US </a:t>
            </a:r>
            <a:r>
              <a:rPr lang="en-US">
                <a:solidFill>
                  <a:srgbClr val="FF0000"/>
                </a:solidFill>
              </a:rPr>
              <a:t>RESPONSIBLE</a:t>
            </a:r>
            <a:endParaRPr lang="ru-RU">
              <a:solidFill>
                <a:srgbClr val="FF0000"/>
              </a:solidFill>
            </a:endParaRPr>
          </a:p>
        </p:txBody>
      </p:sp>
      <p:pic>
        <p:nvPicPr>
          <p:cNvPr id="6" name="Рисунок 4" descr="walk-dog.jpg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000496" y="2000240"/>
            <a:ext cx="4743475" cy="3557606"/>
          </a:xfrm>
          <a:prstGeom prst="rect">
            <a:avLst/>
          </a:prstGeom>
        </p:spPr>
      </p:pic>
      <p:pic>
        <p:nvPicPr>
          <p:cNvPr id="7" name="Рисунок 5" descr="ребенок-кормит-собак-1.jpg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428596" y="4214818"/>
            <a:ext cx="3722694" cy="22082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cover dir="lu"/>
      </p:transition>
    </mc:Choice>
    <mc:Fallback>
      <p:transition spd="med" advClick="0" advTm="4000">
        <p:cover dir="l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500034" y="1500174"/>
            <a:ext cx="3838199" cy="2571593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en-US"/>
              <a:t>AND MAKE OUR </a:t>
            </a:r>
            <a:r>
              <a:rPr lang="en-US">
                <a:solidFill>
                  <a:srgbClr val="7030A0"/>
                </a:solidFill>
              </a:rPr>
              <a:t>LIFE INTERESTING</a:t>
            </a:r>
            <a:endParaRPr lang="ru-RU">
              <a:solidFill>
                <a:srgbClr val="7030A0"/>
              </a:solidFill>
            </a:endParaRPr>
          </a:p>
        </p:txBody>
      </p:sp>
      <p:pic>
        <p:nvPicPr>
          <p:cNvPr id="6" name="Рисунок 4" descr="10_728x0_7e8.jpg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286248" y="1571612"/>
            <a:ext cx="4422678" cy="2490794"/>
          </a:xfrm>
          <a:prstGeom prst="rect">
            <a:avLst/>
          </a:prstGeom>
        </p:spPr>
      </p:pic>
      <p:pic>
        <p:nvPicPr>
          <p:cNvPr id="7" name="Рисунок 5" descr="deti-gotovat-4.jpg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928662" y="3786190"/>
            <a:ext cx="3286148" cy="2628919"/>
          </a:xfrm>
          <a:prstGeom prst="rect">
            <a:avLst/>
          </a:prstGeom>
        </p:spPr>
      </p:pic>
      <p:pic>
        <p:nvPicPr>
          <p:cNvPr id="8" name="Рисунок 6" descr="3.jpg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4500562" y="4071942"/>
            <a:ext cx="4172485" cy="23574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fade thruBlk="0"/>
      </p:transition>
    </mc:Choice>
    <mc:Fallback>
      <p:transition spd="med" advClick="0" advTm="4000">
        <p:fade thruBlk="0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529.jpe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1428728" y="1142984"/>
            <a:ext cx="6762797" cy="5072098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AND HAPPY! )))))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 advClick="0" advTm="4000">
        <p:wheel spokes="1"/>
      </p:transition>
    </mc:Choice>
    <mc:Fallback>
      <p:transition spd="med" advClick="0" advTm="4000">
        <p:wheel spokes="1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1187624" y="400050"/>
            <a:ext cx="7499176" cy="1017588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algn="l">
              <a:defRPr/>
            </a:pPr>
            <a:r>
              <a:rPr sz="3600"/>
              <a:t>Let’s learn more about each other:</a:t>
            </a:r>
            <a:br>
              <a:rPr/>
            </a:br>
            <a:endParaRPr sz="3600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sz="2800"/>
              <a:t>I would like to tell you about my hobby.</a:t>
            </a:r>
            <a:endParaRPr sz="2800"/>
          </a:p>
          <a:p>
            <a:pPr>
              <a:defRPr/>
            </a:pPr>
            <a:r>
              <a:rPr sz="2800"/>
              <a:t>My favourite hobby is ...... (reading, dancing, drawing).</a:t>
            </a:r>
            <a:endParaRPr sz="2800"/>
          </a:p>
          <a:p>
            <a:pPr>
              <a:defRPr/>
            </a:pPr>
            <a:r>
              <a:rPr sz="2800"/>
              <a:t>It is very ..... (interesting, useful).</a:t>
            </a:r>
            <a:endParaRPr sz="2800"/>
          </a:p>
          <a:p>
            <a:pPr>
              <a:defRPr/>
            </a:pPr>
            <a:r>
              <a:rPr sz="2800"/>
              <a:t>My hobby helps me to ......(be clever, make new friends, be happy, makes me responsible).</a:t>
            </a:r>
            <a:endParaRPr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cheniki-tyanut-ruki.jpg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1181548" y="1481138"/>
            <a:ext cx="6780904" cy="4525962"/>
          </a:xfrm>
          <a:prstGeom prst="rect">
            <a:avLst/>
          </a:prstGeom>
        </p:spPr>
      </p:pic>
      <p:sp>
        <p:nvSpPr>
          <p:cNvPr id="5" name="Заголовок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br>
              <a:rPr lang="en-US">
                <a:solidFill>
                  <a:srgbClr val="C00000"/>
                </a:solidFill>
              </a:rPr>
            </a:br>
            <a:r>
              <a:rPr lang="en-US">
                <a:solidFill>
                  <a:srgbClr val="C00000"/>
                </a:solidFill>
              </a:rPr>
              <a:t>Thank you!</a:t>
            </a:r>
            <a:br>
              <a:rPr lang="en-US">
                <a:solidFill>
                  <a:srgbClr val="C00000"/>
                </a:solidFill>
              </a:rPr>
            </a:br>
            <a:r>
              <a:rPr lang="en-US"/>
              <a:t>And now </a:t>
            </a:r>
            <a:r>
              <a:rPr lang="en-US">
                <a:solidFill>
                  <a:srgbClr val="00B0F0"/>
                </a:solidFill>
              </a:rPr>
              <a:t>let’s have some rest</a:t>
            </a:r>
            <a:r>
              <a:rPr lang="en-US"/>
              <a:t>!</a:t>
            </a:r>
            <a:r>
              <a:rPr lang="en-US">
                <a:solidFill>
                  <a:srgbClr val="C00000"/>
                </a:solidFill>
              </a:rPr>
              <a:t> </a:t>
            </a:r>
            <a:br>
              <a:rPr lang="en-US"/>
            </a:b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0"/>
    </mc:Choice>
    <mc:Fallback>
      <p:transition advClick="0" advTm="4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722313" y="1272857"/>
            <a:ext cx="7772400" cy="4496118"/>
          </a:xfrm>
        </p:spPr>
        <p:txBody>
          <a:bodyPr/>
          <a:lstStyle/>
          <a:p>
            <a:pPr algn="ctr">
              <a:defRPr/>
            </a:pPr>
            <a:r>
              <a:rPr lang="en-US" sz="3600"/>
              <a:t>We </a:t>
            </a:r>
            <a:r>
              <a:rPr lang="en-US" sz="3600"/>
              <a:t>are best friends,</a:t>
            </a:r>
            <a:br>
              <a:rPr lang="en-US" sz="3600"/>
            </a:br>
            <a:r>
              <a:rPr lang="en-US" sz="3600"/>
              <a:t>My .......  and I.</a:t>
            </a:r>
            <a:br>
              <a:rPr lang="en-US" sz="3600"/>
            </a:br>
            <a:r>
              <a:rPr lang="en-US" sz="3600"/>
              <a:t>We have such fun</a:t>
            </a:r>
            <a:br>
              <a:rPr lang="en-US" sz="3600"/>
            </a:br>
            <a:r>
              <a:rPr lang="en-US" sz="3600"/>
              <a:t>My .......  and I.</a:t>
            </a:r>
            <a:br>
              <a:rPr lang="en-US" sz="3600"/>
            </a:br>
            <a:r>
              <a:rPr lang="en-US" sz="3600"/>
              <a:t>We are best friends,</a:t>
            </a:r>
            <a:br>
              <a:rPr lang="en-US" sz="3600"/>
            </a:br>
            <a:r>
              <a:rPr lang="en-US" sz="3600"/>
              <a:t>Can you say WHY? </a:t>
            </a:r>
            <a:endParaRPr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 advClick="0" advTm="4000">
        <p:split orient="vert" dir="in"/>
      </p:transition>
    </mc:Choice>
    <mc:Fallback>
      <p:transition spd="med" advClick="0" advTm="4000">
        <p:split orient="vert"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" hidden="0"/>
          <p:cNvPicPr>
            <a:picLocks noChangeAspect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 rot="296439">
            <a:off x="1376978" y="942976"/>
            <a:ext cx="6034616" cy="45259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We </a:t>
            </a:r>
            <a: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are best friends,</a:t>
            </a:r>
            <a:b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My hobby  and I.</a:t>
            </a:r>
            <a:b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We have such fun</a:t>
            </a:r>
            <a:b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My hobby  and I.</a:t>
            </a:r>
            <a:b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We are best friends,</a:t>
            </a:r>
            <a:b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n-US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Can you say WHY?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1187624" y="1000125"/>
            <a:ext cx="7499176" cy="5126039"/>
          </a:xfrm>
        </p:spPr>
        <p:txBody>
          <a:bodyPr/>
          <a:lstStyle/>
          <a:p>
            <a:pPr>
              <a:defRPr/>
            </a:pPr>
            <a:r>
              <a:rPr>
                <a:latin typeface="Noto Sans Bamum"/>
                <a:ea typeface="Noto Sans Bamum"/>
                <a:cs typeface="Noto Sans Bamum"/>
              </a:rPr>
              <a:t>Aim of the lesson: </a:t>
            </a:r>
            <a:r>
              <a:rPr sz="2800" b="0" i="0" u="none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To improve ability to talk about the free time</a:t>
            </a:r>
            <a:r>
              <a:rPr sz="2800" b="0" i="0" u="none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 </a:t>
            </a:r>
            <a:r>
              <a:rPr sz="2800" b="0" i="0" u="none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by introducing lexical set</a:t>
            </a:r>
            <a:r>
              <a:rPr sz="2800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.</a:t>
            </a:r>
            <a:endParaRPr sz="2800">
              <a:solidFill>
                <a:schemeClr val="tx1"/>
              </a:solidFill>
              <a:latin typeface="Noto Sans Bamum"/>
              <a:ea typeface="Noto Sans Bamum"/>
              <a:cs typeface="Noto Sans Bamum"/>
            </a:endParaRPr>
          </a:p>
          <a:p>
            <a:pPr>
              <a:defRPr/>
            </a:pPr>
            <a:r>
              <a:rPr sz="2800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Tasks of the lesson: </a:t>
            </a:r>
            <a:endParaRPr sz="2800">
              <a:solidFill>
                <a:schemeClr val="tx1"/>
              </a:solidFill>
              <a:latin typeface="Noto Sans Bamum"/>
              <a:ea typeface="Noto Sans Bamum"/>
              <a:cs typeface="Noto Sans Bamum"/>
            </a:endParaRPr>
          </a:p>
          <a:p>
            <a:pPr marL="394023" indent="-394023">
              <a:buFont typeface="Arial"/>
              <a:buAutoNum type="arabicParenR"/>
              <a:defRPr/>
            </a:pPr>
            <a:r>
              <a:rPr sz="2600" b="0" i="0" u="none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To revise </a:t>
            </a:r>
            <a:r>
              <a:rPr sz="2600" b="0" i="0" u="none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 </a:t>
            </a:r>
            <a:r>
              <a:rPr sz="2600" b="0" i="0" u="none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vocabulary</a:t>
            </a:r>
            <a:r>
              <a:rPr sz="2600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 </a:t>
            </a:r>
            <a:r>
              <a:rPr sz="2600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on the topic;</a:t>
            </a:r>
            <a:endParaRPr sz="2600">
              <a:solidFill>
                <a:schemeClr val="tx1"/>
              </a:solidFill>
              <a:latin typeface="Noto Sans Bamum"/>
              <a:ea typeface="Noto Sans Bamum"/>
              <a:cs typeface="Noto Sans Bamum"/>
            </a:endParaRPr>
          </a:p>
          <a:p>
            <a:pPr marL="394023" indent="-394023">
              <a:buFont typeface="Arial"/>
              <a:buAutoNum type="arabicParenR"/>
              <a:defRPr/>
            </a:pPr>
            <a:r>
              <a:rPr sz="2600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To read the texts with the words;</a:t>
            </a:r>
            <a:endParaRPr sz="2600">
              <a:solidFill>
                <a:schemeClr val="tx1"/>
              </a:solidFill>
              <a:latin typeface="Noto Sans Bamum"/>
              <a:ea typeface="Noto Sans Bamum"/>
              <a:cs typeface="Noto Sans Bamum"/>
            </a:endParaRPr>
          </a:p>
          <a:p>
            <a:pPr marL="394023" indent="-394023">
              <a:buFont typeface="Arial"/>
              <a:buAutoNum type="arabicParenR"/>
              <a:defRPr/>
            </a:pPr>
            <a:r>
              <a:rPr sz="2600">
                <a:solidFill>
                  <a:schemeClr val="tx1"/>
                </a:solidFill>
                <a:latin typeface="Noto Sans Bamum"/>
                <a:ea typeface="Noto Sans Bamum"/>
                <a:cs typeface="Noto Sans Bamum"/>
              </a:rPr>
              <a:t>To listen to the text.</a:t>
            </a:r>
            <a:endParaRPr sz="2600">
              <a:solidFill>
                <a:schemeClr val="tx1"/>
              </a:solidFill>
              <a:latin typeface="Noto Sans Bamum"/>
              <a:ea typeface="Noto Sans Bamum"/>
              <a:cs typeface="Noto Sans Bam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algn="ctr">
              <a:defRPr/>
            </a:pPr>
            <a:r>
              <a:rPr/>
              <a:t>Hobby is an </a:t>
            </a:r>
            <a:r>
              <a:rPr i="1" u="sng"/>
              <a:t>activity</a:t>
            </a:r>
            <a:r>
              <a:rPr/>
              <a:t> you like to do in your free time.</a:t>
            </a:r>
            <a:endParaRPr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to swim - swimming</a:t>
            </a:r>
            <a:endParaRPr/>
          </a:p>
          <a:p>
            <a:pPr>
              <a:defRPr/>
            </a:pPr>
            <a:r>
              <a:rPr/>
              <a:t>to dance - dancing</a:t>
            </a:r>
            <a:endParaRPr/>
          </a:p>
          <a:p>
            <a:pPr>
              <a:defRPr/>
            </a:pPr>
            <a:r>
              <a:rPr/>
              <a:t>to keep pets - keeping pets</a:t>
            </a:r>
            <a:endParaRPr/>
          </a:p>
          <a:p>
            <a:pPr>
              <a:defRPr/>
            </a:pPr>
            <a:r>
              <a:rPr/>
              <a:t>to sing - singing</a:t>
            </a:r>
            <a:endParaRPr/>
          </a:p>
          <a:p>
            <a:pPr>
              <a:defRPr/>
            </a:pPr>
            <a:r>
              <a:rPr/>
              <a:t>to run - running</a:t>
            </a:r>
            <a:endParaRPr/>
          </a:p>
          <a:p>
            <a:pPr>
              <a:defRPr/>
            </a:pPr>
            <a:r>
              <a:rPr/>
              <a:t>to play games - playing games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/>
              <a:t>How to express your attitude</a:t>
            </a:r>
            <a:endParaRPr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I </a:t>
            </a:r>
            <a:r>
              <a:rPr b="1"/>
              <a:t>enjoy</a:t>
            </a:r>
            <a:r>
              <a:rPr/>
              <a:t> reading books.</a:t>
            </a:r>
            <a:endParaRPr/>
          </a:p>
          <a:p>
            <a:pPr>
              <a:defRPr/>
            </a:pPr>
            <a:r>
              <a:rPr/>
              <a:t>I </a:t>
            </a:r>
            <a:r>
              <a:rPr b="1"/>
              <a:t>love</a:t>
            </a:r>
            <a:r>
              <a:rPr/>
              <a:t> keeping pets.</a:t>
            </a:r>
            <a:endParaRPr/>
          </a:p>
          <a:p>
            <a:pPr>
              <a:defRPr/>
            </a:pPr>
            <a:r>
              <a:rPr/>
              <a:t>I’</a:t>
            </a:r>
            <a:r>
              <a:rPr b="1"/>
              <a:t>m interested  in </a:t>
            </a:r>
            <a:r>
              <a:rPr/>
              <a:t>collecting toys.</a:t>
            </a:r>
            <a:endParaRPr/>
          </a:p>
          <a:p>
            <a:pPr>
              <a:defRPr/>
            </a:pPr>
            <a:r>
              <a:rPr/>
              <a:t>I’</a:t>
            </a:r>
            <a:r>
              <a:rPr b="1"/>
              <a:t>m fond of</a:t>
            </a:r>
            <a:r>
              <a:rPr/>
              <a:t> playing the piano.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 algn="ctr">
              <a:defRPr/>
            </a:pPr>
            <a:r>
              <a:rPr/>
              <a:t>Choose the right answer:</a:t>
            </a:r>
            <a:endParaRPr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Cor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0</Words>
  <Application>R7-Office/6.3.1.43</Application>
  <DocSecurity>0</DocSecurity>
  <PresentationFormat>Экран (4:3)</PresentationFormat>
  <Paragraphs>0</Paragraphs>
  <Slides>25</Slides>
  <Notes>25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root</dc:creator>
  <cp:keywords/>
  <dc:description/>
  <dc:identifier/>
  <dc:language/>
  <cp:lastModifiedBy>Марина Мелдова</cp:lastModifiedBy>
  <cp:revision>45</cp:revision>
  <dcterms:created xsi:type="dcterms:W3CDTF">2017-01-27T17:15:18Z</dcterms:created>
  <dcterms:modified xsi:type="dcterms:W3CDTF">2022-02-25T18:26:20Z</dcterms:modified>
  <cp:category/>
  <cp:contentStatus/>
  <cp:version/>
</cp:coreProperties>
</file>