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2" r:id="rId3"/>
    <p:sldId id="260" r:id="rId4"/>
    <p:sldId id="261" r:id="rId5"/>
    <p:sldId id="262" r:id="rId6"/>
    <p:sldId id="268" r:id="rId7"/>
    <p:sldId id="269" r:id="rId8"/>
    <p:sldId id="264" r:id="rId9"/>
    <p:sldId id="265" r:id="rId10"/>
    <p:sldId id="266" r:id="rId11"/>
    <p:sldId id="267" r:id="rId12"/>
    <p:sldId id="25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B4E21-B299-33AF-6C15-1E11929C12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2E3A9C-8F25-98C6-809D-4F5CEFCB9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B1187A-840D-BB02-E593-CD3F1AA8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07773-2CF9-C81E-DF08-72651B2D7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6AD1FD-EBC2-CCD7-DB92-E963D1AE9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0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CDF402-EAC1-0018-6E15-98C809CC2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58558A-295F-0209-1343-0357AC213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FF83A8-7F93-F6B6-1B73-E8AD9967B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72C94D-C6E7-E596-6CBF-C81F3BFF5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F50ABF-8991-C77E-1D40-4C2B86EE8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93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AD3D62-FC95-1300-5322-47F4C3E94A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527F22-8170-3EA6-FA8D-AF213A8BB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894829-A627-9B38-8B40-11159B3B7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8B67C-9FE1-D4C8-122A-F0457E9B0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4CB6AA-808E-F4BB-2849-79B55969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815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858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50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423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730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011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02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36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03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19377-55A0-5DB5-0E7C-D44B348B5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692936-FE14-DBE7-A571-576684AA2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AC5DFA-1776-D028-7B89-BFD3B56C8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0258FF-24CF-BC3A-025A-FCC7B79C6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5CD8A-A3DC-3521-BC42-13F18BF33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79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84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22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37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5852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2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943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17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6369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800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6F878-3E78-2E7C-2B41-680110F7B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CD429C-A37A-8AB9-C7A9-248DE9EEF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D1773A-3E7E-3389-6854-DF7E02471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4F1BBE-B3D0-E553-1F1A-A429D25E8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7B26F-5C6E-34E9-C90D-657B26E8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7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74113-2777-5CFB-87D9-5B206A10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7651BB-930D-F6FE-3649-ED5CFF9D0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4CD33F-AA7B-09CA-A6F9-A933F210D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52202A-0EDF-A8C3-2F4F-6049CECE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184935-7D7B-BC6F-1533-CBE31D85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01144B-E342-7948-B397-39C2A250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0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F72E0-51AD-E926-7E97-CE39210E3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0A7806-89B1-5058-B6F0-EEF064BB0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055907-D8C9-1392-5D36-3FB148366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5D55919-047A-D652-F9EA-23E4B69CA9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C133430-CE34-BFB7-6300-B46EF86147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285CF0-DA56-B8C6-FD27-E1ED78217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8B03B9-40F7-F0B9-C02A-B2763225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B260FC9-249F-14D9-3553-A0A534A9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2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035B6-1228-1144-FDE9-27A0AC178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7879D52-C120-CDAF-D3BD-B582F1595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69E852-4CF5-AFEF-87C5-C4D04B97B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8ECD7A-712D-3E1B-5BFC-8A838F16A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4651C0-11BA-BAE6-1847-B88063BA9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D04FFE2-8E2A-1C45-FCBF-D6B0D787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139945-7D62-B8B8-AFF6-9C9549785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94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E85AA1-F817-EB1E-3723-24ED8D26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42430C-2E8E-92B6-18A9-72DCBBBCF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0C0AD6-C3C7-0205-DCFE-B2280EC424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C6D02E-1BA1-E107-F6A3-539C59C90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5FB7A7-B357-8A9F-818E-AA125BBC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4BEFE1-8E35-CE50-F87D-171334A69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56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B2FD5-4542-1787-3702-8DA15811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2118BB-2866-CD5B-56B6-3A7D24831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32D027-830B-2895-A076-1B9EC7D49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E5F23E-425C-050F-7CE0-9838EFFEB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87B47A-215D-3B79-2BE1-952CDB0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7B3C28-B93E-5B1B-2E37-E5BD20FCE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31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8B683-79B4-3A5C-2A59-FE8B99CD2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4BA55E-301D-64A3-325E-F2CF8DAF5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EFF966-D5AD-4C51-5355-82A7E0D9B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114E14-DDCC-FD08-C79E-A2B6FB39E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A01D52-B517-81B8-6767-94E70587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64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9655D3-C955-43A0-BF75-B701C6616CB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EBA42A-4A7E-4382-BF6A-2013B03E4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9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54AFC1-1817-EC11-01B7-3FEB8579613F}"/>
              </a:ext>
            </a:extLst>
          </p:cNvPr>
          <p:cNvSpPr txBox="1"/>
          <p:nvPr/>
        </p:nvSpPr>
        <p:spPr>
          <a:xfrm>
            <a:off x="766618" y="508000"/>
            <a:ext cx="10935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Высотой параллелограмма называется </a:t>
            </a:r>
            <a:r>
              <a:rPr lang="ru-RU" sz="32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перпендикуляр,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проведенный из любой точки стороны параллелограмма к прямой, содержащей противоположную сторону.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6CD183-86A0-E339-EF5D-4C9358BE5F98}"/>
              </a:ext>
            </a:extLst>
          </p:cNvPr>
          <p:cNvSpPr txBox="1"/>
          <p:nvPr/>
        </p:nvSpPr>
        <p:spPr>
          <a:xfrm>
            <a:off x="692727" y="4442691"/>
            <a:ext cx="105941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параллелограмма равна произведению его основания на высоту.</a:t>
            </a:r>
          </a:p>
        </p:txBody>
      </p:sp>
      <p:sp>
        <p:nvSpPr>
          <p:cNvPr id="4" name="Параллелограмм 3">
            <a:extLst>
              <a:ext uri="{FF2B5EF4-FFF2-40B4-BE49-F238E27FC236}">
                <a16:creationId xmlns:a16="http://schemas.microsoft.com/office/drawing/2014/main" id="{2CE4FC80-54D1-03E1-FA83-A1BFD247DDEF}"/>
              </a:ext>
            </a:extLst>
          </p:cNvPr>
          <p:cNvSpPr/>
          <p:nvPr/>
        </p:nvSpPr>
        <p:spPr>
          <a:xfrm>
            <a:off x="1588655" y="2553855"/>
            <a:ext cx="2974109" cy="1380836"/>
          </a:xfrm>
          <a:prstGeom prst="parallelogram">
            <a:avLst>
              <a:gd name="adj" fmla="val 64465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276221C-4C1E-E4D1-E4BA-0CA65FE003D5}"/>
              </a:ext>
            </a:extLst>
          </p:cNvPr>
          <p:cNvCxnSpPr>
            <a:cxnSpLocks/>
          </p:cNvCxnSpPr>
          <p:nvPr/>
        </p:nvCxnSpPr>
        <p:spPr>
          <a:xfrm flipH="1">
            <a:off x="2396836" y="2553855"/>
            <a:ext cx="78509" cy="13482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5B082FD-DC22-8B64-6FBD-FC7B1665FCAE}"/>
              </a:ext>
            </a:extLst>
          </p:cNvPr>
          <p:cNvSpPr txBox="1"/>
          <p:nvPr/>
        </p:nvSpPr>
        <p:spPr>
          <a:xfrm>
            <a:off x="4280124" y="3906591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6EF8D1-39B0-ED0C-A95D-2DD36C934A63}"/>
              </a:ext>
            </a:extLst>
          </p:cNvPr>
          <p:cNvSpPr txBox="1"/>
          <p:nvPr/>
        </p:nvSpPr>
        <p:spPr>
          <a:xfrm>
            <a:off x="2145592" y="3845321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5E30AB-7F17-B9CA-9B42-60AC63069D8C}"/>
              </a:ext>
            </a:extLst>
          </p:cNvPr>
          <p:cNvSpPr txBox="1"/>
          <p:nvPr/>
        </p:nvSpPr>
        <p:spPr>
          <a:xfrm>
            <a:off x="3425355" y="3907927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0B5A5E-8DF5-DB65-1F7B-5FCD3B8DA402}"/>
              </a:ext>
            </a:extLst>
          </p:cNvPr>
          <p:cNvSpPr txBox="1"/>
          <p:nvPr/>
        </p:nvSpPr>
        <p:spPr>
          <a:xfrm>
            <a:off x="4303701" y="2095028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9B4904-ACE9-D4F5-028B-018784E6209B}"/>
              </a:ext>
            </a:extLst>
          </p:cNvPr>
          <p:cNvSpPr txBox="1"/>
          <p:nvPr/>
        </p:nvSpPr>
        <p:spPr>
          <a:xfrm>
            <a:off x="2396836" y="2077660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В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9F1EF-6A0A-0E78-2A19-CB34A8DBEEF7}"/>
              </a:ext>
            </a:extLst>
          </p:cNvPr>
          <p:cNvSpPr txBox="1"/>
          <p:nvPr/>
        </p:nvSpPr>
        <p:spPr>
          <a:xfrm>
            <a:off x="1400727" y="3870298"/>
            <a:ext cx="43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А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E4DB584-0ADA-9776-5FF8-AE9A72B56A5D}"/>
              </a:ext>
            </a:extLst>
          </p:cNvPr>
          <p:cNvCxnSpPr>
            <a:cxnSpLocks/>
          </p:cNvCxnSpPr>
          <p:nvPr/>
        </p:nvCxnSpPr>
        <p:spPr>
          <a:xfrm>
            <a:off x="3546764" y="3934691"/>
            <a:ext cx="21243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17794703-6485-B5B9-A785-EF659749FFB9}"/>
              </a:ext>
            </a:extLst>
          </p:cNvPr>
          <p:cNvCxnSpPr>
            <a:cxnSpLocks/>
          </p:cNvCxnSpPr>
          <p:nvPr/>
        </p:nvCxnSpPr>
        <p:spPr>
          <a:xfrm flipH="1">
            <a:off x="4499933" y="2570149"/>
            <a:ext cx="78509" cy="13482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>
            <a:extLst>
              <a:ext uri="{FF2B5EF4-FFF2-40B4-BE49-F238E27FC236}">
                <a16:creationId xmlns:a16="http://schemas.microsoft.com/office/drawing/2014/main" id="{4A017BAE-DF2C-9399-9C6F-E1D05CE1E0AA}"/>
              </a:ext>
            </a:extLst>
          </p:cNvPr>
          <p:cNvCxnSpPr>
            <a:cxnSpLocks/>
          </p:cNvCxnSpPr>
          <p:nvPr/>
        </p:nvCxnSpPr>
        <p:spPr>
          <a:xfrm>
            <a:off x="4539187" y="3687617"/>
            <a:ext cx="378691" cy="258618"/>
          </a:xfrm>
          <a:prstGeom prst="bentConnector3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: уступ 24">
            <a:extLst>
              <a:ext uri="{FF2B5EF4-FFF2-40B4-BE49-F238E27FC236}">
                <a16:creationId xmlns:a16="http://schemas.microsoft.com/office/drawing/2014/main" id="{6159FF37-4968-8D48-B3B9-53921AC1395E}"/>
              </a:ext>
            </a:extLst>
          </p:cNvPr>
          <p:cNvCxnSpPr>
            <a:cxnSpLocks/>
          </p:cNvCxnSpPr>
          <p:nvPr/>
        </p:nvCxnSpPr>
        <p:spPr>
          <a:xfrm>
            <a:off x="2392583" y="3675029"/>
            <a:ext cx="378691" cy="258618"/>
          </a:xfrm>
          <a:prstGeom prst="bentConnector3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169AA3E7-4869-7D8B-4A34-C1889C28D7A2}"/>
              </a:ext>
            </a:extLst>
          </p:cNvPr>
          <p:cNvSpPr/>
          <p:nvPr/>
        </p:nvSpPr>
        <p:spPr>
          <a:xfrm>
            <a:off x="1394649" y="2041367"/>
            <a:ext cx="4535095" cy="2352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6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720" y="571480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Следствие 1: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Площадь  прямоугольного треугольника равна половине произведения его катетов.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166910" y="3000372"/>
            <a:ext cx="4000528" cy="1643074"/>
          </a:xfrm>
          <a:prstGeom prst="triangle">
            <a:avLst>
              <a:gd name="adj" fmla="val 0"/>
            </a:avLst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24034" y="2357431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4034" y="464344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1686" y="4572009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988E665-0D72-E3DA-37F7-15C91AF6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05" y="551797"/>
            <a:ext cx="5627254" cy="562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B1B050-31D9-1C36-676E-EBCA197CE46C}"/>
              </a:ext>
            </a:extLst>
          </p:cNvPr>
          <p:cNvSpPr txBox="1"/>
          <p:nvPr/>
        </p:nvSpPr>
        <p:spPr>
          <a:xfrm>
            <a:off x="314035" y="147859"/>
            <a:ext cx="76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№3.</a:t>
            </a:r>
          </a:p>
        </p:txBody>
      </p:sp>
      <p:sp>
        <p:nvSpPr>
          <p:cNvPr id="3" name="Равнобедренный треугольник 2">
            <a:extLst>
              <a:ext uri="{FF2B5EF4-FFF2-40B4-BE49-F238E27FC236}">
                <a16:creationId xmlns:a16="http://schemas.microsoft.com/office/drawing/2014/main" id="{A3A7AE6F-CB35-52B8-17D0-2172FECB6507}"/>
              </a:ext>
            </a:extLst>
          </p:cNvPr>
          <p:cNvSpPr/>
          <p:nvPr/>
        </p:nvSpPr>
        <p:spPr>
          <a:xfrm>
            <a:off x="6905239" y="2263997"/>
            <a:ext cx="1937100" cy="1957296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2ADCFE-E146-4E3B-BEEB-362D1284AC17}"/>
              </a:ext>
            </a:extLst>
          </p:cNvPr>
          <p:cNvSpPr txBox="1"/>
          <p:nvPr/>
        </p:nvSpPr>
        <p:spPr>
          <a:xfrm>
            <a:off x="7220932" y="4132339"/>
            <a:ext cx="1076328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20 см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E7929-0A27-DC26-D347-89D71DFC1350}"/>
              </a:ext>
            </a:extLst>
          </p:cNvPr>
          <p:cNvSpPr txBox="1"/>
          <p:nvPr/>
        </p:nvSpPr>
        <p:spPr>
          <a:xfrm>
            <a:off x="6650182" y="448116"/>
            <a:ext cx="5073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Сколько плиток каждого цвета потребуется, если стена имеет форму прямоугольника со сторонами 10м и 3м?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6EFC5-2A5A-A6E4-176D-EF3AE568A779}"/>
              </a:ext>
            </a:extLst>
          </p:cNvPr>
          <p:cNvSpPr txBox="1"/>
          <p:nvPr/>
        </p:nvSpPr>
        <p:spPr>
          <a:xfrm>
            <a:off x="6363093" y="4594003"/>
            <a:ext cx="54450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Плитка продается упаковками. В каждой упаковке 20 плиток. Сколько упаковок каждого цвета надо купить?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E34BA1-FCEE-75C8-A0EC-380EE4264F8F}"/>
              </a:ext>
            </a:extLst>
          </p:cNvPr>
          <p:cNvSpPr txBox="1"/>
          <p:nvPr/>
        </p:nvSpPr>
        <p:spPr>
          <a:xfrm rot="16200000">
            <a:off x="6205370" y="3116350"/>
            <a:ext cx="1076328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20 см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67B1C63-A9E6-7CC8-727E-CEC067C15D1B}"/>
              </a:ext>
            </a:extLst>
          </p:cNvPr>
          <p:cNvSpPr/>
          <p:nvPr/>
        </p:nvSpPr>
        <p:spPr>
          <a:xfrm>
            <a:off x="6512702" y="2263996"/>
            <a:ext cx="2914102" cy="2330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06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A13C5F-D3A4-12BF-D1B3-7FFAA0669611}"/>
              </a:ext>
            </a:extLst>
          </p:cNvPr>
          <p:cNvSpPr txBox="1"/>
          <p:nvPr/>
        </p:nvSpPr>
        <p:spPr>
          <a:xfrm>
            <a:off x="1357745" y="1477818"/>
            <a:ext cx="95596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</a:t>
            </a:r>
          </a:p>
          <a:p>
            <a:pPr algn="ctr"/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П.53. 468(</a:t>
            </a:r>
            <a:r>
              <a:rPr lang="ru-RU" sz="4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а,б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471(</a:t>
            </a:r>
            <a:r>
              <a:rPr lang="ru-RU" sz="4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а,б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algn="ctr"/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№ 3, № 4.,</a:t>
            </a:r>
          </a:p>
          <a:p>
            <a:pPr algn="ctr"/>
            <a:r>
              <a:rPr lang="ru-RU" sz="44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469.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45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D04AE67-6DB8-0180-5A4E-60A67B04BC46}"/>
              </a:ext>
            </a:extLst>
          </p:cNvPr>
          <p:cNvCxnSpPr>
            <a:cxnSpLocks/>
          </p:cNvCxnSpPr>
          <p:nvPr/>
        </p:nvCxnSpPr>
        <p:spPr>
          <a:xfrm flipH="1">
            <a:off x="1055802" y="1468224"/>
            <a:ext cx="1715678" cy="19607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E1A3AD9-AD7A-B881-E6C5-403D1C91AC4F}"/>
              </a:ext>
            </a:extLst>
          </p:cNvPr>
          <p:cNvCxnSpPr>
            <a:cxnSpLocks/>
          </p:cNvCxnSpPr>
          <p:nvPr/>
        </p:nvCxnSpPr>
        <p:spPr>
          <a:xfrm flipH="1">
            <a:off x="2755768" y="1395167"/>
            <a:ext cx="3900341" cy="730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32052F4-C032-0FC0-2BD9-1C5DE84CAB33}"/>
              </a:ext>
            </a:extLst>
          </p:cNvPr>
          <p:cNvCxnSpPr>
            <a:cxnSpLocks/>
          </p:cNvCxnSpPr>
          <p:nvPr/>
        </p:nvCxnSpPr>
        <p:spPr>
          <a:xfrm flipH="1">
            <a:off x="4940431" y="1392811"/>
            <a:ext cx="1715678" cy="19607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E298-8D3E-F1D7-5A9F-36A6A57CFA95}"/>
              </a:ext>
            </a:extLst>
          </p:cNvPr>
          <p:cNvCxnSpPr>
            <a:cxnSpLocks/>
          </p:cNvCxnSpPr>
          <p:nvPr/>
        </p:nvCxnSpPr>
        <p:spPr>
          <a:xfrm flipH="1">
            <a:off x="1055802" y="3353587"/>
            <a:ext cx="3884629" cy="75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9A29D0C-FECF-FAEF-FDB8-1952D7CCB4F5}"/>
              </a:ext>
            </a:extLst>
          </p:cNvPr>
          <p:cNvCxnSpPr>
            <a:cxnSpLocks/>
          </p:cNvCxnSpPr>
          <p:nvPr/>
        </p:nvCxnSpPr>
        <p:spPr>
          <a:xfrm flipH="1">
            <a:off x="2708440" y="1505930"/>
            <a:ext cx="56806" cy="18853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D20CD2A-201A-9821-8347-A8EC0164B1AB}"/>
              </a:ext>
            </a:extLst>
          </p:cNvPr>
          <p:cNvSpPr txBox="1"/>
          <p:nvPr/>
        </p:nvSpPr>
        <p:spPr>
          <a:xfrm>
            <a:off x="829559" y="3428999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582A1E-C76D-F4CE-885B-984893A6740C}"/>
              </a:ext>
            </a:extLst>
          </p:cNvPr>
          <p:cNvSpPr txBox="1"/>
          <p:nvPr/>
        </p:nvSpPr>
        <p:spPr>
          <a:xfrm>
            <a:off x="4672161" y="3280530"/>
            <a:ext cx="678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55C472-7888-5412-03C8-62F421784966}"/>
              </a:ext>
            </a:extLst>
          </p:cNvPr>
          <p:cNvSpPr txBox="1"/>
          <p:nvPr/>
        </p:nvSpPr>
        <p:spPr>
          <a:xfrm>
            <a:off x="6460503" y="890212"/>
            <a:ext cx="678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DFE4E2-5576-220B-F069-C4D04E221D78}"/>
              </a:ext>
            </a:extLst>
          </p:cNvPr>
          <p:cNvSpPr txBox="1"/>
          <p:nvPr/>
        </p:nvSpPr>
        <p:spPr>
          <a:xfrm>
            <a:off x="2645004" y="945004"/>
            <a:ext cx="44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60813-0918-7891-5F08-2C600D9A907E}"/>
              </a:ext>
            </a:extLst>
          </p:cNvPr>
          <p:cNvSpPr txBox="1"/>
          <p:nvPr/>
        </p:nvSpPr>
        <p:spPr>
          <a:xfrm>
            <a:off x="311085" y="131975"/>
            <a:ext cx="92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№ 1.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6BFD37-353C-4661-5554-224E2CA6593B}"/>
              </a:ext>
            </a:extLst>
          </p:cNvPr>
          <p:cNvSpPr txBox="1"/>
          <p:nvPr/>
        </p:nvSpPr>
        <p:spPr>
          <a:xfrm>
            <a:off x="7022969" y="452486"/>
            <a:ext cx="50056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параллелограмме АВС</a:t>
            </a:r>
            <a:r>
              <a:rPr lang="en-US" sz="2800" dirty="0"/>
              <a:t>D</a:t>
            </a:r>
            <a:r>
              <a:rPr lang="ru-RU" sz="2800" dirty="0"/>
              <a:t> сторона А</a:t>
            </a:r>
            <a:r>
              <a:rPr lang="en-US" sz="2800" dirty="0"/>
              <a:t>D</a:t>
            </a:r>
            <a:r>
              <a:rPr lang="ru-RU" sz="2800" dirty="0"/>
              <a:t> равна 7 см, </a:t>
            </a:r>
          </a:p>
          <a:p>
            <a:r>
              <a:rPr lang="ru-RU" sz="2800" dirty="0"/>
              <a:t>высота ВН 4 см. </a:t>
            </a:r>
          </a:p>
          <a:p>
            <a:r>
              <a:rPr lang="ru-RU" sz="2800" dirty="0"/>
              <a:t>Найти площадь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001119-F83D-F6FD-82EC-3562D25DB114}"/>
              </a:ext>
            </a:extLst>
          </p:cNvPr>
          <p:cNvSpPr txBox="1"/>
          <p:nvPr/>
        </p:nvSpPr>
        <p:spPr>
          <a:xfrm>
            <a:off x="2373836" y="3353587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40CFC-5C21-CFCF-7234-3472C70F8D13}"/>
              </a:ext>
            </a:extLst>
          </p:cNvPr>
          <p:cNvSpPr txBox="1"/>
          <p:nvPr/>
        </p:nvSpPr>
        <p:spPr>
          <a:xfrm>
            <a:off x="6900421" y="328053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B8ABBD-6198-51F3-3E10-3FEA5A6551B4}"/>
              </a:ext>
            </a:extLst>
          </p:cNvPr>
          <p:cNvSpPr txBox="1"/>
          <p:nvPr/>
        </p:nvSpPr>
        <p:spPr>
          <a:xfrm>
            <a:off x="6131055" y="2168165"/>
            <a:ext cx="5690157" cy="137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8B5214-7566-2CC6-F935-F0ACE4D4895D}"/>
              </a:ext>
            </a:extLst>
          </p:cNvPr>
          <p:cNvSpPr txBox="1"/>
          <p:nvPr/>
        </p:nvSpPr>
        <p:spPr>
          <a:xfrm>
            <a:off x="9525785" y="1745148"/>
            <a:ext cx="137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∆ АВ</a:t>
            </a:r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ru-RU" sz="2800" b="1" dirty="0">
                <a:solidFill>
                  <a:srgbClr val="FF0000"/>
                </a:solidFill>
              </a:rPr>
              <a:t> .</a:t>
            </a: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A319BEF-6A0C-94B5-035E-1143BF52269F}"/>
              </a:ext>
            </a:extLst>
          </p:cNvPr>
          <p:cNvCxnSpPr>
            <a:cxnSpLocks/>
          </p:cNvCxnSpPr>
          <p:nvPr/>
        </p:nvCxnSpPr>
        <p:spPr>
          <a:xfrm>
            <a:off x="2784594" y="1485900"/>
            <a:ext cx="2142973" cy="1867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85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D04AE67-6DB8-0180-5A4E-60A67B04BC46}"/>
              </a:ext>
            </a:extLst>
          </p:cNvPr>
          <p:cNvCxnSpPr>
            <a:cxnSpLocks/>
          </p:cNvCxnSpPr>
          <p:nvPr/>
        </p:nvCxnSpPr>
        <p:spPr>
          <a:xfrm flipH="1">
            <a:off x="1055802" y="1468224"/>
            <a:ext cx="1715678" cy="19607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E1A3AD9-AD7A-B881-E6C5-403D1C91AC4F}"/>
              </a:ext>
            </a:extLst>
          </p:cNvPr>
          <p:cNvCxnSpPr>
            <a:cxnSpLocks/>
          </p:cNvCxnSpPr>
          <p:nvPr/>
        </p:nvCxnSpPr>
        <p:spPr>
          <a:xfrm flipH="1">
            <a:off x="2755768" y="1395167"/>
            <a:ext cx="3900341" cy="730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32052F4-C032-0FC0-2BD9-1C5DE84CAB33}"/>
              </a:ext>
            </a:extLst>
          </p:cNvPr>
          <p:cNvCxnSpPr>
            <a:cxnSpLocks/>
          </p:cNvCxnSpPr>
          <p:nvPr/>
        </p:nvCxnSpPr>
        <p:spPr>
          <a:xfrm flipH="1">
            <a:off x="4940431" y="1392811"/>
            <a:ext cx="1715678" cy="19607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E298-8D3E-F1D7-5A9F-36A6A57CFA95}"/>
              </a:ext>
            </a:extLst>
          </p:cNvPr>
          <p:cNvCxnSpPr>
            <a:cxnSpLocks/>
          </p:cNvCxnSpPr>
          <p:nvPr/>
        </p:nvCxnSpPr>
        <p:spPr>
          <a:xfrm flipH="1">
            <a:off x="1055802" y="3353587"/>
            <a:ext cx="3884629" cy="75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9A29D0C-FECF-FAEF-FDB8-1952D7CCB4F5}"/>
              </a:ext>
            </a:extLst>
          </p:cNvPr>
          <p:cNvCxnSpPr>
            <a:cxnSpLocks/>
          </p:cNvCxnSpPr>
          <p:nvPr/>
        </p:nvCxnSpPr>
        <p:spPr>
          <a:xfrm flipH="1">
            <a:off x="2722332" y="1491496"/>
            <a:ext cx="62012" cy="19142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D20CD2A-201A-9821-8347-A8EC0164B1AB}"/>
              </a:ext>
            </a:extLst>
          </p:cNvPr>
          <p:cNvSpPr txBox="1"/>
          <p:nvPr/>
        </p:nvSpPr>
        <p:spPr>
          <a:xfrm>
            <a:off x="829559" y="3428999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582A1E-C76D-F4CE-885B-984893A6740C}"/>
              </a:ext>
            </a:extLst>
          </p:cNvPr>
          <p:cNvSpPr txBox="1"/>
          <p:nvPr/>
        </p:nvSpPr>
        <p:spPr>
          <a:xfrm>
            <a:off x="4672161" y="3280530"/>
            <a:ext cx="678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55C472-7888-5412-03C8-62F421784966}"/>
              </a:ext>
            </a:extLst>
          </p:cNvPr>
          <p:cNvSpPr txBox="1"/>
          <p:nvPr/>
        </p:nvSpPr>
        <p:spPr>
          <a:xfrm>
            <a:off x="6460503" y="890212"/>
            <a:ext cx="678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DFE4E2-5576-220B-F069-C4D04E221D78}"/>
              </a:ext>
            </a:extLst>
          </p:cNvPr>
          <p:cNvSpPr txBox="1"/>
          <p:nvPr/>
        </p:nvSpPr>
        <p:spPr>
          <a:xfrm>
            <a:off x="2645004" y="945004"/>
            <a:ext cx="44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6BFD37-353C-4661-5554-224E2CA6593B}"/>
              </a:ext>
            </a:extLst>
          </p:cNvPr>
          <p:cNvSpPr txBox="1"/>
          <p:nvPr/>
        </p:nvSpPr>
        <p:spPr>
          <a:xfrm>
            <a:off x="7051249" y="452486"/>
            <a:ext cx="4977353" cy="1819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параллелограмме АВС</a:t>
            </a:r>
            <a:r>
              <a:rPr lang="en-US" sz="2800" dirty="0"/>
              <a:t>D</a:t>
            </a:r>
            <a:r>
              <a:rPr lang="ru-RU" sz="2800" dirty="0"/>
              <a:t> сторона А</a:t>
            </a:r>
            <a:r>
              <a:rPr lang="en-US" sz="2800" dirty="0"/>
              <a:t>D</a:t>
            </a:r>
            <a:r>
              <a:rPr lang="ru-RU" sz="2800" dirty="0"/>
              <a:t> равна 7 см, </a:t>
            </a:r>
          </a:p>
          <a:p>
            <a:r>
              <a:rPr lang="ru-RU" sz="2800" dirty="0"/>
              <a:t>высота ВН 4 см. </a:t>
            </a:r>
          </a:p>
          <a:p>
            <a:r>
              <a:rPr lang="ru-RU" sz="2800" dirty="0"/>
              <a:t>Найти площадь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001119-F83D-F6FD-82EC-3562D25DB114}"/>
              </a:ext>
            </a:extLst>
          </p:cNvPr>
          <p:cNvSpPr txBox="1"/>
          <p:nvPr/>
        </p:nvSpPr>
        <p:spPr>
          <a:xfrm>
            <a:off x="2547201" y="3373356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40CFC-5C21-CFCF-7234-3472C70F8D13}"/>
              </a:ext>
            </a:extLst>
          </p:cNvPr>
          <p:cNvSpPr txBox="1"/>
          <p:nvPr/>
        </p:nvSpPr>
        <p:spPr>
          <a:xfrm>
            <a:off x="6900421" y="328053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8B5214-7566-2CC6-F935-F0ACE4D4895D}"/>
              </a:ext>
            </a:extLst>
          </p:cNvPr>
          <p:cNvSpPr txBox="1"/>
          <p:nvPr/>
        </p:nvSpPr>
        <p:spPr>
          <a:xfrm>
            <a:off x="9525785" y="1745148"/>
            <a:ext cx="137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∆ АВ</a:t>
            </a:r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ru-RU" sz="2800" b="1" dirty="0">
                <a:solidFill>
                  <a:srgbClr val="FF0000"/>
                </a:solidFill>
              </a:rPr>
              <a:t> .</a:t>
            </a: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A319BEF-6A0C-94B5-035E-1143BF52269F}"/>
              </a:ext>
            </a:extLst>
          </p:cNvPr>
          <p:cNvCxnSpPr>
            <a:cxnSpLocks/>
          </p:cNvCxnSpPr>
          <p:nvPr/>
        </p:nvCxnSpPr>
        <p:spPr>
          <a:xfrm>
            <a:off x="2784594" y="1485900"/>
            <a:ext cx="2142973" cy="1867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B148E1F-C335-B7BB-4E2E-F19EA416BC8B}"/>
              </a:ext>
            </a:extLst>
          </p:cNvPr>
          <p:cNvSpPr txBox="1"/>
          <p:nvPr/>
        </p:nvSpPr>
        <p:spPr>
          <a:xfrm>
            <a:off x="7069711" y="484870"/>
            <a:ext cx="49773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треугольнике АВ</a:t>
            </a:r>
            <a:r>
              <a:rPr lang="en-US" sz="2800" dirty="0"/>
              <a:t>D</a:t>
            </a:r>
            <a:r>
              <a:rPr lang="ru-RU" sz="2800" dirty="0"/>
              <a:t> сторона А</a:t>
            </a:r>
            <a:r>
              <a:rPr lang="en-US" sz="2800" dirty="0"/>
              <a:t>D</a:t>
            </a:r>
            <a:r>
              <a:rPr lang="ru-RU" sz="2800" dirty="0"/>
              <a:t> равна 7 см, </a:t>
            </a:r>
          </a:p>
          <a:p>
            <a:r>
              <a:rPr lang="ru-RU" sz="2800" dirty="0"/>
              <a:t>высота ВН 4 см. </a:t>
            </a:r>
          </a:p>
          <a:p>
            <a:r>
              <a:rPr lang="ru-RU" sz="2800" dirty="0"/>
              <a:t>Найти площадь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CC1351-1F1C-2CE2-64FA-633F8F5DBFDE}"/>
                  </a:ext>
                </a:extLst>
              </p:cNvPr>
              <p:cNvSpPr txBox="1"/>
              <p:nvPr/>
            </p:nvSpPr>
            <p:spPr>
              <a:xfrm>
                <a:off x="6096000" y="3127807"/>
                <a:ext cx="5382705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𝐀𝐁𝐃</m:t>
                          </m:r>
                        </m:sub>
                      </m:sSub>
                      <m:r>
                        <a:rPr lang="ru-RU" sz="32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3200" b="1" i="0" smtClean="0">
                          <a:latin typeface="Cambria Math" panose="02040503050406030204" pitchFamily="18" charset="0"/>
                        </a:rPr>
                        <m:t> А</m:t>
                      </m:r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  <m:r>
                        <a:rPr lang="ru-RU" sz="3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∙ВН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CC1351-1F1C-2CE2-64FA-633F8F5DB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127807"/>
                <a:ext cx="5382705" cy="1014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1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59B24D-C5ED-921D-E405-3C75778EBCEF}"/>
              </a:ext>
            </a:extLst>
          </p:cNvPr>
          <p:cNvSpPr txBox="1"/>
          <p:nvPr/>
        </p:nvSpPr>
        <p:spPr>
          <a:xfrm>
            <a:off x="1381359" y="316132"/>
            <a:ext cx="10426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Площадь треугольника.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2F45E2D-4F59-B93F-EFCC-5FA3E273B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9" y="2507187"/>
            <a:ext cx="4752542" cy="316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0C2EADB-517B-4FDA-A08F-87ADCF7ED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323" y="2170544"/>
            <a:ext cx="4281055" cy="32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4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FD04AE67-6DB8-0180-5A4E-60A67B04BC46}"/>
              </a:ext>
            </a:extLst>
          </p:cNvPr>
          <p:cNvCxnSpPr>
            <a:cxnSpLocks/>
          </p:cNvCxnSpPr>
          <p:nvPr/>
        </p:nvCxnSpPr>
        <p:spPr>
          <a:xfrm flipH="1">
            <a:off x="1055802" y="1468224"/>
            <a:ext cx="1715678" cy="19607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E298-8D3E-F1D7-5A9F-36A6A57CFA95}"/>
              </a:ext>
            </a:extLst>
          </p:cNvPr>
          <p:cNvCxnSpPr>
            <a:cxnSpLocks/>
          </p:cNvCxnSpPr>
          <p:nvPr/>
        </p:nvCxnSpPr>
        <p:spPr>
          <a:xfrm flipH="1">
            <a:off x="1055802" y="3353587"/>
            <a:ext cx="3884629" cy="75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9A29D0C-FECF-FAEF-FDB8-1952D7CCB4F5}"/>
              </a:ext>
            </a:extLst>
          </p:cNvPr>
          <p:cNvCxnSpPr>
            <a:cxnSpLocks/>
          </p:cNvCxnSpPr>
          <p:nvPr/>
        </p:nvCxnSpPr>
        <p:spPr>
          <a:xfrm flipH="1">
            <a:off x="2722332" y="1491496"/>
            <a:ext cx="62012" cy="19142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D20CD2A-201A-9821-8347-A8EC0164B1AB}"/>
              </a:ext>
            </a:extLst>
          </p:cNvPr>
          <p:cNvSpPr txBox="1"/>
          <p:nvPr/>
        </p:nvSpPr>
        <p:spPr>
          <a:xfrm>
            <a:off x="829559" y="3428999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582A1E-C76D-F4CE-885B-984893A6740C}"/>
              </a:ext>
            </a:extLst>
          </p:cNvPr>
          <p:cNvSpPr txBox="1"/>
          <p:nvPr/>
        </p:nvSpPr>
        <p:spPr>
          <a:xfrm>
            <a:off x="4672161" y="3280530"/>
            <a:ext cx="678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DFE4E2-5576-220B-F069-C4D04E221D78}"/>
              </a:ext>
            </a:extLst>
          </p:cNvPr>
          <p:cNvSpPr txBox="1"/>
          <p:nvPr/>
        </p:nvSpPr>
        <p:spPr>
          <a:xfrm>
            <a:off x="2645004" y="945004"/>
            <a:ext cx="44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001119-F83D-F6FD-82EC-3562D25DB114}"/>
              </a:ext>
            </a:extLst>
          </p:cNvPr>
          <p:cNvSpPr txBox="1"/>
          <p:nvPr/>
        </p:nvSpPr>
        <p:spPr>
          <a:xfrm>
            <a:off x="2547201" y="3373356"/>
            <a:ext cx="655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40CFC-5C21-CFCF-7234-3472C70F8D13}"/>
              </a:ext>
            </a:extLst>
          </p:cNvPr>
          <p:cNvSpPr txBox="1"/>
          <p:nvPr/>
        </p:nvSpPr>
        <p:spPr>
          <a:xfrm>
            <a:off x="6900421" y="328053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8B5214-7566-2CC6-F935-F0ACE4D4895D}"/>
              </a:ext>
            </a:extLst>
          </p:cNvPr>
          <p:cNvSpPr txBox="1"/>
          <p:nvPr/>
        </p:nvSpPr>
        <p:spPr>
          <a:xfrm>
            <a:off x="9525785" y="1745148"/>
            <a:ext cx="137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∆ АВ</a:t>
            </a:r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ru-RU" sz="2800" b="1" dirty="0">
                <a:solidFill>
                  <a:srgbClr val="FF0000"/>
                </a:solidFill>
              </a:rPr>
              <a:t> .</a:t>
            </a: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A319BEF-6A0C-94B5-035E-1143BF52269F}"/>
              </a:ext>
            </a:extLst>
          </p:cNvPr>
          <p:cNvCxnSpPr>
            <a:cxnSpLocks/>
          </p:cNvCxnSpPr>
          <p:nvPr/>
        </p:nvCxnSpPr>
        <p:spPr>
          <a:xfrm>
            <a:off x="2784594" y="1485900"/>
            <a:ext cx="2142973" cy="1867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B148E1F-C335-B7BB-4E2E-F19EA416BC8B}"/>
              </a:ext>
            </a:extLst>
          </p:cNvPr>
          <p:cNvSpPr txBox="1"/>
          <p:nvPr/>
        </p:nvSpPr>
        <p:spPr>
          <a:xfrm>
            <a:off x="7037108" y="452486"/>
            <a:ext cx="49773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треугольнике АВ</a:t>
            </a:r>
            <a:r>
              <a:rPr lang="en-US" sz="2800" dirty="0"/>
              <a:t>D</a:t>
            </a:r>
            <a:r>
              <a:rPr lang="ru-RU" sz="2800" dirty="0"/>
              <a:t> сторона А</a:t>
            </a:r>
            <a:r>
              <a:rPr lang="en-US" sz="2800" dirty="0"/>
              <a:t>D</a:t>
            </a:r>
            <a:r>
              <a:rPr lang="ru-RU" sz="2800" dirty="0"/>
              <a:t> равна 7 см, </a:t>
            </a:r>
          </a:p>
          <a:p>
            <a:r>
              <a:rPr lang="ru-RU" sz="2800" dirty="0"/>
              <a:t>высота ВН 4 см. </a:t>
            </a:r>
          </a:p>
          <a:p>
            <a:r>
              <a:rPr lang="ru-RU" sz="2800" dirty="0"/>
              <a:t>Найти площадь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CC1351-1F1C-2CE2-64FA-633F8F5DBFDE}"/>
                  </a:ext>
                </a:extLst>
              </p:cNvPr>
              <p:cNvSpPr txBox="1"/>
              <p:nvPr/>
            </p:nvSpPr>
            <p:spPr>
              <a:xfrm>
                <a:off x="6096000" y="3127807"/>
                <a:ext cx="5382705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𝐀𝐁𝐃</m:t>
                          </m:r>
                        </m:sub>
                      </m:sSub>
                      <m:r>
                        <a:rPr lang="ru-RU" sz="32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ru-RU" sz="3200" b="1" i="0" smtClean="0">
                          <a:latin typeface="Cambria Math" panose="02040503050406030204" pitchFamily="18" charset="0"/>
                        </a:rPr>
                        <m:t> А</m:t>
                      </m:r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𝐃</m:t>
                      </m:r>
                      <m:r>
                        <a:rPr lang="ru-RU" sz="3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∙ВН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CC1351-1F1C-2CE2-64FA-633F8F5DB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127807"/>
                <a:ext cx="5382705" cy="1014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69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3499974" y="1555169"/>
            <a:ext cx="4429156" cy="1785950"/>
          </a:xfrm>
          <a:prstGeom prst="triangle">
            <a:avLst>
              <a:gd name="adj" fmla="val 81975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098" y="326968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3246" y="105510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0502" y="334112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7560" y="334112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>
          <a:xfrm rot="5400000">
            <a:off x="6214617" y="2437077"/>
            <a:ext cx="1785950" cy="1253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E5065AF-E244-AD9B-2777-FF2B6394D784}"/>
              </a:ext>
            </a:extLst>
          </p:cNvPr>
          <p:cNvSpPr txBox="1"/>
          <p:nvPr/>
        </p:nvSpPr>
        <p:spPr>
          <a:xfrm>
            <a:off x="1246908" y="4389114"/>
            <a:ext cx="10150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Площадь  треугольника равна половине произведения основания на высоту.</a:t>
            </a:r>
          </a:p>
        </p:txBody>
      </p:sp>
    </p:spTree>
    <p:extLst>
      <p:ext uri="{BB962C8B-B14F-4D97-AF65-F5344CB8AC3E}">
        <p14:creationId xmlns:p14="http://schemas.microsoft.com/office/powerpoint/2010/main" val="71658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35" y="262291"/>
            <a:ext cx="11028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Теорема: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Площадь  треугольника равна половине произведения основания на высоту.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809720" y="2857496"/>
            <a:ext cx="4429156" cy="1785950"/>
          </a:xfrm>
          <a:prstGeom prst="triangle">
            <a:avLst>
              <a:gd name="adj" fmla="val 81975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66844" y="4572009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2992" y="2357431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0248" y="464344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7504" y="2714621"/>
            <a:ext cx="36433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Дано: </a:t>
            </a:r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∆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АВС;</a:t>
            </a:r>
          </a:p>
          <a:p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ВН – высота.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Доказать: </a:t>
            </a:r>
          </a:p>
          <a:p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S</a:t>
            </a:r>
            <a:r>
              <a:rPr lang="ru-RU" sz="2000" b="1" dirty="0">
                <a:latin typeface="Times New Roman" pitchFamily="18" charset="0"/>
                <a:ea typeface="Cambria Math"/>
                <a:cs typeface="Times New Roman" pitchFamily="18" charset="0"/>
              </a:rPr>
              <a:t>АВС 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= ½ АС · ВН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67306" y="464344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>
          <a:xfrm rot="5400000">
            <a:off x="4524363" y="3739404"/>
            <a:ext cx="1785950" cy="1253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738282" y="1071546"/>
            <a:ext cx="4429156" cy="1785950"/>
          </a:xfrm>
          <a:prstGeom prst="triangle">
            <a:avLst>
              <a:gd name="adj" fmla="val 81975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6844" y="292893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4430" y="42860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1686" y="285749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458466" y="1958253"/>
            <a:ext cx="1785950" cy="12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4430" y="285749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0800000">
            <a:off x="9525024" y="4643446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7577545" y="-1124378"/>
            <a:ext cx="1588" cy="43934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167439" y="1071546"/>
            <a:ext cx="3630801" cy="17859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382148" y="500043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D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52596" y="3714753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S</a:t>
            </a:r>
            <a:r>
              <a:rPr lang="ru-RU" sz="2000" b="1" dirty="0">
                <a:latin typeface="Times New Roman" pitchFamily="18" charset="0"/>
                <a:ea typeface="Cambria Math"/>
                <a:cs typeface="Times New Roman" pitchFamily="18" charset="0"/>
              </a:rPr>
              <a:t>АВ</a:t>
            </a:r>
            <a:r>
              <a:rPr lang="en-US" sz="2000" b="1" dirty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С </a:t>
            </a:r>
            <a:r>
              <a:rPr lang="ru-RU" sz="3200" b="1" dirty="0">
                <a:latin typeface="Cambria Math"/>
                <a:ea typeface="Cambria Math"/>
                <a:cs typeface="Times New Roman" pitchFamily="18" charset="0"/>
              </a:rPr>
              <a:t>= 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АС </a:t>
            </a:r>
            <a:r>
              <a:rPr lang="ru-RU" sz="3200" b="1" dirty="0">
                <a:latin typeface="Cambria Math"/>
                <a:ea typeface="Cambria Math"/>
                <a:cs typeface="Times New Roman" pitchFamily="18" charset="0"/>
              </a:rPr>
              <a:t>· ВН.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738282" y="1071546"/>
            <a:ext cx="4429156" cy="1785950"/>
          </a:xfrm>
          <a:prstGeom prst="triangle">
            <a:avLst>
              <a:gd name="adj" fmla="val 81975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66844" y="2786059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4430" y="42860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1686" y="285749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488644" y="1958253"/>
            <a:ext cx="1785950" cy="125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4430" y="2857497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0800000">
            <a:off x="9525024" y="4643446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7577545" y="-1124378"/>
            <a:ext cx="1588" cy="43934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167439" y="1071546"/>
            <a:ext cx="3630801" cy="17859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382148" y="500043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D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5472" y="4572009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S</a:t>
            </a:r>
            <a:r>
              <a:rPr lang="ru-RU" sz="2000" b="1" dirty="0">
                <a:latin typeface="Times New Roman" pitchFamily="18" charset="0"/>
                <a:ea typeface="Cambria Math"/>
                <a:cs typeface="Times New Roman" pitchFamily="18" charset="0"/>
              </a:rPr>
              <a:t>АВ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С </a:t>
            </a:r>
            <a:r>
              <a:rPr lang="ru-RU" sz="3200" b="1" dirty="0">
                <a:latin typeface="Cambria Math"/>
                <a:ea typeface="Cambria Math"/>
                <a:cs typeface="Times New Roman" pitchFamily="18" charset="0"/>
              </a:rPr>
              <a:t>= </a:t>
            </a:r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S</a:t>
            </a:r>
            <a:r>
              <a:rPr lang="en-US" sz="2000" b="1" dirty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ВС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7096132" y="928670"/>
            <a:ext cx="428628" cy="285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3881422" y="2714620"/>
            <a:ext cx="428628" cy="285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7096132" y="2214554"/>
            <a:ext cx="500066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7239008" y="2143116"/>
            <a:ext cx="500066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3809984" y="1571612"/>
            <a:ext cx="500066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3667108" y="1643050"/>
            <a:ext cx="500066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24034" y="3500439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S</a:t>
            </a:r>
            <a:r>
              <a:rPr lang="ru-RU" sz="2000" b="1" dirty="0">
                <a:latin typeface="Times New Roman" pitchFamily="18" charset="0"/>
                <a:ea typeface="Cambria Math"/>
                <a:cs typeface="Times New Roman" pitchFamily="18" charset="0"/>
              </a:rPr>
              <a:t>АВ</a:t>
            </a:r>
            <a:r>
              <a:rPr lang="en-US" sz="2000" b="1" dirty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С </a:t>
            </a:r>
            <a:r>
              <a:rPr lang="ru-RU" sz="3200" b="1" dirty="0">
                <a:latin typeface="Cambria Math"/>
                <a:ea typeface="Cambria Math"/>
                <a:cs typeface="Times New Roman" pitchFamily="18" charset="0"/>
              </a:rPr>
              <a:t>= 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АС </a:t>
            </a:r>
            <a:r>
              <a:rPr lang="ru-RU" sz="3200" b="1" dirty="0">
                <a:latin typeface="Cambria Math"/>
                <a:ea typeface="Cambria Math"/>
                <a:cs typeface="Times New Roman" pitchFamily="18" charset="0"/>
              </a:rPr>
              <a:t>· ВН.</a:t>
            </a:r>
            <a:r>
              <a:rPr lang="ru-RU" sz="2000" b="1" dirty="0">
                <a:latin typeface="Cambria Math"/>
                <a:ea typeface="Cambria Math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24034" y="4000505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∆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АВС = </a:t>
            </a:r>
            <a:r>
              <a:rPr lang="en-US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∆D</a:t>
            </a:r>
            <a:r>
              <a:rPr lang="ru-RU" sz="3200" b="1" dirty="0">
                <a:latin typeface="Times New Roman" pitchFamily="18" charset="0"/>
                <a:ea typeface="Cambria Math"/>
                <a:cs typeface="Times New Roman" pitchFamily="18" charset="0"/>
              </a:rPr>
              <a:t>ВС (по трем сторонам)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10050" y="4500571"/>
                <a:ext cx="6072230" cy="801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S</a:t>
                </a:r>
                <a:r>
                  <a:rPr lang="ru-RU" sz="20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АВ</a:t>
                </a:r>
                <a:r>
                  <a:rPr lang="ru-RU" sz="2000" b="1" dirty="0">
                    <a:latin typeface="Cambria Math"/>
                    <a:ea typeface="Cambria Math"/>
                    <a:cs typeface="Times New Roman" pitchFamily="18" charset="0"/>
                  </a:rPr>
                  <a:t>С</a:t>
                </a:r>
                <a:r>
                  <a:rPr lang="ru-RU" sz="3200" b="1" dirty="0">
                    <a:latin typeface="Cambria Math"/>
                    <a:ea typeface="Cambria Math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US" sz="32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S</a:t>
                </a:r>
                <a:r>
                  <a:rPr lang="ru-RU" sz="20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АВ</a:t>
                </a:r>
                <a:r>
                  <a:rPr lang="en-US" sz="2000" b="1" dirty="0">
                    <a:latin typeface="Cambria Math"/>
                    <a:ea typeface="Cambria Math"/>
                    <a:cs typeface="Times New Roman" pitchFamily="18" charset="0"/>
                  </a:rPr>
                  <a:t>D</a:t>
                </a:r>
                <a:r>
                  <a:rPr lang="ru-RU" sz="2000" b="1" dirty="0">
                    <a:latin typeface="Cambria Math"/>
                    <a:ea typeface="Cambria Math"/>
                    <a:cs typeface="Times New Roman" pitchFamily="18" charset="0"/>
                  </a:rPr>
                  <a:t>С  </a:t>
                </a:r>
                <a:r>
                  <a:rPr lang="ru-RU" sz="3200" b="1" dirty="0">
                    <a:latin typeface="Cambria Math"/>
                    <a:ea typeface="Cambria Math"/>
                    <a:cs typeface="Times New Roman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  АС · ВН</a:t>
                </a:r>
                <a:r>
                  <a:rPr lang="ru-RU" sz="3200" b="1" dirty="0">
                    <a:latin typeface="Cambria Math"/>
                    <a:ea typeface="Cambria Math"/>
                    <a:cs typeface="Times New Roman" pitchFamily="18" charset="0"/>
                  </a:rPr>
                  <a:t>.  </a:t>
                </a:r>
                <a:endParaRPr lang="ru-RU" sz="3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050" y="4500571"/>
                <a:ext cx="6072230" cy="801310"/>
              </a:xfrm>
              <a:prstGeom prst="rect">
                <a:avLst/>
              </a:prstGeom>
              <a:blipFill>
                <a:blip r:embed="rId2"/>
                <a:stretch>
                  <a:fillRect l="-2510" b="-98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0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341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Garamond</vt:lpstr>
      <vt:lpstr>Times New Roman</vt:lpstr>
      <vt:lpstr>Тема Office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Ириша</dc:creator>
  <cp:lastModifiedBy>Ириша</cp:lastModifiedBy>
  <cp:revision>11</cp:revision>
  <dcterms:created xsi:type="dcterms:W3CDTF">2022-11-24T14:59:01Z</dcterms:created>
  <dcterms:modified xsi:type="dcterms:W3CDTF">2022-11-30T20:49:57Z</dcterms:modified>
</cp:coreProperties>
</file>