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notesMasterIdLst>
    <p:notesMasterId r:id="rId19"/>
  </p:notesMasterIdLst>
  <p:handoutMasterIdLst>
    <p:handoutMasterId r:id="rId20"/>
  </p:handout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A147"/>
    <a:srgbClr val="B54C2D"/>
    <a:srgbClr val="B66952"/>
    <a:srgbClr val="B56D45"/>
    <a:srgbClr val="DF98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49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E423655-99F4-414A-A281-B166C626FBED}" type="datetime1">
              <a:rPr lang="ru-RU" smtClean="0"/>
              <a:t>13.07.2023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1E602E8-7778-4840-9C52-CF866E2E76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60039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0D39DCE-FDDD-4C68-8894-D92266AFB0D9}" type="datetime1">
              <a:rPr lang="ru-RU" smtClean="0"/>
              <a:t>13.07.2023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  <a:endParaRPr lang="en-US"/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E86D5CD-F53C-40AA-8F25-6C53AFF44E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39813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rtlCol="0" anchor="b">
            <a:normAutofit/>
          </a:bodyPr>
          <a:lstStyle>
            <a:lvl1pPr algn="ctr">
              <a:defRPr sz="5400"/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 rtlCol="0"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376F51D-0E6E-4A75-A23B-D254C0D52FAE}" type="datetime1">
              <a:rPr lang="ru-RU" smtClean="0"/>
              <a:t>13.07.2023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525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ый 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Slate-V2-HD-panoPhotoInset.png">
            <a:extLst>
              <a:ext uri="{FF2B5EF4-FFF2-40B4-BE49-F238E27FC236}">
                <a16:creationId xmlns:a16="http://schemas.microsoft.com/office/drawing/2014/main" id="{CE39118B-B3AD-4BD4-BA22-DEFF4E76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rtlCol="0" anchor="b">
            <a:normAutofit/>
          </a:bodyPr>
          <a:lstStyle>
            <a:lvl1pPr algn="ctr">
              <a:defRPr sz="2800"/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 rtlCol="0"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339109F-FA39-4352-92A9-8AA49B62A697}" type="datetime1">
              <a:rPr lang="ru-RU" smtClean="0"/>
              <a:t>13.07.2023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665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rtlCol="0" anchor="ctr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rtlCol="0"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ECB8888-E102-45DF-A94C-4B7EAA750ED8}" type="datetime1">
              <a:rPr lang="ru-RU" smtClean="0"/>
              <a:t>13.07.2023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2055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rtlCol="0" anchor="ctr">
            <a:normAutofit/>
          </a:bodyPr>
          <a:lstStyle>
            <a:lvl1pPr>
              <a:defRPr sz="3600"/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Текст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rtlCol="0"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F762D60-F5ED-487E-879C-FFEAD324A64B}" type="datetime1">
              <a:rPr lang="ru-RU" smtClean="0"/>
              <a:t>13.07.2023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Надпись 10">
            <a:extLst>
              <a:ext uri="{FF2B5EF4-FFF2-40B4-BE49-F238E27FC236}">
                <a16:creationId xmlns:a16="http://schemas.microsoft.com/office/drawing/2014/main" id="{223F0D53-0705-41B7-8554-09D21E7807F9}"/>
              </a:ext>
            </a:extLst>
          </p:cNvPr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rtl="0"/>
            <a:r>
              <a:rPr lang="ru" sz="8000">
                <a:solidFill>
                  <a:schemeClr val="tx1"/>
                </a:solidFill>
                <a:effectLst/>
              </a:rPr>
              <a:t>«</a:t>
            </a:r>
          </a:p>
        </p:txBody>
      </p:sp>
      <p:sp>
        <p:nvSpPr>
          <p:cNvPr id="13" name="Надпись 12">
            <a:extLst>
              <a:ext uri="{FF2B5EF4-FFF2-40B4-BE49-F238E27FC236}">
                <a16:creationId xmlns:a16="http://schemas.microsoft.com/office/drawing/2014/main" id="{C7F647CD-0F1A-4BB3-89E0-A74F1E1B098D}"/>
              </a:ext>
            </a:extLst>
          </p:cNvPr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ru" sz="8000">
                <a:solidFill>
                  <a:schemeClr val="tx1"/>
                </a:solidFill>
                <a:effectLst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4805943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с имен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rtlCol="0"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8CCB53E-3003-46EC-9147-1EB4A113050D}" type="datetime1">
              <a:rPr lang="ru-RU" smtClean="0"/>
              <a:t>13.07.2023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8362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столб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 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Текст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764782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8" name="Текст 3"/>
          <p:cNvSpPr>
            <a:spLocks noGrp="1"/>
          </p:cNvSpPr>
          <p:nvPr>
            <p:ph type="body" sz="half" idx="15"/>
          </p:nvPr>
        </p:nvSpPr>
        <p:spPr>
          <a:xfrm>
            <a:off x="913795" y="2768112"/>
            <a:ext cx="3300984" cy="302308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3"/>
          </p:nvPr>
        </p:nvSpPr>
        <p:spPr>
          <a:xfrm>
            <a:off x="4446711" y="1885949"/>
            <a:ext cx="3300984" cy="764783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10" name="Текст 3"/>
          <p:cNvSpPr>
            <a:spLocks noGrp="1"/>
          </p:cNvSpPr>
          <p:nvPr>
            <p:ph type="body" sz="half" idx="16"/>
          </p:nvPr>
        </p:nvSpPr>
        <p:spPr>
          <a:xfrm>
            <a:off x="4441435" y="2768112"/>
            <a:ext cx="3300984" cy="302308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11" name="Текст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764782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12" name="Текст 3"/>
          <p:cNvSpPr>
            <a:spLocks noGrp="1"/>
          </p:cNvSpPr>
          <p:nvPr>
            <p:ph type="body" sz="half" idx="17"/>
          </p:nvPr>
        </p:nvSpPr>
        <p:spPr>
          <a:xfrm>
            <a:off x="7966572" y="2768110"/>
            <a:ext cx="3300984" cy="3023089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2A90B4B-F7DE-484E-BCF4-80CF0386CBEA}" type="datetime1">
              <a:rPr lang="ru-RU" smtClean="0"/>
              <a:t>13.07.2023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4069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ate-V2-HD-3colPhotoInset.png">
            <a:extLst>
              <a:ext uri="{FF2B5EF4-FFF2-40B4-BE49-F238E27FC236}">
                <a16:creationId xmlns:a16="http://schemas.microsoft.com/office/drawing/2014/main" id="{7E87C569-D426-4615-ADA7-B370EA98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Рисунок 35" descr="Slate-V2-HD-3colPhotoInset.png">
            <a:extLst>
              <a:ext uri="{FF2B5EF4-FFF2-40B4-BE49-F238E27FC236}">
                <a16:creationId xmlns:a16="http://schemas.microsoft.com/office/drawing/2014/main" id="{7B353ED4-7AD0-46C9-88ED-1A16B143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Рисунок 36" descr="Slate-V2-HD-3colPhotoInset.png">
            <a:extLst>
              <a:ext uri="{FF2B5EF4-FFF2-40B4-BE49-F238E27FC236}">
                <a16:creationId xmlns:a16="http://schemas.microsoft.com/office/drawing/2014/main" id="{F561D985-AD57-459A-B3A6-EBF29603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Заголовок 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Текст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1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20" name="Рисунок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Текст 3"/>
          <p:cNvSpPr>
            <a:spLocks noGrp="1"/>
          </p:cNvSpPr>
          <p:nvPr>
            <p:ph type="body" sz="half" idx="18"/>
          </p:nvPr>
        </p:nvSpPr>
        <p:spPr>
          <a:xfrm>
            <a:off x="913795" y="4572443"/>
            <a:ext cx="3300984" cy="121875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22" name="Текст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1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23" name="Рисунок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Текст 3"/>
          <p:cNvSpPr>
            <a:spLocks noGrp="1"/>
          </p:cNvSpPr>
          <p:nvPr>
            <p:ph type="body" sz="half" idx="19"/>
          </p:nvPr>
        </p:nvSpPr>
        <p:spPr>
          <a:xfrm>
            <a:off x="4441435" y="4572442"/>
            <a:ext cx="3300984" cy="121875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25" name="Текст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1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26" name="Рисунок 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Текст 3"/>
          <p:cNvSpPr>
            <a:spLocks noGrp="1"/>
          </p:cNvSpPr>
          <p:nvPr>
            <p:ph type="body" sz="half" idx="20"/>
          </p:nvPr>
        </p:nvSpPr>
        <p:spPr>
          <a:xfrm>
            <a:off x="7966572" y="4572442"/>
            <a:ext cx="3300984" cy="121875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3C53675-63B5-475C-9581-11F28D58B6F8}" type="datetime1">
              <a:rPr lang="ru-RU" smtClean="0"/>
              <a:t>13.07.2023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302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 anchor="t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4C7FA24-3B06-42D5-9D27-1B01EF6B8A1A}" type="datetime1">
              <a:rPr lang="ru-RU" smtClean="0"/>
              <a:t>13.07.2023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1586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 rtlCol="0"/>
          <a:lstStyle>
            <a:lvl1pPr algn="l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rtlCol="0" anchor="t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684A81F-4A8D-4EFF-B3FE-B7FF49A0FE1D}" type="datetime1">
              <a:rPr lang="ru-RU" smtClean="0"/>
              <a:t>13.07.2023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527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8E4FA72-B21F-47D1-986F-7973CEFBCDC2}" type="datetime1">
              <a:rPr lang="ru-RU" smtClean="0"/>
              <a:t>13.07.2023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865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rtlCol="0" anchor="b"/>
          <a:lstStyle>
            <a:lvl1pPr algn="ctr">
              <a:defRPr sz="4000" b="0" cap="none"/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1" y="3763439"/>
            <a:ext cx="9590550" cy="1333494"/>
          </a:xfrm>
        </p:spPr>
        <p:txBody>
          <a:bodyPr rtlCol="0"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7E23D99-D265-49DC-9C82-B2D75F321266}" type="datetime1">
              <a:rPr lang="ru-RU" smtClean="0"/>
              <a:t>13.07.2023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486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3795" y="2076450"/>
            <a:ext cx="4856841" cy="3622671"/>
          </a:xfrm>
        </p:spPr>
        <p:txBody>
          <a:bodyPr rtlCol="0" anchor="t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10716" y="2076451"/>
            <a:ext cx="4856841" cy="3622672"/>
          </a:xfrm>
        </p:spPr>
        <p:txBody>
          <a:bodyPr rtlCol="0" anchor="t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7519514-BEB7-4F29-887F-8F464FC6AC4F}" type="datetime1">
              <a:rPr lang="ru-RU" smtClean="0"/>
              <a:t>13.07.2023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175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Slate-V2-HD-compPhotoInset.png">
            <a:extLst>
              <a:ext uri="{FF2B5EF4-FFF2-40B4-BE49-F238E27FC236}">
                <a16:creationId xmlns:a16="http://schemas.microsoft.com/office/drawing/2014/main" id="{37B721FF-D609-4D98-9D19-CF75AA8A5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795" y="1734506"/>
            <a:ext cx="5029200" cy="4099959"/>
          </a:xfrm>
          <a:prstGeom prst="rect">
            <a:avLst/>
          </a:prstGeom>
        </p:spPr>
      </p:pic>
      <p:pic>
        <p:nvPicPr>
          <p:cNvPr id="21" name="Рисунок 20" descr="Slate-V2-HD-compPhotoInset.png">
            <a:extLst>
              <a:ext uri="{FF2B5EF4-FFF2-40B4-BE49-F238E27FC236}">
                <a16:creationId xmlns:a16="http://schemas.microsoft.com/office/drawing/2014/main" id="{073936BD-C868-433F-8E84-D6DD8E64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8357" y="1734506"/>
            <a:ext cx="5029200" cy="4099959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46013" y="1855153"/>
            <a:ext cx="4764764" cy="692494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46013" y="2702103"/>
            <a:ext cx="4764764" cy="3043533"/>
          </a:xfrm>
        </p:spPr>
        <p:txBody>
          <a:bodyPr rtlCol="0"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63166" y="1855152"/>
            <a:ext cx="4779582" cy="692495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363167" y="2702103"/>
            <a:ext cx="4779581" cy="3043533"/>
          </a:xfrm>
        </p:spPr>
        <p:txBody>
          <a:bodyPr rtlCol="0"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8A677EE-D5B7-49AE-9C2F-2BBA7A188D04}" type="datetime1">
              <a:rPr lang="ru-RU" smtClean="0"/>
              <a:t>13.07.2023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887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9EE4904-EB69-4509-980A-A41B9F62C514}" type="datetime1">
              <a:rPr lang="ru-RU" smtClean="0"/>
              <a:t>13.07.2023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888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3F90A9C-323C-4429-AE52-049736C99CF5}" type="datetime1">
              <a:rPr lang="ru-RU" smtClean="0"/>
              <a:t>13.07.2023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916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rtlCol="0" anchor="b">
            <a:normAutofit/>
          </a:bodyPr>
          <a:lstStyle>
            <a:lvl1pPr algn="ctr">
              <a:defRPr sz="2800" b="0"/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080001"/>
          </a:xfrm>
        </p:spPr>
        <p:txBody>
          <a:bodyPr rtlCol="0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3795" y="2673351"/>
            <a:ext cx="3706889" cy="3016250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7E08748-9155-4E8C-8B18-D34929B7DA3F}" type="datetime1">
              <a:rPr lang="ru-RU" smtClean="0"/>
              <a:t>13.07.2023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479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Slate-V2-HD-vertPhotoInset.png">
            <a:extLst>
              <a:ext uri="{FF2B5EF4-FFF2-40B4-BE49-F238E27FC236}">
                <a16:creationId xmlns:a16="http://schemas.microsoft.com/office/drawing/2014/main" id="{4D06E496-ACBA-4063-B4A1-C5C484EE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13795" y="763701"/>
            <a:ext cx="5707899" cy="1675559"/>
          </a:xfrm>
        </p:spPr>
        <p:txBody>
          <a:bodyPr rtlCol="0" anchor="b">
            <a:noAutofit/>
          </a:bodyPr>
          <a:lstStyle>
            <a:lvl1pPr algn="ctr">
              <a:defRPr sz="3200" b="0"/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73698" y="2679699"/>
            <a:ext cx="4588094" cy="3135695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7438F62-8E28-4B7D-A8DA-6957C9310073}" type="datetime1">
              <a:rPr lang="ru-RU" smtClean="0"/>
              <a:t>13.07.2023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algn="l" rtl="0"/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378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" dirty="0"/>
              <a:t>Стиль образца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795" y="2076450"/>
            <a:ext cx="10353762" cy="371474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678736" y="60007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C3F338F7-D97C-4122-9BE8-A78CC781FF6F}" type="datetime1">
              <a:rPr lang="ru-RU" smtClean="0"/>
              <a:t>13.07.2023</a:t>
            </a:fld>
            <a:endParaRPr lang="en-US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913795" y="6000749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514011" y="6000749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8027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3" r:id="rId1"/>
    <p:sldLayoutId id="2147483715" r:id="rId2"/>
    <p:sldLayoutId id="2147483716" r:id="rId3"/>
    <p:sldLayoutId id="2147483714" r:id="rId4"/>
    <p:sldLayoutId id="2147483710" r:id="rId5"/>
    <p:sldLayoutId id="2147483694" r:id="rId6"/>
    <p:sldLayoutId id="2147483695" r:id="rId7"/>
    <p:sldLayoutId id="2147483696" r:id="rId8"/>
    <p:sldLayoutId id="2147483697" r:id="rId9"/>
    <p:sldLayoutId id="2147483699" r:id="rId10"/>
    <p:sldLayoutId id="2147483693" r:id="rId11"/>
    <p:sldLayoutId id="2147483700" r:id="rId12"/>
    <p:sldLayoutId id="2147483701" r:id="rId13"/>
    <p:sldLayoutId id="2147483703" r:id="rId14"/>
    <p:sldLayoutId id="2147483704" r:id="rId15"/>
    <p:sldLayoutId id="2147483702" r:id="rId16"/>
    <p:sldLayoutId id="2147483698" r:id="rId17"/>
  </p:sldLayoutIdLst>
  <p:hf sldNum="0" hdr="0" ftr="0"/>
  <p:txStyles>
    <p:titleStyle>
      <a:lvl1pPr algn="ctr" defTabSz="457200" rtl="0" eaLnBrk="1" latinLnBrk="0" hangingPunct="1">
        <a:lnSpc>
          <a:spcPct val="90000"/>
        </a:lnSpc>
        <a:spcBef>
          <a:spcPct val="0"/>
        </a:spcBef>
        <a:buNone/>
        <a:defRPr sz="4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3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21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5.xml"/><Relationship Id="rId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slide" Target="slide3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slide" Target="slide4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1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>
            <a:extLst>
              <a:ext uri="{FF2B5EF4-FFF2-40B4-BE49-F238E27FC236}">
                <a16:creationId xmlns:a16="http://schemas.microsoft.com/office/drawing/2014/main" id="{5047C00E-F90D-1E42-0A44-C9D75C838ECD}"/>
              </a:ext>
            </a:extLst>
          </p:cNvPr>
          <p:cNvSpPr/>
          <p:nvPr/>
        </p:nvSpPr>
        <p:spPr>
          <a:xfrm>
            <a:off x="1019331" y="299804"/>
            <a:ext cx="4626964" cy="1933731"/>
          </a:xfrm>
          <a:prstGeom prst="flowChartPunchedTap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ФРАНЦИЯ</a:t>
            </a:r>
          </a:p>
        </p:txBody>
      </p:sp>
      <p:sp>
        <p:nvSpPr>
          <p:cNvPr id="8" name="Стрелка: вправо 7">
            <a:hlinkClick r:id="rId3" action="ppaction://hlinksldjump"/>
            <a:extLst>
              <a:ext uri="{FF2B5EF4-FFF2-40B4-BE49-F238E27FC236}">
                <a16:creationId xmlns:a16="http://schemas.microsoft.com/office/drawing/2014/main" id="{8D653DBC-6673-8A42-D44A-46BDE21BAB6A}"/>
              </a:ext>
            </a:extLst>
          </p:cNvPr>
          <p:cNvSpPr/>
          <p:nvPr/>
        </p:nvSpPr>
        <p:spPr>
          <a:xfrm>
            <a:off x="11352551" y="6142219"/>
            <a:ext cx="839449" cy="595859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60D6886A-3968-3F77-FCFF-2E9BB0FC5B79}"/>
              </a:ext>
            </a:extLst>
          </p:cNvPr>
          <p:cNvSpPr/>
          <p:nvPr/>
        </p:nvSpPr>
        <p:spPr>
          <a:xfrm>
            <a:off x="10028420" y="134911"/>
            <a:ext cx="2008682" cy="59585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ИНФОРМАЦИЯ О СТРАНЕ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59770E5D-A091-918E-919D-1F55218D5596}"/>
              </a:ext>
            </a:extLst>
          </p:cNvPr>
          <p:cNvSpPr/>
          <p:nvPr/>
        </p:nvSpPr>
        <p:spPr>
          <a:xfrm>
            <a:off x="10013430" y="1184223"/>
            <a:ext cx="2038662" cy="59585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ГАЛЕРЕЯ</a:t>
            </a:r>
          </a:p>
        </p:txBody>
      </p:sp>
      <p:sp>
        <p:nvSpPr>
          <p:cNvPr id="11" name="Прямоугольник: скругленные углы 10">
            <a:hlinkClick r:id="rId4" action="ppaction://hlinksldjump"/>
            <a:extLst>
              <a:ext uri="{FF2B5EF4-FFF2-40B4-BE49-F238E27FC236}">
                <a16:creationId xmlns:a16="http://schemas.microsoft.com/office/drawing/2014/main" id="{1691CEE2-32A0-CB6B-315F-65FC6201DADD}"/>
              </a:ext>
            </a:extLst>
          </p:cNvPr>
          <p:cNvSpPr/>
          <p:nvPr/>
        </p:nvSpPr>
        <p:spPr>
          <a:xfrm>
            <a:off x="10028420" y="2233535"/>
            <a:ext cx="2023672" cy="59585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ИНТЕРЕСНЫЕ ФАКТЫ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DCEE39A3-8052-DEAF-7601-834B90B17C9C}"/>
              </a:ext>
            </a:extLst>
          </p:cNvPr>
          <p:cNvSpPr/>
          <p:nvPr/>
        </p:nvSpPr>
        <p:spPr>
          <a:xfrm>
            <a:off x="557722" y="5306518"/>
            <a:ext cx="3807502" cy="143156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учитель</a:t>
            </a:r>
            <a:br>
              <a:rPr lang="ru-RU" dirty="0"/>
            </a:br>
            <a:r>
              <a:rPr lang="ru-RU" dirty="0"/>
              <a:t>ШАРОВА ДАРЬЯ АЛЕКСАНДРОВНА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2A891FE8-56E0-BB63-DE8F-4172E4CE7E85}"/>
              </a:ext>
            </a:extLst>
          </p:cNvPr>
          <p:cNvSpPr/>
          <p:nvPr/>
        </p:nvSpPr>
        <p:spPr>
          <a:xfrm>
            <a:off x="10028420" y="3207895"/>
            <a:ext cx="2023672" cy="59585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ДОСТОПРИМЕЧАТЕЛЬНОСТИ</a:t>
            </a:r>
          </a:p>
        </p:txBody>
      </p:sp>
      <p:sp>
        <p:nvSpPr>
          <p:cNvPr id="14" name="Прямоугольник: скругленные углы 13">
            <a:hlinkClick r:id="rId5" action="ppaction://hlinksldjump"/>
            <a:extLst>
              <a:ext uri="{FF2B5EF4-FFF2-40B4-BE49-F238E27FC236}">
                <a16:creationId xmlns:a16="http://schemas.microsoft.com/office/drawing/2014/main" id="{FB51DAA0-987C-6771-A0C8-6570DA6D0102}"/>
              </a:ext>
            </a:extLst>
          </p:cNvPr>
          <p:cNvSpPr/>
          <p:nvPr/>
        </p:nvSpPr>
        <p:spPr>
          <a:xfrm>
            <a:off x="10028420" y="4182255"/>
            <a:ext cx="2023672" cy="59585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ГОРОДА ФРАНЦИИ</a:t>
            </a:r>
          </a:p>
        </p:txBody>
      </p:sp>
    </p:spTree>
    <p:extLst>
      <p:ext uri="{BB962C8B-B14F-4D97-AF65-F5344CB8AC3E}">
        <p14:creationId xmlns:p14="http://schemas.microsoft.com/office/powerpoint/2010/main" val="63373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55C158-C5BB-1722-B901-E11C4611F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3717" y="114924"/>
            <a:ext cx="10353762" cy="1257300"/>
          </a:xfrm>
        </p:spPr>
        <p:txBody>
          <a:bodyPr/>
          <a:lstStyle/>
          <a:p>
            <a:r>
              <a:rPr lang="ru-RU" dirty="0"/>
              <a:t>ВЕРСАЛЬСКИЙ ДВОРЕЦ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8C74648-ED44-2A67-4545-2DEA12DED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C9EE4904-EB69-4509-980A-A41B9F62C514}" type="datetime1">
              <a:rPr lang="ru-RU" smtClean="0"/>
              <a:t>13.07.2023</a:t>
            </a:fld>
            <a:endParaRPr lang="en-US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09CAAE7D-4584-B552-EE34-DAB6329ABDF3}"/>
              </a:ext>
            </a:extLst>
          </p:cNvPr>
          <p:cNvSpPr/>
          <p:nvPr/>
        </p:nvSpPr>
        <p:spPr>
          <a:xfrm>
            <a:off x="6510728" y="4169713"/>
            <a:ext cx="5681272" cy="257336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Это роскошный дворцово-парковый ансамбль, расположенный в предместье Парижа. Этот памятник архитектуры известен благодаря своим садам, фонтанам, роскошным интерьерам, а главное – благодаря своим необычайным размерам, ведь Версаль является самым большим дворцом в Европе. Только подумайте: одновременно в Версальском дворце могут поместиться 20 тысяч человек!</a:t>
            </a:r>
          </a:p>
        </p:txBody>
      </p:sp>
      <p:pic>
        <p:nvPicPr>
          <p:cNvPr id="5" name="Рисунок 4">
            <a:hlinkClick r:id="rId3" action="ppaction://hlinksldjump"/>
            <a:extLst>
              <a:ext uri="{FF2B5EF4-FFF2-40B4-BE49-F238E27FC236}">
                <a16:creationId xmlns:a16="http://schemas.microsoft.com/office/drawing/2014/main" id="{C4EC91B8-F631-87A3-1409-C259479779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87479" y="6272185"/>
            <a:ext cx="865707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28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C7BC0C-DCC4-FBC3-EC91-312A4945D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119" y="144905"/>
            <a:ext cx="10353762" cy="1257300"/>
          </a:xfrm>
        </p:spPr>
        <p:txBody>
          <a:bodyPr/>
          <a:lstStyle/>
          <a:p>
            <a:r>
              <a:rPr lang="ru-RU" dirty="0"/>
              <a:t>НОТР-ДАМ де ПАРИ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A408D589-FEA5-610A-C7DE-5117F78A1DA6}"/>
              </a:ext>
            </a:extLst>
          </p:cNvPr>
          <p:cNvSpPr/>
          <p:nvPr/>
        </p:nvSpPr>
        <p:spPr>
          <a:xfrm>
            <a:off x="3792511" y="4122295"/>
            <a:ext cx="8399490" cy="273570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Величественный католический храм на острове Сите в центре Парижа. Этот выдающийся памятник архитектуры воспет в искусстве и является одним из самых известных культовых сооружений мира. Каждый год посмотреть на Нотр-Дам де Пари приезжает 13-14 миллионов туристов, желая лично увидеть устремленный вверх готический силуэт, украшенный живописными витражами и жуткими горгульями. Собор Парижской Богоматери является географическим центром не только Парижа, но и всей страны. Именно здесь находится так называемый «Нулевой километр», от которого ведут отсчет все расстояния во Франции.</a:t>
            </a:r>
          </a:p>
        </p:txBody>
      </p:sp>
      <p:pic>
        <p:nvPicPr>
          <p:cNvPr id="5" name="Рисунок 4">
            <a:hlinkClick r:id="rId3" action="ppaction://hlinksldjump"/>
            <a:extLst>
              <a:ext uri="{FF2B5EF4-FFF2-40B4-BE49-F238E27FC236}">
                <a16:creationId xmlns:a16="http://schemas.microsoft.com/office/drawing/2014/main" id="{4F0F1082-D545-174D-FE07-3B59828D24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26293" y="6211768"/>
            <a:ext cx="865707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19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8A3FB3-2652-5489-CCDF-62889F73B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3716" y="0"/>
            <a:ext cx="10353762" cy="1257300"/>
          </a:xfrm>
        </p:spPr>
        <p:txBody>
          <a:bodyPr/>
          <a:lstStyle/>
          <a:p>
            <a:r>
              <a:rPr lang="ru-RU" dirty="0"/>
              <a:t>ИНТЕРЕСНЫЕ ФАКТЫ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4E6C3D46-0081-60A4-E7AE-134820CB7209}"/>
              </a:ext>
            </a:extLst>
          </p:cNvPr>
          <p:cNvSpPr/>
          <p:nvPr/>
        </p:nvSpPr>
        <p:spPr>
          <a:xfrm>
            <a:off x="179882" y="1242310"/>
            <a:ext cx="2833141" cy="12573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Неофициальным символом Франции является галльский петух.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6B5007A7-6108-448A-62DD-EA1400A1FF1F}"/>
              </a:ext>
            </a:extLst>
          </p:cNvPr>
          <p:cNvSpPr/>
          <p:nvPr/>
        </p:nvSpPr>
        <p:spPr>
          <a:xfrm>
            <a:off x="2593298" y="3177915"/>
            <a:ext cx="2983043" cy="103432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Французы занимают первое место по потреблению вина на душу населения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62C50D96-C221-EBF8-9DAA-95BE8257DE60}"/>
              </a:ext>
            </a:extLst>
          </p:cNvPr>
          <p:cNvSpPr/>
          <p:nvPr/>
        </p:nvSpPr>
        <p:spPr>
          <a:xfrm>
            <a:off x="6520722" y="1424066"/>
            <a:ext cx="2533338" cy="89940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Французы - одна из самых депрессивных наций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7C179A42-866E-5ADF-8946-CA4BEA92295D}"/>
              </a:ext>
            </a:extLst>
          </p:cNvPr>
          <p:cNvSpPr/>
          <p:nvPr/>
        </p:nvSpPr>
        <p:spPr>
          <a:xfrm>
            <a:off x="8379502" y="3312826"/>
            <a:ext cx="2743200" cy="12217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Французская армия единственная в Европе, где остались почтовые голуби.</a:t>
            </a:r>
          </a:p>
        </p:txBody>
      </p:sp>
      <p:pic>
        <p:nvPicPr>
          <p:cNvPr id="8" name="Рисунок 7">
            <a:hlinkClick r:id="rId3" action="ppaction://hlinksldjump"/>
            <a:extLst>
              <a:ext uri="{FF2B5EF4-FFF2-40B4-BE49-F238E27FC236}">
                <a16:creationId xmlns:a16="http://schemas.microsoft.com/office/drawing/2014/main" id="{F3E031A4-D89C-3D61-2182-FAE4257A06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26293" y="6256739"/>
            <a:ext cx="865707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9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B37AF406-44D1-07C4-B1DE-403565F9C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3657" y="0"/>
            <a:ext cx="10353762" cy="1257300"/>
          </a:xfrm>
        </p:spPr>
        <p:txBody>
          <a:bodyPr/>
          <a:lstStyle/>
          <a:p>
            <a:r>
              <a:rPr lang="ru-RU" dirty="0"/>
              <a:t>ГАЛЕРЕЯ</a:t>
            </a:r>
          </a:p>
        </p:txBody>
      </p:sp>
    </p:spTree>
    <p:extLst>
      <p:ext uri="{BB962C8B-B14F-4D97-AF65-F5344CB8AC3E}">
        <p14:creationId xmlns:p14="http://schemas.microsoft.com/office/powerpoint/2010/main" val="172702263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6444232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4F2C110-CD61-8A15-AB73-1A991445F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0567702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3755161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697855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F9BC68B-A0AA-719E-7BD8-C805D5CE49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0"/>
            <a:ext cx="4077325" cy="6858000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Франция — изысканная и пикантная страна, не перестающая удивлять и восхищать. Кто хоть однажды побывал во Франции, почувствовал её неповторимый дух и аромат, познакомился с её культурой и историей, окунулся в беспечный французский образ жизни, попробовал тающие на языке изыски местной кулинарии, тот будет стремиться сюда вновь и вновь, каждый раз открывая для себя что-то новое.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2E5FA13-4A40-BE8F-87F3-333B19313FD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2789" y="689548"/>
            <a:ext cx="4474621" cy="299053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62D5B9A-57CC-B3A8-C7B8-175C124B75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8212" y="3540593"/>
            <a:ext cx="4279067" cy="2852711"/>
          </a:xfrm>
          <a:prstGeom prst="rect">
            <a:avLst/>
          </a:prstGeom>
        </p:spPr>
      </p:pic>
      <p:pic>
        <p:nvPicPr>
          <p:cNvPr id="10" name="Рисунок 9">
            <a:hlinkClick r:id="rId5" action="ppaction://hlinksldjump"/>
            <a:extLst>
              <a:ext uri="{FF2B5EF4-FFF2-40B4-BE49-F238E27FC236}">
                <a16:creationId xmlns:a16="http://schemas.microsoft.com/office/drawing/2014/main" id="{FF05FAD5-7385-D9C4-DDC2-EE0E4D65BC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34425" y="6211768"/>
            <a:ext cx="865707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310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A36950-1E5E-C7CF-8A06-0F16718C8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ФРАНЦИЯ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7EF2C2-9C71-1EB0-7660-19E8C2782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468" y="2011205"/>
            <a:ext cx="4797457" cy="3714749"/>
          </a:xfrm>
        </p:spPr>
        <p:txBody>
          <a:bodyPr>
            <a:normAutofit fontScale="92500"/>
          </a:bodyPr>
          <a:lstStyle/>
          <a:p>
            <a:r>
              <a:rPr lang="ru-RU" dirty="0"/>
              <a:t>государство Западной Европы, в состав которого входят 96 департаментов, в том числе острова Корсика, Сен-Пьер, Микелон, заморские территории Французские Антильские острова (Гваделупа, Мартиника), Реюньон и Французская Гвиана, Французская Полинезия, Новая Каледония, острова Уоллис и Футуна.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63DD4BE-97BA-5D4C-395A-6FC2BB80FD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2224" y="1770596"/>
            <a:ext cx="4106530" cy="269457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434DB93-5A53-84FE-352C-07D1C16525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4758" y="4206471"/>
            <a:ext cx="4097774" cy="2550437"/>
          </a:xfrm>
          <a:prstGeom prst="rect">
            <a:avLst/>
          </a:prstGeom>
        </p:spPr>
      </p:pic>
      <p:pic>
        <p:nvPicPr>
          <p:cNvPr id="7" name="3 СЛАЙД">
            <a:hlinkClick r:id="" action="ppaction://media"/>
            <a:extLst>
              <a:ext uri="{FF2B5EF4-FFF2-40B4-BE49-F238E27FC236}">
                <a16:creationId xmlns:a16="http://schemas.microsoft.com/office/drawing/2014/main" id="{9308AE1C-65DF-5312-9BCD-DFC5ABA9DA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28472" y="827246"/>
            <a:ext cx="609600" cy="609600"/>
          </a:xfrm>
          <a:prstGeom prst="rect">
            <a:avLst/>
          </a:prstGeom>
        </p:spPr>
      </p:pic>
      <p:pic>
        <p:nvPicPr>
          <p:cNvPr id="8" name="Рисунок 7">
            <a:hlinkClick r:id="rId7" action="ppaction://hlinksldjump"/>
            <a:extLst>
              <a:ext uri="{FF2B5EF4-FFF2-40B4-BE49-F238E27FC236}">
                <a16:creationId xmlns:a16="http://schemas.microsoft.com/office/drawing/2014/main" id="{502AD915-82FD-CC96-5CF4-BFCEBE2BC9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26293" y="6211768"/>
            <a:ext cx="865707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14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2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82F0F5-5BDD-81BB-2F71-15669B7C8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ФРАНЦИЯ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5691DD-E392-413C-377E-B136EEE394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39289"/>
            <a:ext cx="5876144" cy="5091710"/>
          </a:xfrm>
        </p:spPr>
        <p:txBody>
          <a:bodyPr>
            <a:normAutofit/>
          </a:bodyPr>
          <a:lstStyle/>
          <a:p>
            <a:r>
              <a:rPr lang="ru-RU" dirty="0"/>
              <a:t>Франция омывается Средиземным морем и Атлантическим океаном. Природные ландшафты не равномерны, в рельефе преобладают равнинные земли, занимающие всю площадь северо-западной части страны. Французские Альпы — естественные границы с Италией и Швейцарией. Делятся на Северные и Южные Альпы. Самой известной вершиной Северных Альп является пик Монблан (самая высокая точка Европы) в районе горнолыжного курорта Шамони.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656F409-48A1-177B-88DF-114F2E302D3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5858" y="1866900"/>
            <a:ext cx="5755414" cy="4652292"/>
          </a:xfrm>
          <a:prstGeom prst="rect">
            <a:avLst/>
          </a:prstGeom>
        </p:spPr>
      </p:pic>
      <p:pic>
        <p:nvPicPr>
          <p:cNvPr id="7" name="Рисунок 6">
            <a:hlinkClick r:id="rId3" action="ppaction://hlinksldjump"/>
            <a:extLst>
              <a:ext uri="{FF2B5EF4-FFF2-40B4-BE49-F238E27FC236}">
                <a16:creationId xmlns:a16="http://schemas.microsoft.com/office/drawing/2014/main" id="{31B50419-49F0-E2DC-D125-7849FDFFA1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76262" y="6211768"/>
            <a:ext cx="865707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991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F2E88C-D34A-2A08-37E5-DE078318A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ГОРОДА ФРАНЦИИ</a:t>
            </a:r>
            <a:br>
              <a:rPr lang="ru-RU" dirty="0"/>
            </a:br>
            <a:r>
              <a:rPr lang="ru-RU" dirty="0"/>
              <a:t>Столица Франции — Париж, главные города — Лион, Марсель, Нант, Бордо, Ницца, Тулуза.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69D4C49-0057-BC40-2495-213ABA43EB5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05231"/>
            <a:ext cx="6225603" cy="415040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73AB9D5-21E1-1881-96F8-F41FA40D4A7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397" y="2501989"/>
            <a:ext cx="6225603" cy="4153644"/>
          </a:xfrm>
          <a:prstGeom prst="rect">
            <a:avLst/>
          </a:prstGeom>
        </p:spPr>
      </p:pic>
      <p:pic>
        <p:nvPicPr>
          <p:cNvPr id="7" name="Рисунок 6">
            <a:hlinkClick r:id="rId4" action="ppaction://hlinksldjump"/>
            <a:extLst>
              <a:ext uri="{FF2B5EF4-FFF2-40B4-BE49-F238E27FC236}">
                <a16:creationId xmlns:a16="http://schemas.microsoft.com/office/drawing/2014/main" id="{6CD97E9B-2F79-FB0C-D1B6-B25F5689CC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6293" y="6211768"/>
            <a:ext cx="865707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54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5D0E24A-6EBF-B8F6-DF4C-A2368DDA8D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78111"/>
            <a:ext cx="6500574" cy="397988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8B664D2-788D-52D9-4F62-477204C443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0761" y="0"/>
            <a:ext cx="5731239" cy="379251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DC0B60-09A6-69AB-4B8C-3E5ED8D2E8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0761" y="3017759"/>
            <a:ext cx="5723219" cy="384024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BD0E585-C898-176D-77F8-6149265EB7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0"/>
            <a:ext cx="6460761" cy="3017759"/>
          </a:xfrm>
          <a:prstGeom prst="rect">
            <a:avLst/>
          </a:prstGeom>
        </p:spPr>
      </p:pic>
      <p:pic>
        <p:nvPicPr>
          <p:cNvPr id="7" name="Рисунок 6">
            <a:hlinkClick r:id="rId6" action="ppaction://hlinksldjump"/>
            <a:extLst>
              <a:ext uri="{FF2B5EF4-FFF2-40B4-BE49-F238E27FC236}">
                <a16:creationId xmlns:a16="http://schemas.microsoft.com/office/drawing/2014/main" id="{D945A65E-B3FF-9480-00AB-48A0CC4372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18273" y="6141553"/>
            <a:ext cx="865707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902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0EBBCF2A-A595-4E89-2746-2E2D97327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ДОСТОПРИМЕЧАТЕЛЬНОСТИ</a:t>
            </a:r>
          </a:p>
        </p:txBody>
      </p:sp>
      <p:sp>
        <p:nvSpPr>
          <p:cNvPr id="4" name="Прямоугольник: скругленные углы 3">
            <a:hlinkClick r:id="rId2" action="ppaction://hlinksldjump"/>
            <a:extLst>
              <a:ext uri="{FF2B5EF4-FFF2-40B4-BE49-F238E27FC236}">
                <a16:creationId xmlns:a16="http://schemas.microsoft.com/office/drawing/2014/main" id="{5BCB4EF2-295C-61D4-E230-DAB02790FEA5}"/>
              </a:ext>
            </a:extLst>
          </p:cNvPr>
          <p:cNvSpPr/>
          <p:nvPr/>
        </p:nvSpPr>
        <p:spPr>
          <a:xfrm>
            <a:off x="749508" y="2158584"/>
            <a:ext cx="2428407" cy="86942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ЛУВР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DBAEACD2-6509-ABCF-A88D-2A6E73B7230C}"/>
              </a:ext>
            </a:extLst>
          </p:cNvPr>
          <p:cNvSpPr/>
          <p:nvPr/>
        </p:nvSpPr>
        <p:spPr>
          <a:xfrm>
            <a:off x="2713219" y="3829988"/>
            <a:ext cx="2848131" cy="86942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ЭЙФЕЛЕВА </a:t>
            </a:r>
            <a:r>
              <a:rPr lang="ru-RU" dirty="0">
                <a:hlinkClick r:id="rId3" action="ppaction://hlinksldjump"/>
              </a:rPr>
              <a:t>БАШНЯ</a:t>
            </a:r>
            <a:endParaRPr lang="ru-RU" dirty="0"/>
          </a:p>
        </p:txBody>
      </p:sp>
      <p:sp>
        <p:nvSpPr>
          <p:cNvPr id="6" name="Прямоугольник: скругленные углы 5">
            <a:hlinkClick r:id="rId4" action="ppaction://hlinksldjump"/>
            <a:extLst>
              <a:ext uri="{FF2B5EF4-FFF2-40B4-BE49-F238E27FC236}">
                <a16:creationId xmlns:a16="http://schemas.microsoft.com/office/drawing/2014/main" id="{4BBDE828-D772-E120-9E3C-83CC729F8FFA}"/>
              </a:ext>
            </a:extLst>
          </p:cNvPr>
          <p:cNvSpPr/>
          <p:nvPr/>
        </p:nvSpPr>
        <p:spPr>
          <a:xfrm>
            <a:off x="6580682" y="2158584"/>
            <a:ext cx="2878111" cy="86942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ВЕРСАЛЬСКИЙ ДВОРЕЦ</a:t>
            </a:r>
          </a:p>
        </p:txBody>
      </p:sp>
      <p:sp>
        <p:nvSpPr>
          <p:cNvPr id="7" name="Прямоугольник: скругленные углы 6">
            <a:hlinkClick r:id="rId5" action="ppaction://hlinksldjump"/>
            <a:extLst>
              <a:ext uri="{FF2B5EF4-FFF2-40B4-BE49-F238E27FC236}">
                <a16:creationId xmlns:a16="http://schemas.microsoft.com/office/drawing/2014/main" id="{A7F9189C-EB54-5435-707F-C7E66940FBAE}"/>
              </a:ext>
            </a:extLst>
          </p:cNvPr>
          <p:cNvSpPr/>
          <p:nvPr/>
        </p:nvSpPr>
        <p:spPr>
          <a:xfrm>
            <a:off x="7839856" y="4317167"/>
            <a:ext cx="2998033" cy="101933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НОТР-ДАМ ДЕ ПАРИ</a:t>
            </a:r>
          </a:p>
        </p:txBody>
      </p:sp>
      <p:pic>
        <p:nvPicPr>
          <p:cNvPr id="8" name="Рисунок 7">
            <a:hlinkClick r:id="rId2" action="ppaction://hlinksldjump"/>
            <a:extLst>
              <a:ext uri="{FF2B5EF4-FFF2-40B4-BE49-F238E27FC236}">
                <a16:creationId xmlns:a16="http://schemas.microsoft.com/office/drawing/2014/main" id="{910A039F-3DA1-445A-F056-BE963A44B1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67557" y="6211768"/>
            <a:ext cx="865707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B72EFD-7964-7FF4-5EC6-F01CC1DC3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0151" y="244475"/>
            <a:ext cx="3882730" cy="1257300"/>
          </a:xfrm>
        </p:spPr>
        <p:txBody>
          <a:bodyPr/>
          <a:lstStyle/>
          <a:p>
            <a:r>
              <a:rPr lang="ru-RU" dirty="0"/>
              <a:t>ЛУВР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52762643-80FD-63FE-9D78-C0AA242ACA61}"/>
              </a:ext>
            </a:extLst>
          </p:cNvPr>
          <p:cNvSpPr/>
          <p:nvPr/>
        </p:nvSpPr>
        <p:spPr>
          <a:xfrm>
            <a:off x="164892" y="438904"/>
            <a:ext cx="4991724" cy="238629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Лувр – это одна из самых знаменитых достопримечательностей Парижа. Лувр известен туристам, в первую очередь, не как великолепный архитектурный памятник, служивший некогда домом французским королям, а как известнейший музей мира, куда тянутся ценители искусства со всех уголков земного шара.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67FDC816-8C16-4C48-1D39-391CDFF7A306}"/>
              </a:ext>
            </a:extLst>
          </p:cNvPr>
          <p:cNvSpPr/>
          <p:nvPr/>
        </p:nvSpPr>
        <p:spPr>
          <a:xfrm>
            <a:off x="164892" y="3684275"/>
            <a:ext cx="5351488" cy="279103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 музее – более 400 000 экспонатов, из них 35 000 экспонируются. Коллекции разделены на восемь разделов – восточные древности, египетские древности, греческие, этрусские и римские, исламское искусство, скульптура, живопись, предметы искусства и графическое искусство. Крыло «</a:t>
            </a:r>
            <a:r>
              <a:rPr lang="ru-RU" dirty="0" err="1"/>
              <a:t>Денон</a:t>
            </a:r>
            <a:r>
              <a:rPr lang="ru-RU" dirty="0"/>
              <a:t>» – самая посещаемая часть музея, где хранится собрание итальянской живописи, включая «Мону Лизу».</a:t>
            </a:r>
          </a:p>
        </p:txBody>
      </p:sp>
      <p:pic>
        <p:nvPicPr>
          <p:cNvPr id="7" name="Рисунок 6">
            <a:hlinkClick r:id="rId3" action="ppaction://hlinksldjump"/>
            <a:extLst>
              <a:ext uri="{FF2B5EF4-FFF2-40B4-BE49-F238E27FC236}">
                <a16:creationId xmlns:a16="http://schemas.microsoft.com/office/drawing/2014/main" id="{C297F659-30EC-DD23-F185-16C70B788E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26293" y="6211768"/>
            <a:ext cx="865707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345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86360E-133E-687E-FF7C-A69C0D210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ЭЙФЕЛЕВА БАШНЯ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F23A914-E3AA-A88D-F091-C69EFB750B4E}"/>
              </a:ext>
            </a:extLst>
          </p:cNvPr>
          <p:cNvSpPr/>
          <p:nvPr/>
        </p:nvSpPr>
        <p:spPr>
          <a:xfrm>
            <a:off x="314793" y="1693889"/>
            <a:ext cx="4691921" cy="203866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Эйфелева башня — самая узнаваемая достопримечательность Парижа, названная в честь своего создателя и принимающая более 6 миллионов посетителей ежегодно. Башня находится в 7-м округе французской столицы, в северо-западной части Марсова поля.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1AB41221-1CDC-FBE8-3ED8-93F5DDBE250A}"/>
              </a:ext>
            </a:extLst>
          </p:cNvPr>
          <p:cNvSpPr/>
          <p:nvPr/>
        </p:nvSpPr>
        <p:spPr>
          <a:xfrm>
            <a:off x="8519361" y="4856189"/>
            <a:ext cx="3477768" cy="172449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Задуманная изначально как временная постройка, Эйфелева башня стала символом Франции и объектом восхищения. </a:t>
            </a:r>
          </a:p>
        </p:txBody>
      </p:sp>
      <p:pic>
        <p:nvPicPr>
          <p:cNvPr id="6" name="Рисунок 5">
            <a:hlinkClick r:id="rId3" action="ppaction://hlinksldjump"/>
            <a:extLst>
              <a:ext uri="{FF2B5EF4-FFF2-40B4-BE49-F238E27FC236}">
                <a16:creationId xmlns:a16="http://schemas.microsoft.com/office/drawing/2014/main" id="{B0040D3E-4856-819A-48E5-095ED0372A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26293" y="6257566"/>
            <a:ext cx="865707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67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ланецVTI">
  <a:themeElements>
    <a:clrScheme name="Coffee">
      <a:dk1>
        <a:sysClr val="windowText" lastClr="000000"/>
      </a:dk1>
      <a:lt1>
        <a:sysClr val="window" lastClr="FFFFFF"/>
      </a:lt1>
      <a:dk2>
        <a:srgbClr val="4E3B30"/>
      </a:dk2>
      <a:lt2>
        <a:srgbClr val="F4EEDC"/>
      </a:lt2>
      <a:accent1>
        <a:srgbClr val="CC830E"/>
      </a:accent1>
      <a:accent2>
        <a:srgbClr val="B54C2D"/>
      </a:accent2>
      <a:accent3>
        <a:srgbClr val="99570C"/>
      </a:accent3>
      <a:accent4>
        <a:srgbClr val="C17529"/>
      </a:accent4>
      <a:accent5>
        <a:srgbClr val="A19574"/>
      </a:accent5>
      <a:accent6>
        <a:srgbClr val="A49518"/>
      </a:accent6>
      <a:hlink>
        <a:srgbClr val="AD1F1F"/>
      </a:hlink>
      <a:folHlink>
        <a:srgbClr val="FFC42F"/>
      </a:folHlink>
    </a:clrScheme>
    <a:fontScheme name="Custom 4">
      <a:majorFont>
        <a:latin typeface="Goudy Old Style"/>
        <a:ea typeface=""/>
        <a:cs typeface=""/>
      </a:majorFont>
      <a:minorFont>
        <a:latin typeface="Goudy Old Style"/>
        <a:ea typeface=""/>
        <a:cs typeface="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1799001_TF12214701" id="{56759B6B-9885-49D2-982D-9646159608C0}" vid="{37F740C0-197C-4D7E-9343-79430DBFAB7E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{29C31A48-C640-4BB5-9132-BE85790C495C}tf12214701_win32</Template>
  <TotalTime>59</TotalTime>
  <Words>573</Words>
  <Application>Microsoft Office PowerPoint</Application>
  <PresentationFormat>Широкоэкранный</PresentationFormat>
  <Paragraphs>35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Calibri</vt:lpstr>
      <vt:lpstr>Goudy Old Style</vt:lpstr>
      <vt:lpstr>Times New Roman</vt:lpstr>
      <vt:lpstr>Wingdings 2</vt:lpstr>
      <vt:lpstr>СланецVTI</vt:lpstr>
      <vt:lpstr>Презентация PowerPoint</vt:lpstr>
      <vt:lpstr>Презентация PowerPoint</vt:lpstr>
      <vt:lpstr>ФРАНЦИЯ</vt:lpstr>
      <vt:lpstr>ФРАНЦИЯ</vt:lpstr>
      <vt:lpstr>ГОРОДА ФРАНЦИИ Столица Франции — Париж, главные города — Лион, Марсель, Нант, Бордо, Ницца, Тулуза.</vt:lpstr>
      <vt:lpstr>Презентация PowerPoint</vt:lpstr>
      <vt:lpstr>ДОСТОПРИМЕЧАТЕЛЬНОСТИ</vt:lpstr>
      <vt:lpstr>ЛУВР</vt:lpstr>
      <vt:lpstr>ЭЙФЕЛЕВА БАШНЯ</vt:lpstr>
      <vt:lpstr>ВЕРСАЛЬСКИЙ ДВОРЕЦ</vt:lpstr>
      <vt:lpstr>НОТР-ДАМ де ПАРИ</vt:lpstr>
      <vt:lpstr>ИНТЕРЕСНЫЕ ФАКТЫ</vt:lpstr>
      <vt:lpstr>ГАЛЕРЕЯ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Дарья Шарова</dc:creator>
  <cp:lastModifiedBy>Дарья Шарова</cp:lastModifiedBy>
  <cp:revision>2</cp:revision>
  <dcterms:created xsi:type="dcterms:W3CDTF">2022-12-18T18:08:53Z</dcterms:created>
  <dcterms:modified xsi:type="dcterms:W3CDTF">2023-07-13T17:27:45Z</dcterms:modified>
</cp:coreProperties>
</file>