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8" r:id="rId4"/>
    <p:sldId id="257" r:id="rId5"/>
    <p:sldId id="259" r:id="rId6"/>
    <p:sldId id="268" r:id="rId7"/>
    <p:sldId id="269" r:id="rId8"/>
    <p:sldId id="277" r:id="rId9"/>
    <p:sldId id="270" r:id="rId10"/>
    <p:sldId id="260" r:id="rId11"/>
    <p:sldId id="272" r:id="rId12"/>
    <p:sldId id="261" r:id="rId13"/>
    <p:sldId id="274" r:id="rId14"/>
    <p:sldId id="271" r:id="rId15"/>
    <p:sldId id="262" r:id="rId16"/>
    <p:sldId id="276" r:id="rId17"/>
    <p:sldId id="263" r:id="rId18"/>
    <p:sldId id="267" r:id="rId19"/>
    <p:sldId id="264" r:id="rId20"/>
    <p:sldId id="265" r:id="rId21"/>
    <p:sldId id="275" r:id="rId22"/>
    <p:sldId id="273" r:id="rId23"/>
    <p:sldId id="25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13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2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97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13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5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49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2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7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6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6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18" Type="http://schemas.microsoft.com/office/2007/relationships/hdphoto" Target="../media/hdphoto2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C1866-9958-40E5-86EA-B78799A8F18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12E2E-83C3-4BDE-9626-511BB877D5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876256"/>
          </a:xfrm>
          <a:prstGeom prst="frame">
            <a:avLst>
              <a:gd name="adj1" fmla="val 2331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 rot="16200000">
            <a:off x="-458775" y="6120799"/>
            <a:ext cx="1152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Чайкина З.А.</a:t>
            </a:r>
            <a:endParaRPr lang="ru-RU" sz="1400" dirty="0">
              <a:solidFill>
                <a:schemeClr val="accent1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41" r="12236"/>
          <a:stretch/>
        </p:blipFill>
        <p:spPr>
          <a:xfrm rot="1378074">
            <a:off x="355449" y="3242665"/>
            <a:ext cx="2320737" cy="226565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9738">
            <a:off x="427541" y="461154"/>
            <a:ext cx="1911369" cy="20261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2123728" y="5661248"/>
            <a:ext cx="1368152" cy="88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20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7.pngwing.com/pngs/535/489/png-transparent-globe-world-map-earth-globe-miscellaneous-3d-computer-graphics-globe.png" TargetMode="External"/><Relationship Id="rId3" Type="http://schemas.openxmlformats.org/officeDocument/2006/relationships/hyperlink" Target="https://easyen.ru/load/metodika/technologicheski_priem/videourok_sozdanie_triggerov_v_prezentacijakh_power_point/246-1-0-32450" TargetMode="External"/><Relationship Id="rId7" Type="http://schemas.openxmlformats.org/officeDocument/2006/relationships/hyperlink" Target="https://img1.picmix.com/output/stamp/tiny/5/9/7/7/1557795_d1821.p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buran.ru/images/jpg/soyuz-saf10.jpg" TargetMode="External"/><Relationship Id="rId5" Type="http://schemas.openxmlformats.org/officeDocument/2006/relationships/hyperlink" Target="https://filed8-16.my.mail.ru/pic?url=https%3A%2F%2Fimg-fotki.yandex.ru%2Fget%2F4614%2F66124276.23%2F0_645b5_7ea59fff_orig.png&amp;mw=&amp;mh=&amp;sig=a3aaff0fb509c6ab4201b204aff938ec" TargetMode="External"/><Relationship Id="rId4" Type="http://schemas.openxmlformats.org/officeDocument/2006/relationships/hyperlink" Target="https://i.pinimg.com/originals/fa/ea/c1/faeac1c58bd6e633451d0322f8378201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454919"/>
            <a:ext cx="6912768" cy="147002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Интерактивный тренажёр по теме «Сложение чисел в пределах 20 с переходом через десяток»</a:t>
            </a:r>
            <a:br>
              <a:rPr lang="ru-RU" sz="32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endParaRPr lang="ru-RU" sz="32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67176" y="3673597"/>
            <a:ext cx="6400800" cy="1752600"/>
          </a:xfrm>
        </p:spPr>
        <p:txBody>
          <a:bodyPr>
            <a:normAutofit/>
          </a:bodyPr>
          <a:lstStyle/>
          <a:p>
            <a:pPr lvl="0"/>
            <a:r>
              <a:rPr lang="ru-RU" sz="2600" dirty="0" smtClean="0">
                <a:solidFill>
                  <a:schemeClr val="bg1"/>
                </a:solidFill>
                <a:latin typeface="Monotype Corsiva" pitchFamily="66" charset="0"/>
              </a:rPr>
              <a:t>Математика 1 класс</a:t>
            </a:r>
            <a:endParaRPr lang="ru-RU" sz="2600" dirty="0">
              <a:solidFill>
                <a:schemeClr val="bg1"/>
              </a:solidFill>
              <a:latin typeface="Monotype Corsiva" pitchFamily="66" charset="0"/>
            </a:endParaRPr>
          </a:p>
          <a:p>
            <a:pPr lvl="0"/>
            <a:r>
              <a:rPr lang="ru-RU" sz="1800" dirty="0">
                <a:solidFill>
                  <a:schemeClr val="bg1"/>
                </a:solidFill>
                <a:latin typeface="Monotype Corsiva" pitchFamily="66" charset="0"/>
              </a:rPr>
              <a:t>Автор работы:</a:t>
            </a:r>
          </a:p>
          <a:p>
            <a:pPr lvl="0"/>
            <a:r>
              <a:rPr lang="ru-RU" sz="1800" dirty="0">
                <a:solidFill>
                  <a:schemeClr val="bg1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lvl="0"/>
            <a:r>
              <a:rPr lang="ru-RU" sz="1800" dirty="0">
                <a:solidFill>
                  <a:schemeClr val="bg1"/>
                </a:solidFill>
                <a:latin typeface="Monotype Corsiva" pitchFamily="66" charset="0"/>
              </a:rPr>
              <a:t>Чайкина Зоя Андреевна</a:t>
            </a: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" action="ppaction://hlinkshowjump?jump=endshow" highlightClick="1"/>
          </p:cNvPr>
          <p:cNvSpPr/>
          <p:nvPr/>
        </p:nvSpPr>
        <p:spPr>
          <a:xfrm>
            <a:off x="757454" y="189492"/>
            <a:ext cx="540000" cy="540000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ведения 7">
            <a:hlinkClick r:id="" action="ppaction://hlinkshowjump?jump=lastslide" highlightClick="1"/>
          </p:cNvPr>
          <p:cNvSpPr/>
          <p:nvPr/>
        </p:nvSpPr>
        <p:spPr>
          <a:xfrm>
            <a:off x="179512" y="189492"/>
            <a:ext cx="540000" cy="540000"/>
          </a:xfrm>
          <a:prstGeom prst="actionButtonInformatio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6" t="9205" r="5531" b="25397"/>
          <a:stretch/>
        </p:blipFill>
        <p:spPr bwMode="auto">
          <a:xfrm>
            <a:off x="2339752" y="2420888"/>
            <a:ext cx="6624736" cy="1177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 + 6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15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16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14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99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8 + 8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16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17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15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7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7 + 6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14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0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 + 7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11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08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8 + 4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14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8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7 + 9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17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16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15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6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9 + 3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11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47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8 + 3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11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9 + 4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11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24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8 + 9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16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17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18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9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 + 5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11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46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 + 9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16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17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15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19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 + 8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14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15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24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7 + 8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15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14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20" name="Управляющая кнопка: домой 19">
            <a:hlinkClick r:id="" action="ppaction://hlinkshowjump?jump=endshow" highlightClick="1"/>
          </p:cNvPr>
          <p:cNvSpPr/>
          <p:nvPr/>
        </p:nvSpPr>
        <p:spPr>
          <a:xfrm>
            <a:off x="8424488" y="6165304"/>
            <a:ext cx="540000" cy="540000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02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688432" y="1196752"/>
            <a:ext cx="6276056" cy="3960440"/>
          </a:xfrm>
          <a:prstGeom prst="roundRect">
            <a:avLst>
              <a:gd name="adj" fmla="val 13204"/>
            </a:avLst>
          </a:prstGeom>
          <a:solidFill>
            <a:schemeClr val="tx2">
              <a:lumMod val="40000"/>
              <a:lumOff val="6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8424488" y="6165304"/>
            <a:ext cx="540000" cy="540000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возврат 3">
            <a:hlinkClick r:id="" action="ppaction://hlinkshowjump?jump=firstslide" highlightClick="1"/>
          </p:cNvPr>
          <p:cNvSpPr/>
          <p:nvPr/>
        </p:nvSpPr>
        <p:spPr>
          <a:xfrm>
            <a:off x="7848424" y="6165304"/>
            <a:ext cx="540000" cy="540000"/>
          </a:xfrm>
          <a:prstGeom prst="actionButtonReturn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432" y="116632"/>
            <a:ext cx="376713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88432" y="1396792"/>
            <a:ext cx="62760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hlinkClick r:id="rId3"/>
              </a:rPr>
              <a:t>https://easyen.ru/load/metodika/technologicheski_priem/videourok_sozdanie_triggerov_v_prezentacijakh_power_point/246-1-0-32450</a:t>
            </a:r>
            <a:r>
              <a:rPr lang="ru-RU" sz="1600" dirty="0"/>
              <a:t>  - </a:t>
            </a:r>
            <a:r>
              <a:rPr lang="ru-RU" sz="1600" dirty="0" err="1"/>
              <a:t>видеоурок</a:t>
            </a:r>
            <a:r>
              <a:rPr lang="ru-RU" sz="1600" dirty="0"/>
              <a:t> </a:t>
            </a:r>
            <a:r>
              <a:rPr lang="ru-RU" sz="1600" dirty="0" err="1"/>
              <a:t>Покровкова</a:t>
            </a:r>
            <a:r>
              <a:rPr lang="ru-RU" sz="1600" dirty="0"/>
              <a:t> Н.Н.</a:t>
            </a:r>
          </a:p>
          <a:p>
            <a:r>
              <a:rPr lang="ru-RU" sz="1600" u="sng" dirty="0">
                <a:hlinkClick r:id="rId4"/>
              </a:rPr>
              <a:t>https://i.pinimg.com/originals/fa/ea/c1/faeac1c58bd6e633451d0322f8378201.jpg</a:t>
            </a:r>
            <a:r>
              <a:rPr lang="ru-RU" sz="1600" dirty="0"/>
              <a:t>  -фон</a:t>
            </a:r>
          </a:p>
          <a:p>
            <a:r>
              <a:rPr lang="ru-RU" sz="1600" u="sng" dirty="0">
                <a:hlinkClick r:id="rId5"/>
              </a:rPr>
              <a:t>https://filed8-16.my.mail.ru/pic?url=https%3A%2F%2Fimg-fotki.yandex.ru%2Fget%2F4614%2F66124276.23%2F0_645b5_7ea59fff_orig.png&amp;mw=&amp;mh=&amp;sig=a3aaff0fb509c6ab4201b204aff938ec</a:t>
            </a:r>
            <a:r>
              <a:rPr lang="ru-RU" sz="1600" dirty="0"/>
              <a:t>  -космический корабль</a:t>
            </a:r>
          </a:p>
          <a:p>
            <a:r>
              <a:rPr lang="ru-RU" sz="1600" u="sng" dirty="0">
                <a:hlinkClick r:id="rId6"/>
              </a:rPr>
              <a:t>https://www.buran.ru/images/jpg/soyuz-saf10.jpg</a:t>
            </a:r>
            <a:r>
              <a:rPr lang="ru-RU" sz="1600" dirty="0"/>
              <a:t>  -станция «Союз»</a:t>
            </a:r>
          </a:p>
          <a:p>
            <a:r>
              <a:rPr lang="ru-RU" sz="1600" u="sng" dirty="0">
                <a:hlinkClick r:id="rId7"/>
              </a:rPr>
              <a:t>https://img1.picmix.com/output/stamp/tiny/5/9/7/7/1557795_d1821.png</a:t>
            </a:r>
            <a:r>
              <a:rPr lang="ru-RU" sz="1600" dirty="0"/>
              <a:t>  -кнопка перехода</a:t>
            </a:r>
          </a:p>
          <a:p>
            <a:r>
              <a:rPr lang="ru-RU" sz="1600" u="sng" dirty="0">
                <a:hlinkClick r:id="rId8"/>
              </a:rPr>
              <a:t>https://w7.pngwing.com/pngs/535/489/png-transparent-globe-world-map-earth-globe-miscellaneous-3d-computer-graphics-globe.png</a:t>
            </a:r>
            <a:r>
              <a:rPr lang="ru-RU" sz="1600" dirty="0"/>
              <a:t>  -Земля</a:t>
            </a:r>
          </a:p>
        </p:txBody>
      </p:sp>
    </p:spTree>
    <p:extLst>
      <p:ext uri="{BB962C8B-B14F-4D97-AF65-F5344CB8AC3E}">
        <p14:creationId xmlns:p14="http://schemas.microsoft.com/office/powerpoint/2010/main" val="332417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 + 10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15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16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14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3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 + 8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11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2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9 + 2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11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06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9 + 5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15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14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9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6 + 6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11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76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 + 7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12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14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83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75856" y="332656"/>
            <a:ext cx="3672408" cy="1080120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7 + 7</a:t>
            </a:r>
            <a:endParaRPr lang="ru-RU" sz="8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90620" y="2230239"/>
            <a:ext cx="2691828" cy="2714600"/>
            <a:chOff x="2590620" y="2230239"/>
            <a:chExt cx="2691828" cy="27146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590620" y="2230239"/>
              <a:ext cx="2691828" cy="2714600"/>
              <a:chOff x="1713917" y="2727862"/>
              <a:chExt cx="2691828" cy="2714600"/>
            </a:xfrm>
          </p:grpSpPr>
          <p:sp>
            <p:nvSpPr>
              <p:cNvPr id="7" name="4-конечная звезда 6"/>
              <p:cNvSpPr/>
              <p:nvPr/>
            </p:nvSpPr>
            <p:spPr>
              <a:xfrm rot="2743475">
                <a:off x="2195735" y="2739247"/>
                <a:ext cx="1728192" cy="2691828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" name="4-конечная звезда 1"/>
              <p:cNvSpPr/>
              <p:nvPr/>
            </p:nvSpPr>
            <p:spPr>
              <a:xfrm>
                <a:off x="2195736" y="2727862"/>
                <a:ext cx="1728192" cy="2714600"/>
              </a:xfrm>
              <a:prstGeom prst="star4">
                <a:avLst>
                  <a:gd name="adj" fmla="val 1573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32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491880" y="3172040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15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64178" y="2529218"/>
            <a:ext cx="1900743" cy="2861842"/>
            <a:chOff x="6564178" y="2529218"/>
            <a:chExt cx="1900743" cy="286184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6564178" y="2529218"/>
              <a:ext cx="1900743" cy="2861842"/>
              <a:chOff x="6405519" y="2530932"/>
              <a:chExt cx="1900743" cy="2861842"/>
            </a:xfrm>
          </p:grpSpPr>
          <p:sp>
            <p:nvSpPr>
              <p:cNvPr id="9" name="4-конечная звезда 8"/>
              <p:cNvSpPr/>
              <p:nvPr/>
            </p:nvSpPr>
            <p:spPr>
              <a:xfrm rot="8156984">
                <a:off x="6405519" y="2530932"/>
                <a:ext cx="1900743" cy="2691828"/>
              </a:xfrm>
              <a:prstGeom prst="star4">
                <a:avLst>
                  <a:gd name="adj" fmla="val 1265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" name="4-конечная звезда 2"/>
              <p:cNvSpPr/>
              <p:nvPr/>
            </p:nvSpPr>
            <p:spPr>
              <a:xfrm>
                <a:off x="6599806" y="2534158"/>
                <a:ext cx="1512168" cy="2858616"/>
              </a:xfrm>
              <a:prstGeom prst="star4">
                <a:avLst>
                  <a:gd name="adj" fmla="val 18203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109630" y="3546253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13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361340" y="4365104"/>
            <a:ext cx="2552773" cy="2154716"/>
            <a:chOff x="4361340" y="4365104"/>
            <a:chExt cx="2552773" cy="21547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4361340" y="4365104"/>
              <a:ext cx="2552773" cy="2154716"/>
              <a:chOff x="4147634" y="4310205"/>
              <a:chExt cx="2552773" cy="2154716"/>
            </a:xfrm>
          </p:grpSpPr>
          <p:sp>
            <p:nvSpPr>
              <p:cNvPr id="8" name="4-конечная звезда 7"/>
              <p:cNvSpPr/>
              <p:nvPr/>
            </p:nvSpPr>
            <p:spPr>
              <a:xfrm rot="18768745">
                <a:off x="4559925" y="4131785"/>
                <a:ext cx="1728192" cy="2552773"/>
              </a:xfrm>
              <a:prstGeom prst="star4">
                <a:avLst>
                  <a:gd name="adj" fmla="val 1384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" name="4-конечная звезда 3"/>
              <p:cNvSpPr/>
              <p:nvPr/>
            </p:nvSpPr>
            <p:spPr>
              <a:xfrm>
                <a:off x="4800631" y="4310205"/>
                <a:ext cx="1224136" cy="2154716"/>
              </a:xfrm>
              <a:prstGeom prst="star4">
                <a:avLst>
                  <a:gd name="adj" fmla="val 2075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5400" b="1" dirty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192632" y="5013176"/>
              <a:ext cx="8547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accent1">
                      <a:lumMod val="75000"/>
                    </a:schemeClr>
                  </a:solidFill>
                  <a:latin typeface="Cambria Math" pitchFamily="18" charset="0"/>
                  <a:ea typeface="Cambria Math" pitchFamily="18" charset="0"/>
                </a:rPr>
                <a:t>14</a:t>
              </a:r>
              <a:endParaRPr lang="ru-RU" sz="4800" b="1" dirty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</p:grpSp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5562000"/>
            <a:ext cx="11232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195</Words>
  <Application>Microsoft Office PowerPoint</Application>
  <PresentationFormat>Экран (4:3)</PresentationFormat>
  <Paragraphs>95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Интерактивный тренажёр по теме «Сложение чисел в пределах 20 с переходом через десяток»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2022-01-11T11:10:28Z</dcterms:created>
  <dcterms:modified xsi:type="dcterms:W3CDTF">2022-01-14T09:24:35Z</dcterms:modified>
</cp:coreProperties>
</file>