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0DB31486-DFE1-4653-BD33-8EC942011A41}" type="datetimeFigureOut">
              <a:rPr lang="ru-RU" smtClean="0"/>
              <a:t>13.07.2023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C7084B89-8718-4C36-8BEB-7B35FB6480C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7084B89-8718-4C36-8BEB-7B35FB6480C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7084B89-8718-4C36-8BEB-7B35FB6480C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7084B89-8718-4C36-8BEB-7B35FB6480C2}"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7084B89-8718-4C36-8BEB-7B35FB6480C2}"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7084B89-8718-4C36-8BEB-7B35FB6480C2}"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7084B89-8718-4C36-8BEB-7B35FB6480C2}"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7084B89-8718-4C36-8BEB-7B35FB6480C2}"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DB31486-DFE1-4653-BD33-8EC942011A41}" type="datetimeFigureOut">
              <a:rPr lang="ru-RU" smtClean="0"/>
              <a:t>13.07.2023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7084B89-8718-4C36-8BEB-7B35FB6480C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DB31486-DFE1-4653-BD33-8EC942011A41}" type="datetimeFigureOut">
              <a:rPr lang="ru-RU" smtClean="0"/>
              <a:t>13.07.2023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7084B89-8718-4C36-8BEB-7B35FB6480C2}"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0DB31486-DFE1-4653-BD33-8EC942011A41}" type="datetimeFigureOut">
              <a:rPr lang="ru-RU" smtClean="0"/>
              <a:t>13.07.2023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C7084B89-8718-4C36-8BEB-7B35FB6480C2}"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DB31486-DFE1-4653-BD33-8EC942011A41}" type="datetimeFigureOut">
              <a:rPr lang="ru-RU" smtClean="0"/>
              <a:t>13.07.2023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7084B89-8718-4C36-8BEB-7B35FB6480C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8670"/>
            <a:ext cx="7772400" cy="714380"/>
          </a:xfrm>
        </p:spPr>
        <p:txBody>
          <a:bodyPr>
            <a:noAutofit/>
          </a:bodyPr>
          <a:lstStyle/>
          <a:p>
            <a:r>
              <a:rPr lang="en-US" sz="3600" dirty="0" smtClean="0">
                <a:latin typeface="Times New Roman" pitchFamily="18" charset="0"/>
                <a:cs typeface="Times New Roman" pitchFamily="18" charset="0"/>
              </a:rPr>
              <a:t>What holidays are celebrated </a:t>
            </a:r>
            <a:r>
              <a:rPr lang="en-US" sz="3600" dirty="0" smtClean="0">
                <a:latin typeface="Times New Roman" pitchFamily="18" charset="0"/>
                <a:cs typeface="Times New Roman" pitchFamily="18" charset="0"/>
              </a:rPr>
              <a:t>there </a:t>
            </a:r>
            <a:r>
              <a:rPr lang="en-US" sz="3600" dirty="0" smtClean="0">
                <a:latin typeface="Times New Roman" pitchFamily="18" charset="0"/>
                <a:cs typeface="Times New Roman" pitchFamily="18" charset="0"/>
              </a:rPr>
              <a:t>in </a:t>
            </a:r>
            <a:r>
              <a:rPr lang="en-US" sz="3600" dirty="0" smtClean="0">
                <a:latin typeface="Times New Roman" pitchFamily="18" charset="0"/>
                <a:cs typeface="Times New Roman" pitchFamily="18" charset="0"/>
              </a:rPr>
              <a:t>the UK in summer?</a:t>
            </a: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00034" y="2285992"/>
            <a:ext cx="7772400" cy="3071834"/>
          </a:xfrm>
        </p:spPr>
        <p:txBody>
          <a:bodyPr>
            <a:normAutofit fontScale="62500" lnSpcReduction="20000"/>
          </a:bodyPr>
          <a:lstStyle/>
          <a:p>
            <a:pPr algn="l"/>
            <a:r>
              <a:rPr lang="en-US" b="1" dirty="0" smtClean="0">
                <a:solidFill>
                  <a:srgbClr val="FF0000"/>
                </a:solidFill>
                <a:latin typeface="Times New Roman" pitchFamily="18" charset="0"/>
                <a:cs typeface="Times New Roman" pitchFamily="18" charset="0"/>
              </a:rPr>
              <a:t>Mid June. Birthday of King Charles III</a:t>
            </a:r>
            <a:r>
              <a:rPr lang="en-US" b="1" dirty="0" smtClean="0">
                <a:solidFill>
                  <a:srgbClr val="FF0000"/>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Середина </a:t>
            </a:r>
            <a:r>
              <a:rPr lang="ru-RU" b="1" dirty="0" err="1" smtClean="0">
                <a:solidFill>
                  <a:srgbClr val="FF0000"/>
                </a:solidFill>
                <a:latin typeface="Times New Roman" pitchFamily="18" charset="0"/>
                <a:cs typeface="Times New Roman" pitchFamily="18" charset="0"/>
              </a:rPr>
              <a:t>июня.День</a:t>
            </a:r>
            <a:r>
              <a:rPr lang="ru-RU" b="1" dirty="0" smtClean="0">
                <a:solidFill>
                  <a:srgbClr val="FF0000"/>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рождения короля Карла III</a:t>
            </a:r>
            <a:r>
              <a:rPr lang="ru-RU" b="1" dirty="0" smtClean="0">
                <a:solidFill>
                  <a:srgbClr val="FF0000"/>
                </a:solidFill>
                <a:latin typeface="Times New Roman" pitchFamily="18" charset="0"/>
                <a:cs typeface="Times New Roman" pitchFamily="18" charset="0"/>
              </a:rPr>
              <a:t>.</a:t>
            </a:r>
          </a:p>
          <a:p>
            <a:pPr algn="l"/>
            <a:r>
              <a:rPr lang="en-US" b="1" dirty="0" smtClean="0">
                <a:solidFill>
                  <a:schemeClr val="tx1"/>
                </a:solidFill>
                <a:latin typeface="Times New Roman" pitchFamily="18" charset="0"/>
                <a:cs typeface="Times New Roman" pitchFamily="18" charset="0"/>
              </a:rPr>
              <a:t>In </a:t>
            </a:r>
            <a:r>
              <a:rPr lang="en-US" b="1" dirty="0" smtClean="0">
                <a:solidFill>
                  <a:schemeClr val="tx1"/>
                </a:solidFill>
                <a:latin typeface="Times New Roman" pitchFamily="18" charset="0"/>
                <a:cs typeface="Times New Roman" pitchFamily="18" charset="0"/>
              </a:rPr>
              <a:t>June</a:t>
            </a:r>
            <a:r>
              <a:rPr lang="ru-RU" b="1" dirty="0" smtClean="0">
                <a:solidFill>
                  <a:schemeClr val="tx1"/>
                </a:solidFill>
                <a:latin typeface="Times New Roman" pitchFamily="18" charset="0"/>
                <a:cs typeface="Times New Roman" pitchFamily="18" charset="0"/>
              </a:rPr>
              <a:t> </a:t>
            </a:r>
            <a:r>
              <a:rPr lang="en-US" b="1" dirty="0" smtClean="0">
                <a:solidFill>
                  <a:schemeClr val="tx1"/>
                </a:solidFill>
                <a:latin typeface="Times New Roman" pitchFamily="18" charset="0"/>
                <a:cs typeface="Times New Roman" pitchFamily="18" charset="0"/>
              </a:rPr>
              <a:t>Britain </a:t>
            </a:r>
            <a:r>
              <a:rPr lang="en-US" b="1" dirty="0" smtClean="0">
                <a:solidFill>
                  <a:schemeClr val="tx1"/>
                </a:solidFill>
                <a:latin typeface="Times New Roman" pitchFamily="18" charset="0"/>
                <a:cs typeface="Times New Roman" pitchFamily="18" charset="0"/>
              </a:rPr>
              <a:t>celebrates the official birthday of King Charles </a:t>
            </a:r>
            <a:r>
              <a:rPr lang="en-US" b="1" dirty="0" err="1" smtClean="0">
                <a:solidFill>
                  <a:schemeClr val="tx1"/>
                </a:solidFill>
                <a:latin typeface="Times New Roman" pitchFamily="18" charset="0"/>
                <a:cs typeface="Times New Roman" pitchFamily="18" charset="0"/>
              </a:rPr>
              <a:t>III.Why</a:t>
            </a:r>
            <a:r>
              <a:rPr lang="en-US" b="1" dirty="0" smtClean="0">
                <a:solidFill>
                  <a:schemeClr val="tx1"/>
                </a:solidFill>
                <a:latin typeface="Times New Roman" pitchFamily="18" charset="0"/>
                <a:cs typeface="Times New Roman" pitchFamily="18" charset="0"/>
              </a:rPr>
              <a:t> official? Because there is also Charles' real birthday. That's right - there are two of them! The 74-year-old monarch was born on November 14, 1948. But tradition prescribes to celebrate the date in June, together with the people, when the weather for such a celebration is consistently good</a:t>
            </a:r>
            <a:r>
              <a:rPr lang="en-US" b="1" dirty="0" smtClean="0">
                <a:solidFill>
                  <a:schemeClr val="tx1"/>
                </a:solidFill>
                <a:latin typeface="Times New Roman" pitchFamily="18" charset="0"/>
                <a:cs typeface="Times New Roman" pitchFamily="18" charset="0"/>
              </a:rPr>
              <a:t>.</a:t>
            </a:r>
            <a:endParaRPr lang="ru-RU" b="1" dirty="0" smtClean="0">
              <a:solidFill>
                <a:schemeClr val="tx1"/>
              </a:solidFill>
              <a:latin typeface="Times New Roman" pitchFamily="18" charset="0"/>
              <a:cs typeface="Times New Roman" pitchFamily="18" charset="0"/>
            </a:endParaRPr>
          </a:p>
          <a:p>
            <a:pPr algn="l"/>
            <a:r>
              <a:rPr lang="ru-RU" b="1" dirty="0" smtClean="0">
                <a:solidFill>
                  <a:schemeClr val="tx1"/>
                </a:solidFill>
                <a:latin typeface="Times New Roman" pitchFamily="18" charset="0"/>
                <a:cs typeface="Times New Roman" pitchFamily="18" charset="0"/>
              </a:rPr>
              <a:t>Вся Великобритания </a:t>
            </a:r>
            <a:r>
              <a:rPr lang="ru-RU" b="1" dirty="0" smtClean="0">
                <a:solidFill>
                  <a:schemeClr val="tx1"/>
                </a:solidFill>
                <a:latin typeface="Times New Roman" pitchFamily="18" charset="0"/>
                <a:cs typeface="Times New Roman" pitchFamily="18" charset="0"/>
              </a:rPr>
              <a:t>отмечает официальный День рождения короля Карла </a:t>
            </a:r>
            <a:r>
              <a:rPr lang="ru-RU" b="1" dirty="0" smtClean="0">
                <a:solidFill>
                  <a:schemeClr val="tx1"/>
                </a:solidFill>
                <a:latin typeface="Times New Roman" pitchFamily="18" charset="0"/>
                <a:cs typeface="Times New Roman" pitchFamily="18" charset="0"/>
              </a:rPr>
              <a:t>III в </a:t>
            </a:r>
            <a:r>
              <a:rPr lang="ru-RU" b="1" dirty="0" err="1" smtClean="0">
                <a:solidFill>
                  <a:schemeClr val="tx1"/>
                </a:solidFill>
                <a:latin typeface="Times New Roman" pitchFamily="18" charset="0"/>
                <a:cs typeface="Times New Roman" pitchFamily="18" charset="0"/>
              </a:rPr>
              <a:t>июне.Почему</a:t>
            </a:r>
            <a:r>
              <a:rPr lang="ru-RU" b="1"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официальный? Потому что, существует еще и настоящий день рождения Чарльза. Вот именно – их два! 74-летний монарх родился 14 ноября 1948 года. Но традиция предписывает отмечать дату в июне, вместе с народом, когда погода для такого торжества устойчиво хорошая.</a:t>
            </a:r>
            <a:endParaRPr lang="ru-RU" b="1" dirty="0">
              <a:solidFill>
                <a:schemeClr val="tx1"/>
              </a:solidFill>
              <a:latin typeface="Times New Roman" pitchFamily="18" charset="0"/>
              <a:cs typeface="Times New Roman" pitchFamily="18" charset="0"/>
            </a:endParaRPr>
          </a:p>
        </p:txBody>
      </p:sp>
      <p:sp>
        <p:nvSpPr>
          <p:cNvPr id="4" name="Прямоугольник 3"/>
          <p:cNvSpPr/>
          <p:nvPr/>
        </p:nvSpPr>
        <p:spPr>
          <a:xfrm>
            <a:off x="928662" y="1357298"/>
            <a:ext cx="8215338" cy="954107"/>
          </a:xfrm>
          <a:prstGeom prst="rect">
            <a:avLst/>
          </a:prstGeom>
        </p:spPr>
        <p:txBody>
          <a:bodyPr wrap="square">
            <a:spAutoFit/>
          </a:bodyPr>
          <a:lstStyle/>
          <a:p>
            <a:r>
              <a:rPr lang="ru-RU" sz="2800" dirty="0" smtClean="0">
                <a:solidFill>
                  <a:srgbClr val="0070C0"/>
                </a:solidFill>
                <a:latin typeface="Times New Roman" pitchFamily="18" charset="0"/>
                <a:cs typeface="Times New Roman" pitchFamily="18" charset="0"/>
              </a:rPr>
              <a:t>Какие праздники отмечают летом в Великобритании?</a:t>
            </a:r>
            <a:endParaRPr lang="ru-RU" sz="2800" dirty="0">
              <a:solidFill>
                <a:srgbClr val="0070C0"/>
              </a:solidFill>
              <a:latin typeface="Times New Roman" pitchFamily="18" charset="0"/>
              <a:cs typeface="Times New Roman" pitchFamily="18" charset="0"/>
            </a:endParaRPr>
          </a:p>
        </p:txBody>
      </p:sp>
      <p:pic>
        <p:nvPicPr>
          <p:cNvPr id="13314" name="Picture 2" descr="Что является символом Великобритании?"/>
          <p:cNvPicPr>
            <a:picLocks noChangeAspect="1" noChangeArrowheads="1"/>
          </p:cNvPicPr>
          <p:nvPr/>
        </p:nvPicPr>
        <p:blipFill>
          <a:blip r:embed="rId2"/>
          <a:srcRect/>
          <a:stretch>
            <a:fillRect/>
          </a:stretch>
        </p:blipFill>
        <p:spPr bwMode="auto">
          <a:xfrm>
            <a:off x="5072066" y="4857760"/>
            <a:ext cx="3452805" cy="200024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3857652"/>
          </a:xfrm>
        </p:spPr>
        <p:txBody>
          <a:bodyPr>
            <a:normAutofit fontScale="62500" lnSpcReduction="20000"/>
          </a:bodyPr>
          <a:lstStyle/>
          <a:p>
            <a:r>
              <a:rPr lang="en-US" b="1" dirty="0" smtClean="0">
                <a:latin typeface="Times New Roman" pitchFamily="18" charset="0"/>
                <a:cs typeface="Times New Roman" pitchFamily="18" charset="0"/>
              </a:rPr>
              <a:t>The first two days are perfect for family walks, eating Caribbean kebabs, contemplating a colorful riot. All that is required of the participant is to succumb to the general mood, dressed in colorful clothes and armed with a whistle. The culmination and denouement of the Afro-Caribbean celebration falls on the final day - Monday. From 8 am the streets of West London come alive to the sound of drums and crowds of celebrating. After the parade and the official part of the carnival, those who want to walk to victory fill the local pubs and bars</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Первые два дня отлично подойдут для семейных прогулок, поедания </a:t>
            </a:r>
            <a:r>
              <a:rPr lang="ru-RU" b="1" dirty="0" err="1" smtClean="0">
                <a:latin typeface="Times New Roman" pitchFamily="18" charset="0"/>
                <a:cs typeface="Times New Roman" pitchFamily="18" charset="0"/>
              </a:rPr>
              <a:t>карибских</a:t>
            </a:r>
            <a:r>
              <a:rPr lang="ru-RU" b="1" dirty="0" smtClean="0">
                <a:latin typeface="Times New Roman" pitchFamily="18" charset="0"/>
                <a:cs typeface="Times New Roman" pitchFamily="18" charset="0"/>
              </a:rPr>
              <a:t> шашлыков, лицезрения красочного буйства. Все что требуется от участника — поддаться общему настроению, облачившись в пеструю одежду и вооружившись свистком.</a:t>
            </a: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Кульминация и развязка </a:t>
            </a:r>
            <a:r>
              <a:rPr lang="ru-RU" b="1" dirty="0" err="1" smtClean="0">
                <a:latin typeface="Times New Roman" pitchFamily="18" charset="0"/>
                <a:cs typeface="Times New Roman" pitchFamily="18" charset="0"/>
              </a:rPr>
              <a:t>афро-карибского</a:t>
            </a:r>
            <a:r>
              <a:rPr lang="ru-RU" b="1" dirty="0" smtClean="0">
                <a:latin typeface="Times New Roman" pitchFamily="18" charset="0"/>
                <a:cs typeface="Times New Roman" pitchFamily="18" charset="0"/>
              </a:rPr>
              <a:t> торжества приходятся на заключительный день — понедельник. С 8 утра улицы Западного Лондона оживают под звуки барабанов и наполняются толпами празднующих. После парада и официальной части карнавала желающие гулять до победного заполняют местные пабы и бары.</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939784"/>
          </a:xfrm>
        </p:spPr>
        <p:txBody>
          <a:bodyPr>
            <a:noAutofit/>
          </a:bodyPr>
          <a:lstStyle/>
          <a:p>
            <a:r>
              <a:rPr lang="en-US" sz="2400" dirty="0" smtClean="0"/>
              <a:t>The culmination and denouement of the Afro-Caribbean </a:t>
            </a:r>
            <a:r>
              <a:rPr lang="en-US" sz="2400" dirty="0" smtClean="0"/>
              <a:t>celebration</a:t>
            </a:r>
            <a:r>
              <a:rPr lang="ru-RU" sz="2400" dirty="0" smtClean="0"/>
              <a:t>. Кульминация и развязка </a:t>
            </a:r>
            <a:r>
              <a:rPr lang="ru-RU" sz="2400" dirty="0" err="1" smtClean="0"/>
              <a:t>афро-карибского</a:t>
            </a:r>
            <a:r>
              <a:rPr lang="ru-RU" sz="2400" dirty="0" smtClean="0"/>
              <a:t> торжества </a:t>
            </a:r>
            <a:r>
              <a:rPr lang="ru-RU" sz="2400" dirty="0" smtClean="0"/>
              <a:t>.</a:t>
            </a:r>
            <a:endParaRPr lang="ru-RU" sz="2400" dirty="0"/>
          </a:p>
        </p:txBody>
      </p:sp>
      <p:pic>
        <p:nvPicPr>
          <p:cNvPr id="22530" name="Picture 2" descr="Ноттинг хилл карнавал - 79 фото"/>
          <p:cNvPicPr>
            <a:picLocks noChangeAspect="1" noChangeArrowheads="1"/>
          </p:cNvPicPr>
          <p:nvPr/>
        </p:nvPicPr>
        <p:blipFill>
          <a:blip r:embed="rId2"/>
          <a:srcRect/>
          <a:stretch>
            <a:fillRect/>
          </a:stretch>
        </p:blipFill>
        <p:spPr bwMode="auto">
          <a:xfrm>
            <a:off x="4429124" y="4786322"/>
            <a:ext cx="4286280" cy="2071678"/>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1500174"/>
            <a:ext cx="8229600" cy="2571768"/>
          </a:xfrm>
        </p:spPr>
        <p:txBody>
          <a:bodyPr/>
          <a:lstStyle/>
          <a:p>
            <a:endParaRPr lang="ru-RU" dirty="0"/>
          </a:p>
        </p:txBody>
      </p:sp>
      <p:sp>
        <p:nvSpPr>
          <p:cNvPr id="3" name="Заголовок 2"/>
          <p:cNvSpPr>
            <a:spLocks noGrp="1"/>
          </p:cNvSpPr>
          <p:nvPr>
            <p:ph type="title"/>
          </p:nvPr>
        </p:nvSpPr>
        <p:spPr>
          <a:xfrm>
            <a:off x="457200" y="642918"/>
            <a:ext cx="8229600" cy="4071966"/>
          </a:xfrm>
        </p:spPr>
        <p:txBody>
          <a:bodyPr>
            <a:normAutofit/>
          </a:bodyPr>
          <a:lstStyle/>
          <a:p>
            <a:r>
              <a:rPr lang="ru-RU" dirty="0" smtClean="0">
                <a:solidFill>
                  <a:srgbClr val="FF0000"/>
                </a:solidFill>
              </a:rPr>
              <a:t>Спасибо за внимание</a:t>
            </a:r>
            <a:r>
              <a:rPr lang="ru-RU" dirty="0" smtClean="0">
                <a:solidFill>
                  <a:srgbClr val="FF0000"/>
                </a:solidFill>
              </a:rPr>
              <a:t>.</a:t>
            </a:r>
            <a:r>
              <a:rPr lang="en-US" dirty="0" smtClean="0">
                <a:solidFill>
                  <a:srgbClr val="FF0000"/>
                </a:solidFill>
              </a:rPr>
              <a:t> </a:t>
            </a:r>
            <a:r>
              <a:rPr lang="ru-RU" dirty="0" smtClean="0">
                <a:solidFill>
                  <a:srgbClr val="FF0000"/>
                </a:solidFill>
              </a:rPr>
              <a:t/>
            </a:r>
            <a:br>
              <a:rPr lang="ru-RU" dirty="0" smtClean="0">
                <a:solidFill>
                  <a:srgbClr val="FF0000"/>
                </a:solidFill>
              </a:rPr>
            </a:br>
            <a:r>
              <a:rPr lang="en-US" dirty="0" smtClean="0">
                <a:solidFill>
                  <a:srgbClr val="FF0000"/>
                </a:solidFill>
              </a:rPr>
              <a:t>Thank </a:t>
            </a:r>
            <a:r>
              <a:rPr lang="en-US" dirty="0" smtClean="0">
                <a:solidFill>
                  <a:srgbClr val="FF0000"/>
                </a:solidFill>
              </a:rPr>
              <a:t>you for your attention.</a:t>
            </a:r>
            <a:endParaRPr lang="ru-RU" dirty="0">
              <a:solidFill>
                <a:srgbClr val="FF0000"/>
              </a:solidFill>
            </a:endParaRPr>
          </a:p>
        </p:txBody>
      </p:sp>
      <p:pic>
        <p:nvPicPr>
          <p:cNvPr id="23554" name="Picture 2" descr="Картинки смайлики, разные настроения, веселые, грустные смайлы"/>
          <p:cNvPicPr>
            <a:picLocks noChangeAspect="1" noChangeArrowheads="1"/>
          </p:cNvPicPr>
          <p:nvPr/>
        </p:nvPicPr>
        <p:blipFill>
          <a:blip r:embed="rId2"/>
          <a:srcRect/>
          <a:stretch>
            <a:fillRect/>
          </a:stretch>
        </p:blipFill>
        <p:spPr bwMode="auto">
          <a:xfrm>
            <a:off x="3143240" y="3429000"/>
            <a:ext cx="4876800" cy="321471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3786190"/>
            <a:ext cx="8229600" cy="3071810"/>
          </a:xfrm>
        </p:spPr>
        <p:txBody>
          <a:bodyPr>
            <a:normAutofit fontScale="85000" lnSpcReduction="10000"/>
          </a:bodyPr>
          <a:lstStyle/>
          <a:p>
            <a:r>
              <a:rPr lang="en-US" b="1" dirty="0" smtClean="0">
                <a:latin typeface="Times New Roman" pitchFamily="18" charset="0"/>
                <a:cs typeface="Times New Roman" pitchFamily="18" charset="0"/>
              </a:rPr>
              <a:t>The custom itself dates back to 1748, when King George II, who was born in November, combined the annual summer military </a:t>
            </a:r>
            <a:r>
              <a:rPr lang="en-US" b="1" dirty="0" smtClean="0">
                <a:latin typeface="Times New Roman" pitchFamily="18" charset="0"/>
                <a:cs typeface="Times New Roman" pitchFamily="18" charset="0"/>
              </a:rPr>
              <a:t>procession </a:t>
            </a:r>
            <a:r>
              <a:rPr lang="en-US" b="1" dirty="0" smtClean="0">
                <a:latin typeface="Times New Roman" pitchFamily="18" charset="0"/>
                <a:cs typeface="Times New Roman" pitchFamily="18" charset="0"/>
              </a:rPr>
              <a:t>with his birthday celebrations. </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Сам </a:t>
            </a:r>
            <a:r>
              <a:rPr lang="ru-RU" b="1" dirty="0" smtClean="0">
                <a:latin typeface="Times New Roman" pitchFamily="18" charset="0"/>
                <a:cs typeface="Times New Roman" pitchFamily="18" charset="0"/>
              </a:rPr>
              <a:t>обычай восходит к 1748 году, когда король Георг II, родившийся в ноябре, объединил ежегодное летнее военное шествие с празднованием своего дня рождения.</a:t>
            </a:r>
          </a:p>
          <a:p>
            <a:r>
              <a:rPr lang="ru-RU" dirty="0" smtClean="0"/>
              <a:t/>
            </a:r>
            <a:br>
              <a:rPr lang="ru-RU" dirty="0" smtClean="0"/>
            </a:br>
            <a:endParaRPr lang="ru-RU" dirty="0"/>
          </a:p>
        </p:txBody>
      </p:sp>
      <p:sp>
        <p:nvSpPr>
          <p:cNvPr id="3" name="Заголовок 2"/>
          <p:cNvSpPr>
            <a:spLocks noGrp="1"/>
          </p:cNvSpPr>
          <p:nvPr>
            <p:ph type="title"/>
          </p:nvPr>
        </p:nvSpPr>
        <p:spPr/>
        <p:txBody>
          <a:bodyPr/>
          <a:lstStyle/>
          <a:p>
            <a:pPr algn="ctr"/>
            <a:r>
              <a:rPr lang="en-US" dirty="0" smtClean="0"/>
              <a:t>The </a:t>
            </a:r>
            <a:r>
              <a:rPr lang="en-US" dirty="0" smtClean="0"/>
              <a:t>custom</a:t>
            </a:r>
            <a:r>
              <a:rPr lang="ru-RU" dirty="0" smtClean="0"/>
              <a:t>.</a:t>
            </a:r>
            <a:endParaRPr lang="ru-RU" dirty="0"/>
          </a:p>
        </p:txBody>
      </p:sp>
      <p:pic>
        <p:nvPicPr>
          <p:cNvPr id="14340" name="Picture 4" descr="Традиции великобритании — культурные обычаи англичан - SPEAK ENGLISH"/>
          <p:cNvPicPr>
            <a:picLocks noChangeAspect="1" noChangeArrowheads="1"/>
          </p:cNvPicPr>
          <p:nvPr/>
        </p:nvPicPr>
        <p:blipFill>
          <a:blip r:embed="rId2"/>
          <a:srcRect/>
          <a:stretch>
            <a:fillRect/>
          </a:stretch>
        </p:blipFill>
        <p:spPr bwMode="auto">
          <a:xfrm>
            <a:off x="1928794" y="1142984"/>
            <a:ext cx="5286412" cy="2571768"/>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496"/>
            <a:ext cx="8229600" cy="4000504"/>
          </a:xfrm>
        </p:spPr>
        <p:txBody>
          <a:bodyPr>
            <a:normAutofit fontScale="77500" lnSpcReduction="20000"/>
          </a:bodyPr>
          <a:lstStyle/>
          <a:p>
            <a:r>
              <a:rPr lang="en-US" b="1" dirty="0" smtClean="0">
                <a:latin typeface="Times New Roman" pitchFamily="18" charset="0"/>
                <a:cs typeface="Times New Roman" pitchFamily="18" charset="0"/>
              </a:rPr>
              <a:t>According to tradition, </a:t>
            </a:r>
            <a:r>
              <a:rPr lang="en-US" b="1" dirty="0" smtClean="0">
                <a:latin typeface="Times New Roman" pitchFamily="18" charset="0"/>
                <a:cs typeface="Times New Roman" pitchFamily="18" charset="0"/>
              </a:rPr>
              <a:t>in </a:t>
            </a:r>
            <a:r>
              <a:rPr lang="en-US" b="1" dirty="0" smtClean="0">
                <a:latin typeface="Times New Roman" pitchFamily="18" charset="0"/>
                <a:cs typeface="Times New Roman" pitchFamily="18" charset="0"/>
              </a:rPr>
              <a:t>honor of the event, a traditional military parade called Trooping the Color will take place. Over 1,400 soldiers, 200 horses and 400 musicians take part in what Buckingham Palace describes as "an excellent display of military precision, horsemanship and fanfare". This is a show designed to show support for the monarch, the head </a:t>
            </a:r>
            <a:r>
              <a:rPr lang="en-US" b="1" dirty="0" smtClean="0">
                <a:latin typeface="Times New Roman" pitchFamily="18" charset="0"/>
                <a:cs typeface="Times New Roman" pitchFamily="18" charset="0"/>
              </a:rPr>
              <a:t>of </a:t>
            </a:r>
            <a:r>
              <a:rPr lang="en-US" b="1" dirty="0" smtClean="0">
                <a:latin typeface="Times New Roman" pitchFamily="18" charset="0"/>
                <a:cs typeface="Times New Roman" pitchFamily="18" charset="0"/>
              </a:rPr>
              <a:t>the British armed forces</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По традиции </a:t>
            </a:r>
            <a:r>
              <a:rPr lang="ru-RU" b="1" dirty="0" smtClean="0">
                <a:latin typeface="Times New Roman" pitchFamily="18" charset="0"/>
                <a:cs typeface="Times New Roman" pitchFamily="18" charset="0"/>
              </a:rPr>
              <a:t>в </a:t>
            </a:r>
            <a:r>
              <a:rPr lang="ru-RU" b="1" dirty="0" smtClean="0">
                <a:latin typeface="Times New Roman" pitchFamily="18" charset="0"/>
                <a:cs typeface="Times New Roman" pitchFamily="18" charset="0"/>
              </a:rPr>
              <a:t>честь события, состоится традиционный военный парад под названием </a:t>
            </a:r>
            <a:r>
              <a:rPr lang="ru-RU" b="1" dirty="0" err="1" smtClean="0">
                <a:latin typeface="Times New Roman" pitchFamily="18" charset="0"/>
                <a:cs typeface="Times New Roman" pitchFamily="18" charset="0"/>
              </a:rPr>
              <a:t>Trooping</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the</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Colour</a:t>
            </a:r>
            <a:r>
              <a:rPr lang="ru-RU" b="1" dirty="0" smtClean="0">
                <a:latin typeface="Times New Roman" pitchFamily="18" charset="0"/>
                <a:cs typeface="Times New Roman" pitchFamily="18" charset="0"/>
              </a:rPr>
              <a:t>. Более 1400 солдат, 200 лошадей и 400 музыкантов принимают участие в том, что Букингемский дворец описывает как «отличное проявление военной точности, искусства верховой езды и фанфар». Это – шоу, призванное продемонстрировать поддержку монарха, главы британских вооруженных сил.</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0"/>
            <a:ext cx="8229600" cy="928670"/>
          </a:xfrm>
        </p:spPr>
        <p:txBody>
          <a:bodyPr>
            <a:normAutofit/>
          </a:bodyPr>
          <a:lstStyle/>
          <a:p>
            <a:pPr algn="ctr"/>
            <a:r>
              <a:rPr lang="en-US" sz="2800" dirty="0" smtClean="0"/>
              <a:t>According to </a:t>
            </a:r>
            <a:r>
              <a:rPr lang="en-US" sz="2800" dirty="0" smtClean="0"/>
              <a:t>tradition</a:t>
            </a:r>
            <a:r>
              <a:rPr lang="ru-RU" sz="2800" dirty="0" smtClean="0"/>
              <a:t>.</a:t>
            </a:r>
            <a:endParaRPr lang="ru-RU" sz="2800" dirty="0"/>
          </a:p>
        </p:txBody>
      </p:sp>
      <p:pic>
        <p:nvPicPr>
          <p:cNvPr id="15362" name="Picture 2" descr="Великобритания хочет блокировки &quot;Северного потока-2&quot;, обвиняет Путина в  пограничном кризисе и грозит войной | Майор Гром | Дзен"/>
          <p:cNvPicPr>
            <a:picLocks noChangeAspect="1" noChangeArrowheads="1"/>
          </p:cNvPicPr>
          <p:nvPr/>
        </p:nvPicPr>
        <p:blipFill>
          <a:blip r:embed="rId2"/>
          <a:srcRect/>
          <a:stretch>
            <a:fillRect/>
          </a:stretch>
        </p:blipFill>
        <p:spPr bwMode="auto">
          <a:xfrm>
            <a:off x="1785918" y="785794"/>
            <a:ext cx="5643602" cy="2071702"/>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071810"/>
            <a:ext cx="8229600" cy="3786190"/>
          </a:xfrm>
        </p:spPr>
        <p:txBody>
          <a:bodyPr>
            <a:normAutofit fontScale="92500" lnSpcReduction="10000"/>
          </a:bodyPr>
          <a:lstStyle/>
          <a:p>
            <a:r>
              <a:rPr lang="en-US" sz="2000" b="1" dirty="0" smtClean="0">
                <a:latin typeface="Times New Roman" pitchFamily="18" charset="0"/>
                <a:cs typeface="Times New Roman" pitchFamily="18" charset="0"/>
              </a:rPr>
              <a:t>Father's Day dates back to medieval Europe, where Catholics celebrated Saint Joseph's Day. Joseph was considered the ideal father figure as he helped raise Jesus as his own child and other fathers were to follow suit. Thus, the idea of ​​celebrating and honoring one's father has existed in Europe for centuries and goes back to ancient Babylon 4000 (!) years ago</a:t>
            </a:r>
            <a:r>
              <a:rPr lang="en-US" sz="2000" b="1" dirty="0" smtClean="0">
                <a:latin typeface="Times New Roman" pitchFamily="18" charset="0"/>
                <a:cs typeface="Times New Roman" pitchFamily="18" charset="0"/>
              </a:rPr>
              <a:t>.</a:t>
            </a: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День отца восходит к средневековой Европе, где католики отмечали День Святого Иосифа. Иосиф считался идеальным образцом отца, поскольку он помог воспитать Иисуса как своего собственного ребенка, и другие отцы должны были последовать его примеру.</a:t>
            </a:r>
          </a:p>
          <a:p>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Так, идея празднования и почитания своего отца существует в Европе на протяжении веков и восходит к древнему Вавилону 4000 (!) лет назад.</a:t>
            </a:r>
            <a:endParaRPr lang="ru-RU" sz="2000" b="1"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en-US" sz="2800" dirty="0" smtClean="0">
                <a:solidFill>
                  <a:srgbClr val="FF0000"/>
                </a:solidFill>
                <a:latin typeface="Times New Roman" pitchFamily="18" charset="0"/>
                <a:cs typeface="Times New Roman" pitchFamily="18" charset="0"/>
              </a:rPr>
              <a:t>Third Sunday in June </a:t>
            </a:r>
            <a:r>
              <a:rPr lang="en-US" sz="2800" dirty="0" smtClean="0">
                <a:solidFill>
                  <a:srgbClr val="FF0000"/>
                </a:solidFill>
                <a:latin typeface="Times New Roman" pitchFamily="18" charset="0"/>
                <a:cs typeface="Times New Roman" pitchFamily="18" charset="0"/>
              </a:rPr>
              <a:t>Father's </a:t>
            </a:r>
            <a:r>
              <a:rPr lang="en-US" sz="2800" dirty="0" smtClean="0">
                <a:solidFill>
                  <a:srgbClr val="FF0000"/>
                </a:solidFill>
                <a:latin typeface="Times New Roman" pitchFamily="18" charset="0"/>
                <a:cs typeface="Times New Roman" pitchFamily="18" charset="0"/>
              </a:rPr>
              <a:t>Day</a:t>
            </a:r>
            <a:r>
              <a:rPr lang="en-US" sz="2800" dirty="0" smtClean="0">
                <a:solidFill>
                  <a:srgbClr val="FF0000"/>
                </a:solidFill>
                <a:latin typeface="Times New Roman" pitchFamily="18" charset="0"/>
                <a:cs typeface="Times New Roman" pitchFamily="18" charset="0"/>
              </a:rPr>
              <a:t>.</a:t>
            </a:r>
            <a:r>
              <a:rPr lang="ru-RU" sz="2800" dirty="0" smtClean="0">
                <a:solidFill>
                  <a:srgbClr val="FF0000"/>
                </a:solidFill>
                <a:latin typeface="Times New Roman" pitchFamily="18" charset="0"/>
                <a:cs typeface="Times New Roman" pitchFamily="18" charset="0"/>
              </a:rPr>
              <a:t> Третье воскресенье </a:t>
            </a:r>
            <a:r>
              <a:rPr lang="ru-RU" sz="2800" dirty="0" smtClean="0">
                <a:solidFill>
                  <a:srgbClr val="FF0000"/>
                </a:solidFill>
                <a:latin typeface="Times New Roman" pitchFamily="18" charset="0"/>
                <a:cs typeface="Times New Roman" pitchFamily="18" charset="0"/>
              </a:rPr>
              <a:t>июня. День отца.</a:t>
            </a:r>
            <a:endParaRPr lang="ru-RU" sz="2800" dirty="0">
              <a:solidFill>
                <a:srgbClr val="FF0000"/>
              </a:solidFill>
              <a:latin typeface="Times New Roman" pitchFamily="18" charset="0"/>
              <a:cs typeface="Times New Roman" pitchFamily="18" charset="0"/>
            </a:endParaRPr>
          </a:p>
        </p:txBody>
      </p:sp>
      <p:pic>
        <p:nvPicPr>
          <p:cNvPr id="16386" name="Picture 2" descr="Father's Day - День отца в США"/>
          <p:cNvPicPr>
            <a:picLocks noChangeAspect="1" noChangeArrowheads="1"/>
          </p:cNvPicPr>
          <p:nvPr/>
        </p:nvPicPr>
        <p:blipFill>
          <a:blip r:embed="rId2"/>
          <a:srcRect/>
          <a:stretch>
            <a:fillRect/>
          </a:stretch>
        </p:blipFill>
        <p:spPr bwMode="auto">
          <a:xfrm>
            <a:off x="3643306" y="1357298"/>
            <a:ext cx="4572032" cy="171451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876"/>
            <a:ext cx="8229600" cy="3286124"/>
          </a:xfrm>
        </p:spPr>
        <p:txBody>
          <a:bodyPr>
            <a:normAutofit fontScale="70000" lnSpcReduction="20000"/>
          </a:bodyPr>
          <a:lstStyle/>
          <a:p>
            <a:r>
              <a:rPr lang="en-US" b="1" dirty="0" smtClean="0">
                <a:latin typeface="Times New Roman" pitchFamily="18" charset="0"/>
                <a:cs typeface="Times New Roman" pitchFamily="18" charset="0"/>
              </a:rPr>
              <a:t>Just imagine: archaeologists even found an ancient Babylonian tablet, signed by a son named </a:t>
            </a:r>
            <a:r>
              <a:rPr lang="en-US" b="1" dirty="0" err="1" smtClean="0">
                <a:latin typeface="Times New Roman" pitchFamily="18" charset="0"/>
                <a:cs typeface="Times New Roman" pitchFamily="18" charset="0"/>
              </a:rPr>
              <a:t>Elmesu</a:t>
            </a:r>
            <a:r>
              <a:rPr lang="en-US" b="1" dirty="0" smtClean="0">
                <a:latin typeface="Times New Roman" pitchFamily="18" charset="0"/>
                <a:cs typeface="Times New Roman" pitchFamily="18" charset="0"/>
              </a:rPr>
              <a:t>, on which wishes of health and long life were carved to his father. This Father's Day message is the earliest found. The modern version of Father's Day is supposed to have come from the United States over a hundred years ago</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Только представьте: археологи даже нашли древнюю вавилонскую табличку, подписанную сыном по имени </a:t>
            </a:r>
            <a:r>
              <a:rPr lang="ru-RU" b="1" dirty="0" err="1" smtClean="0">
                <a:latin typeface="Times New Roman" pitchFamily="18" charset="0"/>
                <a:cs typeface="Times New Roman" pitchFamily="18" charset="0"/>
              </a:rPr>
              <a:t>Элмесу</a:t>
            </a:r>
            <a:r>
              <a:rPr lang="ru-RU" b="1" dirty="0" smtClean="0">
                <a:latin typeface="Times New Roman" pitchFamily="18" charset="0"/>
                <a:cs typeface="Times New Roman" pitchFamily="18" charset="0"/>
              </a:rPr>
              <a:t>, на которой были вырезаны пожелания здоровья и долгой жизни его отцу. Это послание ко Дню отца является самым ранним из найденных.</a:t>
            </a: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Предполагается, что современная версия Дня отца пришла из Соединенных Штатов более ста лет назад.</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142852"/>
            <a:ext cx="8229600" cy="928694"/>
          </a:xfrm>
        </p:spPr>
        <p:txBody>
          <a:bodyPr>
            <a:normAutofit/>
          </a:bodyPr>
          <a:lstStyle/>
          <a:p>
            <a:pPr algn="ctr"/>
            <a:r>
              <a:rPr lang="ru-RU" sz="3600" dirty="0" smtClean="0"/>
              <a:t>А</a:t>
            </a:r>
            <a:r>
              <a:rPr lang="en-US" sz="3600" dirty="0" err="1" smtClean="0"/>
              <a:t>ncient</a:t>
            </a:r>
            <a:r>
              <a:rPr lang="en-US" sz="3600" dirty="0" smtClean="0"/>
              <a:t> </a:t>
            </a:r>
            <a:r>
              <a:rPr lang="en-US" sz="3600" dirty="0" smtClean="0"/>
              <a:t>Babylonian </a:t>
            </a:r>
            <a:r>
              <a:rPr lang="en-US" sz="3600" dirty="0" smtClean="0"/>
              <a:t>tablet</a:t>
            </a:r>
            <a:r>
              <a:rPr lang="ru-RU" sz="3600" dirty="0" smtClean="0"/>
              <a:t>.</a:t>
            </a:r>
            <a:endParaRPr lang="ru-RU" sz="3600" dirty="0"/>
          </a:p>
        </p:txBody>
      </p:sp>
      <p:pic>
        <p:nvPicPr>
          <p:cNvPr id="17410" name="Picture 2" descr="С днем отца картинки красивые - 79 фото"/>
          <p:cNvPicPr>
            <a:picLocks noChangeAspect="1" noChangeArrowheads="1"/>
          </p:cNvPicPr>
          <p:nvPr/>
        </p:nvPicPr>
        <p:blipFill>
          <a:blip r:embed="rId2"/>
          <a:srcRect/>
          <a:stretch>
            <a:fillRect/>
          </a:stretch>
        </p:blipFill>
        <p:spPr bwMode="auto">
          <a:xfrm>
            <a:off x="3000364" y="1000108"/>
            <a:ext cx="5143536" cy="2571768"/>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643314"/>
            <a:ext cx="8229600" cy="3000396"/>
          </a:xfrm>
        </p:spPr>
        <p:txBody>
          <a:bodyPr>
            <a:normAutofit fontScale="70000" lnSpcReduction="20000"/>
          </a:bodyPr>
          <a:lstStyle/>
          <a:p>
            <a:r>
              <a:rPr lang="en-US" b="1" dirty="0" smtClean="0">
                <a:latin typeface="Times New Roman" pitchFamily="18" charset="0"/>
                <a:cs typeface="Times New Roman" pitchFamily="18" charset="0"/>
              </a:rPr>
              <a:t>The Edinburgh Festival Fringe is the largest and most democratic theater forum in Europe. It usually lasts the whole of August and consists of more than 30 thousand performances from 3-4 thousand participants, none of which passed the competitive selection - the doors wide open for everyone to share their creativity are the main feature of the Fringe</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Фестиваль </a:t>
            </a:r>
            <a:r>
              <a:rPr lang="ru-RU" b="1" dirty="0" err="1" smtClean="0">
                <a:latin typeface="Times New Roman" pitchFamily="18" charset="0"/>
                <a:cs typeface="Times New Roman" pitchFamily="18" charset="0"/>
              </a:rPr>
              <a:t>Фриндж</a:t>
            </a:r>
            <a:r>
              <a:rPr lang="ru-RU" b="1" dirty="0" smtClean="0">
                <a:latin typeface="Times New Roman" pitchFamily="18" charset="0"/>
                <a:cs typeface="Times New Roman" pitchFamily="18" charset="0"/>
              </a:rPr>
              <a:t> в Эдинбурге (</a:t>
            </a:r>
            <a:r>
              <a:rPr lang="ru-RU" b="1" dirty="0" err="1" smtClean="0">
                <a:latin typeface="Times New Roman" pitchFamily="18" charset="0"/>
                <a:cs typeface="Times New Roman" pitchFamily="18" charset="0"/>
              </a:rPr>
              <a:t>Edinburgh</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Festival</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Fringe</a:t>
            </a:r>
            <a:r>
              <a:rPr lang="ru-RU" b="1" dirty="0" smtClean="0">
                <a:latin typeface="Times New Roman" pitchFamily="18" charset="0"/>
                <a:cs typeface="Times New Roman" pitchFamily="18" charset="0"/>
              </a:rPr>
              <a:t>) — самый крупный и самый демократичный театральный форум Европы. Обычно он длится весь август и состоит более чем из 30 тысяч представлений от 3–4 тысяч участников, ни один из которых не проходил конкурсный отбор — распахнутые двери для всех желающих поделиться своим творчеством являются главной особенностью </a:t>
            </a:r>
            <a:r>
              <a:rPr lang="ru-RU" b="1" dirty="0" err="1" smtClean="0">
                <a:latin typeface="Times New Roman" pitchFamily="18" charset="0"/>
                <a:cs typeface="Times New Roman" pitchFamily="18" charset="0"/>
              </a:rPr>
              <a:t>Фринджа</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Autofit/>
          </a:bodyPr>
          <a:lstStyle/>
          <a:p>
            <a:pPr algn="ctr"/>
            <a:r>
              <a:rPr lang="en-US" sz="3200" dirty="0" smtClean="0">
                <a:solidFill>
                  <a:srgbClr val="FF0000"/>
                </a:solidFill>
                <a:latin typeface="Times New Roman" pitchFamily="18" charset="0"/>
                <a:cs typeface="Times New Roman" pitchFamily="18" charset="0"/>
              </a:rPr>
              <a:t>August Fringe Festival</a:t>
            </a:r>
            <a:r>
              <a:rPr lang="en-US" sz="3200" dirty="0" smtClean="0">
                <a:solidFill>
                  <a:srgbClr val="FF0000"/>
                </a:solidFill>
                <a:latin typeface="Times New Roman" pitchFamily="18" charset="0"/>
                <a:cs typeface="Times New Roman" pitchFamily="18" charset="0"/>
              </a:rPr>
              <a:t>.</a:t>
            </a:r>
            <a:r>
              <a:rPr lang="ru-RU" sz="3200" dirty="0" smtClean="0">
                <a:solidFill>
                  <a:srgbClr val="FF0000"/>
                </a:solidFill>
                <a:latin typeface="Times New Roman" pitchFamily="18" charset="0"/>
                <a:cs typeface="Times New Roman" pitchFamily="18" charset="0"/>
              </a:rPr>
              <a:t> Август	Фестиваль </a:t>
            </a:r>
            <a:r>
              <a:rPr lang="ru-RU" sz="3200" dirty="0" err="1" smtClean="0">
                <a:solidFill>
                  <a:srgbClr val="FF0000"/>
                </a:solidFill>
                <a:latin typeface="Times New Roman" pitchFamily="18" charset="0"/>
                <a:cs typeface="Times New Roman" pitchFamily="18" charset="0"/>
              </a:rPr>
              <a:t>Фриндж</a:t>
            </a:r>
            <a:r>
              <a:rPr lang="ru-RU" sz="3200" dirty="0" smtClean="0">
                <a:solidFill>
                  <a:srgbClr val="FF0000"/>
                </a:solidFill>
                <a:latin typeface="Times New Roman" pitchFamily="18" charset="0"/>
                <a:cs typeface="Times New Roman" pitchFamily="18" charset="0"/>
              </a:rPr>
              <a:t>.</a:t>
            </a:r>
            <a:endParaRPr lang="ru-RU" sz="3200" dirty="0">
              <a:solidFill>
                <a:srgbClr val="FF0000"/>
              </a:solidFill>
              <a:latin typeface="Times New Roman" pitchFamily="18" charset="0"/>
              <a:cs typeface="Times New Roman" pitchFamily="18" charset="0"/>
            </a:endParaRPr>
          </a:p>
        </p:txBody>
      </p:sp>
      <p:pic>
        <p:nvPicPr>
          <p:cNvPr id="18434" name="Picture 2" descr="Фестиваль искусств «Фриндж» в Эдинбурге - Travelcalendar"/>
          <p:cNvPicPr>
            <a:picLocks noChangeAspect="1" noChangeArrowheads="1"/>
          </p:cNvPicPr>
          <p:nvPr/>
        </p:nvPicPr>
        <p:blipFill>
          <a:blip r:embed="rId2"/>
          <a:srcRect/>
          <a:stretch>
            <a:fillRect/>
          </a:stretch>
        </p:blipFill>
        <p:spPr bwMode="auto">
          <a:xfrm>
            <a:off x="3857620" y="1285860"/>
            <a:ext cx="4714908" cy="2357454"/>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429000"/>
            <a:ext cx="8229600" cy="3214710"/>
          </a:xfrm>
        </p:spPr>
        <p:txBody>
          <a:bodyPr>
            <a:normAutofit fontScale="70000" lnSpcReduction="20000"/>
          </a:bodyPr>
          <a:lstStyle/>
          <a:p>
            <a:r>
              <a:rPr lang="en-US" b="1" dirty="0" smtClean="0">
                <a:latin typeface="Times New Roman" pitchFamily="18" charset="0"/>
                <a:cs typeface="Times New Roman" pitchFamily="18" charset="0"/>
              </a:rPr>
              <a:t>The specificity of the festival was dictated by the history of its origin. In 1947, opera impresario Rudolf Bing conceived the idea of ​​holding an arts festival in the UK to provide moral support to a war-torn society. Having chosen Edinburgh, which was not affected by the bombings, Bing concentrated his efforts on inviting the best teams in Europe, but in addition to the official participants, 8 more theaters arrived</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Специфика фестиваля была продиктована историей его возникновения. В 1947 году оперный импресарио Рудольф Бинг задумал провести в Великобритании фестиваль искусств для моральной поддержки измученного войной общества. Выбрав не задетый бомбежками Эдинбург, Бинг сосредоточил силы на приглашении лучших коллективов Европы, но помимо официальных участников прибыли еще 8 театров.</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1011222"/>
          </a:xfrm>
        </p:spPr>
        <p:txBody>
          <a:bodyPr>
            <a:normAutofit/>
          </a:bodyPr>
          <a:lstStyle/>
          <a:p>
            <a:r>
              <a:rPr lang="en-US" sz="3200" dirty="0" smtClean="0"/>
              <a:t>Festival history</a:t>
            </a:r>
            <a:r>
              <a:rPr lang="en-US" sz="3200" dirty="0" smtClean="0"/>
              <a:t>.</a:t>
            </a:r>
            <a:r>
              <a:rPr lang="ru-RU" sz="3200" dirty="0" smtClean="0"/>
              <a:t> История фестиваля.</a:t>
            </a:r>
            <a:endParaRPr lang="ru-RU" sz="3200" dirty="0"/>
          </a:p>
        </p:txBody>
      </p:sp>
      <p:pic>
        <p:nvPicPr>
          <p:cNvPr id="19458" name="Picture 2" descr="всё обо всём - Эдинбургский международный фестиваль искусств (The Edinburgh  International Festival). Эдинбургский международный фестиваль искусств (The  Edinburgh International Festival) – один из крупнейших в мире фестивалей  сценических искусств. Он ..."/>
          <p:cNvPicPr>
            <a:picLocks noChangeAspect="1" noChangeArrowheads="1"/>
          </p:cNvPicPr>
          <p:nvPr/>
        </p:nvPicPr>
        <p:blipFill>
          <a:blip r:embed="rId2"/>
          <a:srcRect/>
          <a:stretch>
            <a:fillRect/>
          </a:stretch>
        </p:blipFill>
        <p:spPr bwMode="auto">
          <a:xfrm>
            <a:off x="857224" y="1071546"/>
            <a:ext cx="3071834"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60" name="Picture 4" descr="Фестиваль искусств «Фриндж» в Эдинбурге - Travelcalendar"/>
          <p:cNvPicPr>
            <a:picLocks noChangeAspect="1" noChangeArrowheads="1"/>
          </p:cNvPicPr>
          <p:nvPr/>
        </p:nvPicPr>
        <p:blipFill>
          <a:blip r:embed="rId3" cstate="print"/>
          <a:srcRect/>
          <a:stretch>
            <a:fillRect/>
          </a:stretch>
        </p:blipFill>
        <p:spPr bwMode="auto">
          <a:xfrm>
            <a:off x="4286248" y="1285860"/>
            <a:ext cx="3571900"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71942"/>
            <a:ext cx="8229600" cy="2571768"/>
          </a:xfrm>
        </p:spPr>
        <p:txBody>
          <a:bodyPr>
            <a:normAutofit fontScale="77500" lnSpcReduction="20000"/>
          </a:bodyPr>
          <a:lstStyle/>
          <a:p>
            <a:r>
              <a:rPr lang="en-US" b="1" dirty="0" smtClean="0">
                <a:latin typeface="Times New Roman" pitchFamily="18" charset="0"/>
                <a:cs typeface="Times New Roman" pitchFamily="18" charset="0"/>
              </a:rPr>
              <a:t>Fringe is the territory of numerous shows, including musicals, opera, circus, theater, cabaret, children's performances, art and, of course, stand-up. Comedy events make up more than a third of the festival program</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err="1" smtClean="0">
                <a:latin typeface="Times New Roman" pitchFamily="18" charset="0"/>
                <a:cs typeface="Times New Roman" pitchFamily="18" charset="0"/>
              </a:rPr>
              <a:t>Фриндж</a:t>
            </a:r>
            <a:r>
              <a:rPr lang="ru-RU" b="1" dirty="0" smtClean="0">
                <a:latin typeface="Times New Roman" pitchFamily="18" charset="0"/>
                <a:cs typeface="Times New Roman" pitchFamily="18" charset="0"/>
              </a:rPr>
              <a:t> — территория многочисленных шоу, среди которых мюзиклы, опера, цирк, театр, кабаре, детские представления, художественное слово и, конечно, </a:t>
            </a:r>
            <a:r>
              <a:rPr lang="ru-RU" b="1" dirty="0" err="1" smtClean="0">
                <a:latin typeface="Times New Roman" pitchFamily="18" charset="0"/>
                <a:cs typeface="Times New Roman" pitchFamily="18" charset="0"/>
              </a:rPr>
              <a:t>стенд-ап</a:t>
            </a:r>
            <a:r>
              <a:rPr lang="ru-RU" b="1" dirty="0" smtClean="0">
                <a:latin typeface="Times New Roman" pitchFamily="18" charset="0"/>
                <a:cs typeface="Times New Roman" pitchFamily="18" charset="0"/>
              </a:rPr>
              <a:t>. События комедийной направленности составляют больше трети фестивальной программы. </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Autofit/>
          </a:bodyPr>
          <a:lstStyle/>
          <a:p>
            <a:r>
              <a:rPr lang="en-US" sz="3200" dirty="0" smtClean="0"/>
              <a:t>Fringe is the territory of numerous </a:t>
            </a:r>
            <a:r>
              <a:rPr lang="en-US" sz="3200" dirty="0" smtClean="0"/>
              <a:t>shows</a:t>
            </a:r>
            <a:r>
              <a:rPr lang="ru-RU" sz="3200" dirty="0" smtClean="0"/>
              <a:t>. </a:t>
            </a:r>
            <a:r>
              <a:rPr lang="ru-RU" sz="3200" dirty="0" err="1" smtClean="0"/>
              <a:t>Фриндж</a:t>
            </a:r>
            <a:r>
              <a:rPr lang="ru-RU" sz="3200" dirty="0" smtClean="0"/>
              <a:t> — территория многочисленных </a:t>
            </a:r>
            <a:r>
              <a:rPr lang="ru-RU" sz="3200" dirty="0" smtClean="0"/>
              <a:t>шоу.</a:t>
            </a:r>
            <a:endParaRPr lang="ru-RU" sz="3200" dirty="0"/>
          </a:p>
        </p:txBody>
      </p:sp>
      <p:pic>
        <p:nvPicPr>
          <p:cNvPr id="20482" name="Picture 2" descr="Эдинбургский Фестиваль Fringe — стоковые фотографии и другие картинки  Эдинбург - Лотиан - Эдинбург - Лотиан, Бахрома, Большой город - iStock"/>
          <p:cNvPicPr>
            <a:picLocks noChangeAspect="1" noChangeArrowheads="1"/>
          </p:cNvPicPr>
          <p:nvPr/>
        </p:nvPicPr>
        <p:blipFill>
          <a:blip r:embed="rId2"/>
          <a:srcRect/>
          <a:stretch>
            <a:fillRect/>
          </a:stretch>
        </p:blipFill>
        <p:spPr bwMode="auto">
          <a:xfrm>
            <a:off x="3500430" y="1500174"/>
            <a:ext cx="4773615"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928934"/>
            <a:ext cx="8229600" cy="3929066"/>
          </a:xfrm>
        </p:spPr>
        <p:txBody>
          <a:bodyPr>
            <a:normAutofit fontScale="62500" lnSpcReduction="20000"/>
          </a:bodyPr>
          <a:lstStyle/>
          <a:p>
            <a:r>
              <a:rPr lang="en-US" b="1" dirty="0" smtClean="0">
                <a:latin typeface="Times New Roman" pitchFamily="18" charset="0"/>
                <a:cs typeface="Times New Roman" pitchFamily="18" charset="0"/>
              </a:rPr>
              <a:t>The </a:t>
            </a:r>
            <a:r>
              <a:rPr lang="en-US" b="1" dirty="0" err="1" smtClean="0">
                <a:latin typeface="Times New Roman" pitchFamily="18" charset="0"/>
                <a:cs typeface="Times New Roman" pitchFamily="18" charset="0"/>
              </a:rPr>
              <a:t>Notting</a:t>
            </a:r>
            <a:r>
              <a:rPr lang="en-US" b="1" dirty="0" smtClean="0">
                <a:latin typeface="Times New Roman" pitchFamily="18" charset="0"/>
                <a:cs typeface="Times New Roman" pitchFamily="18" charset="0"/>
              </a:rPr>
              <a:t> Hill Carnival is an annual street festival that draws millions of spectators to the heart of London. To rhythmic melodies in the style of reggae and salsa, participants in bright costumes, forgetting about social prohibitions and conventions, glorify the multicultural heritage of Foggy Albion. Traditionally, since 1966, the celebration of equality and freedom takes place at the end of summer. The long weekend in August - Saturday, Sunday and Monday - is filled with bright colors and incredible fun</a:t>
            </a:r>
            <a:r>
              <a:rPr lang="en-US" b="1" dirty="0" smtClean="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Карнавал </a:t>
            </a:r>
            <a:r>
              <a:rPr lang="ru-RU" b="1" dirty="0" err="1" smtClean="0">
                <a:latin typeface="Times New Roman" pitchFamily="18" charset="0"/>
                <a:cs typeface="Times New Roman" pitchFamily="18" charset="0"/>
              </a:rPr>
              <a:t>Ноттинг-Хилл</a:t>
            </a:r>
            <a:r>
              <a:rPr lang="ru-RU" b="1" dirty="0" smtClean="0">
                <a:latin typeface="Times New Roman" pitchFamily="18" charset="0"/>
                <a:cs typeface="Times New Roman" pitchFamily="18" charset="0"/>
              </a:rPr>
              <a:t> — ежегодный уличный фестиваль, влекущий миллионы зрителей в самое сердце Лондона. Под ритмичные мелодии в стиле регги и </a:t>
            </a:r>
            <a:r>
              <a:rPr lang="ru-RU" b="1" dirty="0" err="1" smtClean="0">
                <a:latin typeface="Times New Roman" pitchFamily="18" charset="0"/>
                <a:cs typeface="Times New Roman" pitchFamily="18" charset="0"/>
              </a:rPr>
              <a:t>сальсы</a:t>
            </a:r>
            <a:r>
              <a:rPr lang="ru-RU" b="1" dirty="0" smtClean="0">
                <a:latin typeface="Times New Roman" pitchFamily="18" charset="0"/>
                <a:cs typeface="Times New Roman" pitchFamily="18" charset="0"/>
              </a:rPr>
              <a:t> участники в ярких костюмах, забыв о социальных запретах и условностях, прославляют </a:t>
            </a:r>
            <a:r>
              <a:rPr lang="ru-RU" b="1" dirty="0" err="1" smtClean="0">
                <a:latin typeface="Times New Roman" pitchFamily="18" charset="0"/>
                <a:cs typeface="Times New Roman" pitchFamily="18" charset="0"/>
              </a:rPr>
              <a:t>многокультурное</a:t>
            </a:r>
            <a:r>
              <a:rPr lang="ru-RU" b="1" dirty="0" smtClean="0">
                <a:latin typeface="Times New Roman" pitchFamily="18" charset="0"/>
                <a:cs typeface="Times New Roman" pitchFamily="18" charset="0"/>
              </a:rPr>
              <a:t> наследие Туманного Альбиона.</a:t>
            </a: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Традиционно, с 1966 года, праздник равенства и свободы проходит в конце лета. Длинные выходные августа: суббота, воскресенье и понедельник — окрашиваются в яркие цвета и наполняются невероятным весельем.</a:t>
            </a:r>
            <a:endParaRPr lang="ru-RU" b="1"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511156"/>
          </a:xfrm>
        </p:spPr>
        <p:txBody>
          <a:bodyPr>
            <a:normAutofit fontScale="90000"/>
          </a:bodyPr>
          <a:lstStyle/>
          <a:p>
            <a:r>
              <a:rPr lang="en-US" dirty="0" smtClean="0"/>
              <a:t/>
            </a:r>
            <a:br>
              <a:rPr lang="en-US" dirty="0" smtClean="0"/>
            </a:br>
            <a:r>
              <a:rPr lang="en-US" sz="3100" b="0" dirty="0" smtClean="0">
                <a:solidFill>
                  <a:srgbClr val="FF0000"/>
                </a:solidFill>
              </a:rPr>
              <a:t>August 25 Carnival in </a:t>
            </a:r>
            <a:r>
              <a:rPr lang="en-US" sz="3100" b="0" dirty="0" err="1" smtClean="0">
                <a:solidFill>
                  <a:srgbClr val="FF0000"/>
                </a:solidFill>
              </a:rPr>
              <a:t>Notting</a:t>
            </a:r>
            <a:r>
              <a:rPr lang="en-US" sz="3100" b="0" dirty="0" smtClean="0">
                <a:solidFill>
                  <a:srgbClr val="FF0000"/>
                </a:solidFill>
              </a:rPr>
              <a:t> Hill</a:t>
            </a:r>
            <a:r>
              <a:rPr lang="en-US" sz="3100" b="0" dirty="0" smtClean="0">
                <a:solidFill>
                  <a:srgbClr val="FF0000"/>
                </a:solidFill>
              </a:rPr>
              <a:t>.</a:t>
            </a:r>
            <a:r>
              <a:rPr lang="ru-RU" sz="3100" b="0" dirty="0" smtClean="0">
                <a:solidFill>
                  <a:srgbClr val="FF0000"/>
                </a:solidFill>
              </a:rPr>
              <a:t> 25 августа	Карнавал в </a:t>
            </a:r>
            <a:r>
              <a:rPr lang="ru-RU" sz="3100" b="0" dirty="0" err="1" smtClean="0">
                <a:solidFill>
                  <a:srgbClr val="FF0000"/>
                </a:solidFill>
              </a:rPr>
              <a:t>Ноттинг</a:t>
            </a:r>
            <a:r>
              <a:rPr lang="ru-RU" sz="3100" b="0" dirty="0" smtClean="0">
                <a:solidFill>
                  <a:srgbClr val="FF0000"/>
                </a:solidFill>
              </a:rPr>
              <a:t> Хилле.</a:t>
            </a:r>
            <a:endParaRPr lang="ru-RU" sz="3100" dirty="0">
              <a:solidFill>
                <a:srgbClr val="FF0000"/>
              </a:solidFill>
            </a:endParaRPr>
          </a:p>
        </p:txBody>
      </p:sp>
      <p:pic>
        <p:nvPicPr>
          <p:cNvPr id="21506" name="Picture 2" descr="Ноттинг-Хиллский карнавал в Лондоне - Lingua-Airlines.ru"/>
          <p:cNvPicPr>
            <a:picLocks noChangeAspect="1" noChangeArrowheads="1"/>
          </p:cNvPicPr>
          <p:nvPr/>
        </p:nvPicPr>
        <p:blipFill>
          <a:blip r:embed="rId2"/>
          <a:srcRect/>
          <a:stretch>
            <a:fillRect/>
          </a:stretch>
        </p:blipFill>
        <p:spPr bwMode="auto">
          <a:xfrm>
            <a:off x="4643438" y="1214422"/>
            <a:ext cx="2771775" cy="1714512"/>
          </a:xfrm>
          <a:prstGeom prst="rect">
            <a:avLst/>
          </a:prstGeom>
          <a:ln>
            <a:noFill/>
          </a:ln>
          <a:effectLst>
            <a:softEdge rad="112500"/>
          </a:effectLst>
        </p:spPr>
      </p:pic>
      <p:pic>
        <p:nvPicPr>
          <p:cNvPr id="21508" name="Picture 4" descr="Девочек В Костюм В Ноттингхиллский Карнавал В Лондоне Англия — стоковые  фотографии и другие картинки 2015 - iStock"/>
          <p:cNvPicPr>
            <a:picLocks noChangeAspect="1" noChangeArrowheads="1"/>
          </p:cNvPicPr>
          <p:nvPr/>
        </p:nvPicPr>
        <p:blipFill>
          <a:blip r:embed="rId3"/>
          <a:srcRect/>
          <a:stretch>
            <a:fillRect/>
          </a:stretch>
        </p:blipFill>
        <p:spPr bwMode="auto">
          <a:xfrm>
            <a:off x="1357290" y="1214422"/>
            <a:ext cx="2500330" cy="1714513"/>
          </a:xfrm>
          <a:prstGeom prst="rect">
            <a:avLst/>
          </a:prstGeom>
          <a:ln>
            <a:noFill/>
          </a:ln>
          <a:effectLst>
            <a:softEdge rad="11250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72</TotalTime>
  <Words>1347</Words>
  <Application>Microsoft Office PowerPoint</Application>
  <PresentationFormat>Экран (4:3)</PresentationFormat>
  <Paragraphs>42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Открытая</vt:lpstr>
      <vt:lpstr>What holidays are celebrated there in the UK in summer?</vt:lpstr>
      <vt:lpstr>The custom.</vt:lpstr>
      <vt:lpstr>According to tradition.</vt:lpstr>
      <vt:lpstr>Third Sunday in June Father's Day. Третье воскресенье июня. День отца.</vt:lpstr>
      <vt:lpstr>Аncient Babylonian tablet.</vt:lpstr>
      <vt:lpstr>August Fringe Festival. Август Фестиваль Фриндж.</vt:lpstr>
      <vt:lpstr>Festival history. История фестиваля.</vt:lpstr>
      <vt:lpstr>Fringe is the territory of numerous shows. Фриндж — территория многочисленных шоу.</vt:lpstr>
      <vt:lpstr> August 25 Carnival in Notting Hill. 25 августа Карнавал в Ноттинг Хилле.</vt:lpstr>
      <vt:lpstr>The culmination and denouement of the Afro-Caribbean celebration. Кульминация и развязка афро-карибского торжества .</vt:lpstr>
      <vt:lpstr>Спасибо за внимание.  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holidays are celebrated there in the UK in summer?</dc:title>
  <dc:creator>Арадий Миронов</dc:creator>
  <cp:lastModifiedBy>Арадий Миронов</cp:lastModifiedBy>
  <cp:revision>8</cp:revision>
  <dcterms:created xsi:type="dcterms:W3CDTF">2023-07-13T16:33:22Z</dcterms:created>
  <dcterms:modified xsi:type="dcterms:W3CDTF">2023-07-13T17:46:15Z</dcterms:modified>
</cp:coreProperties>
</file>