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12.07.2023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F%D0%B4%D0%B5%D1%80%D0%BD%D1%8B%D0%B9_%D0%B2%D0%B7%D1%80%D1%8B%D0%B2" TargetMode="External"/><Relationship Id="rId2" Type="http://schemas.openxmlformats.org/officeDocument/2006/relationships/hyperlink" Target="https://ru.wikipedia.org/wiki/%D0%9E%D1%80%D1%83%D0%B6%D0%B8%D0%B5_%D0%BC%D0%B0%D1%81%D1%81%D0%BE%D0%B2%D0%BE%D0%B3%D0%BE_%D0%BF%D0%BE%D1%80%D0%B0%D0%B6%D0%B5%D0%BD%D0%B8%D1%8F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ru.wikipedia.org/wiki/%D0%A2%D0%B5%D1%80%D0%BC%D0%BE%D1%8F%D0%B4%D0%B5%D1%80%D0%BD%D1%8B%D0%B9_%D0%B2%D0%B7%D1%80%D1%8B%D0%B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684076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9556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i="1" dirty="0"/>
              <a:t>Очаг ядерного поражения </a:t>
            </a:r>
            <a:r>
              <a:rPr lang="ru-RU" sz="1400" i="1" dirty="0"/>
              <a:t>— территория, в пределах которой в результате воздействия ядерного оружия произошли массовые поражения людей, животных, растений и (или) разрушения и повреждения зданий и сооружений</a:t>
            </a:r>
            <a:r>
              <a:rPr lang="ru-RU" sz="1400" i="1" dirty="0" smtClean="0"/>
              <a:t>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16832"/>
            <a:ext cx="5445224" cy="4083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503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1028700" y="257040"/>
            <a:ext cx="7200630" cy="13521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/>
          </a:bodyPr>
          <a:lstStyle/>
          <a:p>
            <a:pPr algn="ctr">
              <a:lnSpc>
                <a:spcPct val="89000"/>
              </a:lnSpc>
            </a:pPr>
            <a:r>
              <a:rPr lang="ru-RU" sz="3600" b="0" strike="noStrike" spc="-1">
                <a:solidFill>
                  <a:srgbClr val="191B0E"/>
                </a:solidFill>
                <a:latin typeface="Times New Roman"/>
              </a:rPr>
              <a:t>Возможный характер будущей войны с применением ядерного оружия</a:t>
            </a:r>
            <a:endParaRPr lang="ru-RU" sz="36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64" name="TextShape 2"/>
          <p:cNvSpPr txBox="1"/>
          <p:nvPr/>
        </p:nvSpPr>
        <p:spPr>
          <a:xfrm>
            <a:off x="835920" y="1438200"/>
            <a:ext cx="3721410" cy="48002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pPr algn="just">
              <a:lnSpc>
                <a:spcPct val="94000"/>
              </a:lnSpc>
              <a:spcBef>
                <a:spcPts val="1001"/>
              </a:spcBef>
              <a:spcAft>
                <a:spcPts val="201"/>
              </a:spcAft>
            </a:pPr>
            <a:r>
              <a:rPr lang="ru-RU" sz="2000" b="0" i="1" strike="noStrike" spc="-1" dirty="0">
                <a:solidFill>
                  <a:srgbClr val="191B0E"/>
                </a:solidFill>
                <a:latin typeface="Franklin Gothic Book"/>
              </a:rPr>
              <a:t>При нескольких крупномасштабных ядерных взрывах может возникнуть  явление, которое носит название «Ядерная зима</a:t>
            </a:r>
            <a:r>
              <a:rPr lang="ru-RU" sz="2000" b="0" i="1" strike="noStrike" spc="-1" dirty="0" smtClean="0">
                <a:solidFill>
                  <a:srgbClr val="191B0E"/>
                </a:solidFill>
                <a:latin typeface="Franklin Gothic Book"/>
              </a:rPr>
              <a:t>».</a:t>
            </a:r>
          </a:p>
          <a:p>
            <a:pPr algn="just">
              <a:lnSpc>
                <a:spcPct val="94000"/>
              </a:lnSpc>
              <a:spcBef>
                <a:spcPts val="1001"/>
              </a:spcBef>
              <a:spcAft>
                <a:spcPts val="201"/>
              </a:spcAft>
            </a:pPr>
            <a:r>
              <a:rPr lang="ru-RU" sz="2000" b="0" i="1" strike="noStrike" spc="-1" dirty="0" smtClean="0">
                <a:solidFill>
                  <a:srgbClr val="191B0E"/>
                </a:solidFill>
                <a:latin typeface="Franklin Gothic Book"/>
              </a:rPr>
              <a:t> </a:t>
            </a:r>
            <a:r>
              <a:rPr lang="ru-RU" sz="2000" b="0" i="1" strike="noStrike" spc="-1" dirty="0">
                <a:solidFill>
                  <a:srgbClr val="191B0E"/>
                </a:solidFill>
                <a:latin typeface="Franklin Gothic Book"/>
              </a:rPr>
              <a:t>Ядерная зима — гипотетическое глобальное состояние климата Земли в результате широкомасштабной ядерной войны. Предполагается, что в результате выноса в стратосферу некоторого количества дыма и сажи, вызванного обширными пожарами при взрыве нескольких сотен ядерных боезарядов, температура на планете повсеместно снизится до арктической. Суша и  вода покроется льдом. Дальнейшая жизнь будет затруднительна</a:t>
            </a:r>
            <a:r>
              <a:rPr lang="ru-RU" sz="2000" b="0" strike="noStrike" spc="-1" dirty="0">
                <a:solidFill>
                  <a:srgbClr val="191B0E"/>
                </a:solidFill>
                <a:latin typeface="Franklin Gothic Book"/>
              </a:rPr>
              <a:t>.</a:t>
            </a:r>
          </a:p>
        </p:txBody>
      </p:sp>
      <p:pic>
        <p:nvPicPr>
          <p:cNvPr id="165" name="Объект 4"/>
          <p:cNvPicPr/>
          <p:nvPr/>
        </p:nvPicPr>
        <p:blipFill>
          <a:blip r:embed="rId2"/>
          <a:stretch/>
        </p:blipFill>
        <p:spPr>
          <a:xfrm>
            <a:off x="4800330" y="1438200"/>
            <a:ext cx="3335850" cy="2779920"/>
          </a:xfrm>
          <a:prstGeom prst="rect">
            <a:avLst/>
          </a:prstGeom>
          <a:ln>
            <a:noFill/>
          </a:ln>
        </p:spPr>
      </p:pic>
      <p:pic>
        <p:nvPicPr>
          <p:cNvPr id="166" name="Рисунок 5"/>
          <p:cNvPicPr/>
          <p:nvPr/>
        </p:nvPicPr>
        <p:blipFill>
          <a:blip r:embed="rId3"/>
          <a:stretch/>
        </p:blipFill>
        <p:spPr>
          <a:xfrm>
            <a:off x="5942700" y="3838680"/>
            <a:ext cx="2910600" cy="27428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168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128469" y="791319"/>
            <a:ext cx="3063240" cy="1499616"/>
          </a:xfrm>
        </p:spPr>
        <p:txBody>
          <a:bodyPr/>
          <a:lstStyle/>
          <a:p>
            <a:r>
              <a:rPr lang="ru-RU" dirty="0" smtClean="0"/>
              <a:t>Выполнение практической работы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60000">
            <a:off x="4845919" y="1221834"/>
            <a:ext cx="2913863" cy="4539412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277753" y="2591314"/>
            <a:ext cx="3044952" cy="2103120"/>
          </a:xfrm>
        </p:spPr>
        <p:txBody>
          <a:bodyPr>
            <a:noAutofit/>
          </a:bodyPr>
          <a:lstStyle/>
          <a:p>
            <a:pPr marL="342900" indent="-342900" algn="just">
              <a:buAutoNum type="arabicPeriod"/>
            </a:pPr>
            <a:r>
              <a:rPr lang="ru-RU" sz="1400" dirty="0" smtClean="0">
                <a:solidFill>
                  <a:srgbClr val="FF0000"/>
                </a:solidFill>
              </a:rPr>
              <a:t>Укрытие населения в защитных сооружениях.</a:t>
            </a:r>
          </a:p>
          <a:p>
            <a:pPr marL="342900" indent="-342900" algn="just">
              <a:buAutoNum type="arabicPeriod"/>
            </a:pPr>
            <a:endParaRPr lang="ru-RU" sz="1400" dirty="0" smtClean="0">
              <a:solidFill>
                <a:srgbClr val="FF0000"/>
              </a:solidFill>
            </a:endParaRP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2. Особенности поведения людей в зонах радиоактивного заражения.</a:t>
            </a:r>
          </a:p>
          <a:p>
            <a:pPr algn="just"/>
            <a:endParaRPr lang="ru-RU" sz="1400" dirty="0" smtClean="0">
              <a:solidFill>
                <a:srgbClr val="FF0000"/>
              </a:solidFill>
            </a:endParaRP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3. Меры личной безопасности личного состава ОВД в зонах заражения (дезактивация, дегазация оружия, спецсредств).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34542"/>
            <a:ext cx="2974334" cy="4310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811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err="1"/>
              <a:t>Я́дерное</a:t>
            </a:r>
            <a:r>
              <a:rPr lang="ru-RU" sz="2000" b="1" dirty="0"/>
              <a:t> </a:t>
            </a:r>
            <a:r>
              <a:rPr lang="ru-RU" sz="2000" b="1" dirty="0" err="1"/>
              <a:t>ору́жие</a:t>
            </a:r>
            <a:r>
              <a:rPr lang="ru-RU" sz="2000" dirty="0"/>
              <a:t> — </a:t>
            </a:r>
            <a:r>
              <a:rPr lang="ru-RU" sz="2000" dirty="0">
                <a:hlinkClick r:id="rId2" tooltip="Оружие массового поражения"/>
              </a:rPr>
              <a:t>оружие массового поражения</a:t>
            </a:r>
            <a:r>
              <a:rPr lang="ru-RU" sz="2000" dirty="0"/>
              <a:t>, действие которого основано на поражающих факторах </a:t>
            </a:r>
            <a:r>
              <a:rPr lang="ru-RU" sz="2000" dirty="0">
                <a:hlinkClick r:id="rId3" tooltip="Ядерный взрыв"/>
              </a:rPr>
              <a:t>ядерного</a:t>
            </a:r>
            <a:r>
              <a:rPr lang="ru-RU" sz="2000" dirty="0"/>
              <a:t> или </a:t>
            </a:r>
            <a:r>
              <a:rPr lang="ru-RU" sz="2000" u="sng" dirty="0">
                <a:hlinkClick r:id="rId4"/>
              </a:rPr>
              <a:t>термоядерного</a:t>
            </a:r>
            <a:r>
              <a:rPr lang="ru-RU" sz="2000" dirty="0"/>
              <a:t> взрыва.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288032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75" y="2420888"/>
            <a:ext cx="320040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482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8072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Ядерными называются боеприпасы, снаряженные ядерными зарядами</a:t>
            </a:r>
            <a:r>
              <a:rPr lang="ru-RU" b="1" i="1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/>
              <a:t>-  головные части (боевые блоки) баллистических ракет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-  боевые части крылатых и зенитных ракет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-  авиационные бомбы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- артиллерийские снаряды и мины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-  боевые зарядные отделения торпед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-  инженерные мины.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31408"/>
            <a:ext cx="3392809" cy="1907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6788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военных действиях ядерное оружие было использовано всего дважды: при бомбардировке японских городов Хиросима и Нагасаки вооружёнными силами США в 1945 году во время Второй мировой войны.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561662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2726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400" b="1" i="1" dirty="0"/>
              <a:t>В зависимости от характера целей могут </a:t>
            </a:r>
            <a:r>
              <a:rPr lang="ru-RU" sz="1400" b="1" i="1" dirty="0" smtClean="0"/>
              <a:t>применяться: </a:t>
            </a:r>
            <a:r>
              <a:rPr lang="ru-RU" sz="1400" i="1" dirty="0"/>
              <a:t>высотные, </a:t>
            </a: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воздушные</a:t>
            </a:r>
            <a:r>
              <a:rPr lang="ru-RU" sz="1400" i="1" dirty="0"/>
              <a:t>, </a:t>
            </a: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наземные</a:t>
            </a:r>
            <a:r>
              <a:rPr lang="ru-RU" sz="1400" i="1" dirty="0"/>
              <a:t>, </a:t>
            </a: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подземные</a:t>
            </a:r>
            <a:r>
              <a:rPr lang="ru-RU" sz="1400" i="1" dirty="0"/>
              <a:t>, </a:t>
            </a: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надводные </a:t>
            </a:r>
            <a:br>
              <a:rPr lang="ru-RU" sz="1400" i="1" dirty="0" smtClean="0"/>
            </a:br>
            <a:r>
              <a:rPr lang="ru-RU" sz="1400" i="1" dirty="0" smtClean="0"/>
              <a:t>и </a:t>
            </a:r>
            <a:r>
              <a:rPr lang="ru-RU" sz="1400" i="1" dirty="0"/>
              <a:t>подводные ядерные взрывы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1" i="1" dirty="0">
                <a:solidFill>
                  <a:srgbClr val="FF0000"/>
                </a:solidFill>
              </a:rPr>
              <a:t>Поражающими факторами ядерного взрыва являются: 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just"/>
            <a:r>
              <a:rPr lang="ru-RU" i="1" dirty="0" smtClean="0">
                <a:solidFill>
                  <a:srgbClr val="FF0000"/>
                </a:solidFill>
              </a:rPr>
              <a:t>ударная </a:t>
            </a:r>
            <a:r>
              <a:rPr lang="ru-RU" i="1" dirty="0">
                <a:solidFill>
                  <a:srgbClr val="FF0000"/>
                </a:solidFill>
              </a:rPr>
              <a:t>волна, </a:t>
            </a:r>
            <a:endParaRPr lang="ru-RU" i="1" dirty="0" smtClean="0">
              <a:solidFill>
                <a:srgbClr val="FF0000"/>
              </a:solidFill>
            </a:endParaRPr>
          </a:p>
          <a:p>
            <a:pPr algn="just"/>
            <a:r>
              <a:rPr lang="ru-RU" i="1" dirty="0" smtClean="0">
                <a:solidFill>
                  <a:srgbClr val="FF0000"/>
                </a:solidFill>
              </a:rPr>
              <a:t>световое </a:t>
            </a:r>
            <a:r>
              <a:rPr lang="ru-RU" i="1" dirty="0">
                <a:solidFill>
                  <a:srgbClr val="FF0000"/>
                </a:solidFill>
              </a:rPr>
              <a:t>излучение</a:t>
            </a:r>
            <a:r>
              <a:rPr lang="ru-RU" i="1" dirty="0" smtClean="0">
                <a:solidFill>
                  <a:srgbClr val="FF0000"/>
                </a:solidFill>
              </a:rPr>
              <a:t>,</a:t>
            </a:r>
          </a:p>
          <a:p>
            <a:pPr algn="just"/>
            <a:r>
              <a:rPr lang="ru-RU" i="1" dirty="0" smtClean="0">
                <a:solidFill>
                  <a:srgbClr val="FF0000"/>
                </a:solidFill>
              </a:rPr>
              <a:t>проникающая </a:t>
            </a:r>
            <a:r>
              <a:rPr lang="ru-RU" i="1" dirty="0">
                <a:solidFill>
                  <a:srgbClr val="FF0000"/>
                </a:solidFill>
              </a:rPr>
              <a:t>радиация, радиоактивное заражение</a:t>
            </a:r>
            <a:r>
              <a:rPr lang="ru-RU" b="1" i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3096343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8038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5"/>
            <a:ext cx="496855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/>
              <a:t>	Ударная </a:t>
            </a:r>
            <a:r>
              <a:rPr lang="ru-RU" sz="1400" b="1" i="1" dirty="0"/>
              <a:t>волна </a:t>
            </a:r>
            <a:r>
              <a:rPr lang="ru-RU" sz="1400" b="1" i="1" dirty="0" smtClean="0"/>
              <a:t>(механическое воздействие) </a:t>
            </a:r>
            <a:r>
              <a:rPr lang="ru-RU" sz="1400" i="1" dirty="0" smtClean="0"/>
              <a:t>— </a:t>
            </a:r>
            <a:r>
              <a:rPr lang="ru-RU" sz="1400" i="1" dirty="0"/>
              <a:t>область резкого сжатия среды, которая в виде сферического слоя распространяется во все стороны от места взрыва со сверхзвуковой скоростью</a:t>
            </a:r>
            <a:r>
              <a:rPr lang="ru-RU" sz="1400" i="1" dirty="0" smtClean="0"/>
              <a:t>.</a:t>
            </a:r>
          </a:p>
          <a:p>
            <a:pPr algn="just"/>
            <a:r>
              <a:rPr lang="ru-RU" sz="1400" i="1" dirty="0"/>
              <a:t>	</a:t>
            </a:r>
            <a:r>
              <a:rPr lang="ru-RU" sz="1400" b="1" i="1" dirty="0" smtClean="0"/>
              <a:t> Ударная </a:t>
            </a:r>
            <a:r>
              <a:rPr lang="ru-RU" sz="1400" b="1" i="1" dirty="0"/>
              <a:t>волна </a:t>
            </a:r>
            <a:r>
              <a:rPr lang="ru-RU" sz="1400" i="1" dirty="0"/>
              <a:t>может нанести незащищенным людям и животным травматические поражения, контузии или быть причиной их гибели. </a:t>
            </a:r>
            <a:r>
              <a:rPr lang="ru-RU" sz="1400" i="1" dirty="0" smtClean="0"/>
              <a:t>Характер </a:t>
            </a:r>
            <a:r>
              <a:rPr lang="ru-RU" sz="1400" i="1" dirty="0"/>
              <a:t>и степень поражения незащищенных людей и животных зависят от мощности и вида взрыва, расстояния, метеоусловий, а также от места нахождения (в здании, на открытой местности) и положения (лежа, сидя, стоя).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934" y="3645024"/>
            <a:ext cx="4162433" cy="2497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805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2232" y="69269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b="1" i="1" dirty="0"/>
              <a:t>Световое </a:t>
            </a:r>
            <a:r>
              <a:rPr lang="ru-RU" sz="1600" b="1" i="1" dirty="0" smtClean="0"/>
              <a:t>излучение</a:t>
            </a:r>
            <a:r>
              <a:rPr lang="ru-RU" sz="1600" i="1" dirty="0"/>
              <a:t> </a:t>
            </a:r>
            <a:r>
              <a:rPr lang="ru-RU" sz="1600" i="1" dirty="0" smtClean="0"/>
              <a:t>(тепловое воздействие)</a:t>
            </a:r>
          </a:p>
          <a:p>
            <a:pPr algn="just"/>
            <a:r>
              <a:rPr lang="ru-RU" sz="1600" i="1" dirty="0" smtClean="0"/>
              <a:t> </a:t>
            </a:r>
            <a:r>
              <a:rPr lang="ru-RU" sz="1600" i="1" dirty="0"/>
              <a:t>По своей природе световое излучение ядерного взрыва представляет поток лучистой энергии оптического диапазона (близко к спектру солнечного излучения).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4005064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i="1" dirty="0"/>
              <a:t>Световое излучение ядерного взрыва при непосредственном воздействии вызывает ожоги открытых участков тела, временное ослепление или ожоги сетчатки глаз. Возможны вторичные ожоги, возникающие от пламени горящих зданий, сооружений, растительности, воспламеняющейся и тлеющей одежды.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62356"/>
            <a:ext cx="5904656" cy="159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3745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80728"/>
            <a:ext cx="7056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dirty="0"/>
              <a:t>Проникающая радиация </a:t>
            </a:r>
            <a:r>
              <a:rPr lang="ru-RU" sz="1600" i="1" dirty="0"/>
              <a:t>— поражающий фактор ядерного взрыва, представляющий собой гамма-излучение и поток нейтронов, испускаемых п окружающую среду из зоны ядерного взрыва. </a:t>
            </a:r>
            <a:endParaRPr lang="ru-RU" sz="1600" i="1" dirty="0" smtClean="0"/>
          </a:p>
          <a:p>
            <a:pPr algn="just"/>
            <a:r>
              <a:rPr lang="ru-RU" sz="1600" i="1" dirty="0" smtClean="0"/>
              <a:t>	При </a:t>
            </a:r>
            <a:r>
              <a:rPr lang="ru-RU" sz="1600" i="1" dirty="0"/>
              <a:t>воздействии </a:t>
            </a:r>
            <a:r>
              <a:rPr lang="ru-RU" sz="1600" b="1" i="1" dirty="0"/>
              <a:t>проникающей радиации </a:t>
            </a:r>
            <a:r>
              <a:rPr lang="ru-RU" sz="1600" i="1" dirty="0"/>
              <a:t>на человека может возникнуть лучевая </a:t>
            </a:r>
            <a:r>
              <a:rPr lang="ru-RU" sz="1600" i="1" dirty="0" smtClean="0"/>
              <a:t>болезнь.</a:t>
            </a:r>
          </a:p>
          <a:p>
            <a:pPr algn="just"/>
            <a:endParaRPr lang="ru-RU" sz="1600" i="1" dirty="0" smtClean="0"/>
          </a:p>
          <a:p>
            <a:pPr algn="just"/>
            <a:r>
              <a:rPr lang="ru-RU" sz="1600" b="1" i="1" dirty="0" smtClean="0"/>
              <a:t>Радиоактивное </a:t>
            </a:r>
            <a:r>
              <a:rPr lang="ru-RU" sz="1600" b="1" i="1" dirty="0"/>
              <a:t>заражение</a:t>
            </a:r>
            <a:r>
              <a:rPr lang="ru-RU" sz="1600" i="1" dirty="0"/>
              <a:t> возникает в результате выпадения радиоактивных веществ из облака ядерного взрыва. </a:t>
            </a:r>
            <a:endParaRPr lang="ru-RU" sz="1600" i="1" dirty="0" smtClean="0"/>
          </a:p>
          <a:p>
            <a:pPr algn="just"/>
            <a:r>
              <a:rPr lang="ru-RU" sz="1600" i="1" dirty="0" smtClean="0"/>
              <a:t>	Масштабы </a:t>
            </a:r>
            <a:r>
              <a:rPr lang="ru-RU" sz="1600" i="1" dirty="0"/>
              <a:t>и степень </a:t>
            </a:r>
            <a:r>
              <a:rPr lang="ru-RU" sz="1600" b="1" i="1" dirty="0"/>
              <a:t>радиоактивного заражения </a:t>
            </a:r>
            <a:r>
              <a:rPr lang="ru-RU" sz="1600" i="1" dirty="0"/>
              <a:t>местности зависят от| мощности и вида взрыва, метеорологических условий, рельефа местности, типа грунта и растительности.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89040"/>
            <a:ext cx="5137969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6241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i="1" dirty="0">
                <a:solidFill>
                  <a:srgbClr val="FF0000"/>
                </a:solidFill>
              </a:rPr>
              <a:t>Электромагнитный импульс. </a:t>
            </a:r>
            <a:endParaRPr lang="ru-RU" sz="1400" b="1" i="1" dirty="0" smtClean="0">
              <a:solidFill>
                <a:srgbClr val="FF0000"/>
              </a:solidFill>
            </a:endParaRPr>
          </a:p>
          <a:p>
            <a:pPr algn="just"/>
            <a:r>
              <a:rPr lang="ru-RU" sz="1400" b="1" i="1" dirty="0" smtClean="0"/>
              <a:t>При </a:t>
            </a:r>
            <a:r>
              <a:rPr lang="ru-RU" sz="1400" b="1" i="1" dirty="0"/>
              <a:t>ядерных взрывах в окружающем пространстве возникают электромагнитные поля, которые наводят электрические токи и напряжения в проводах и кабелях воздушных и подземных линий связи, управления, сигнализации, электропередачи, в антеннах радиостанций. </a:t>
            </a:r>
            <a:r>
              <a:rPr lang="ru-RU" sz="1400" b="1" i="1" dirty="0" smtClean="0"/>
              <a:t> </a:t>
            </a:r>
            <a:endParaRPr lang="ru-RU" sz="1400" b="1" i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96952"/>
            <a:ext cx="4505325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62508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28</TotalTime>
  <Words>393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Презентация PowerPoint</vt:lpstr>
      <vt:lpstr>Я́дерное ору́жие — оружие массового поражения, действие которого основано на поражающих факторах ядерного или термоядерного взрыва.</vt:lpstr>
      <vt:lpstr>Презентация PowerPoint</vt:lpstr>
      <vt:lpstr>В военных действиях ядерное оружие было использовано всего дважды: при бомбардировке японских городов Хиросима и Нагасаки вооружёнными силами США в 1945 году во время Второй мировой войны. </vt:lpstr>
      <vt:lpstr>В зависимости от характера целей могут применяться: высотные,  воздушные,  наземные,  подземные,  надводные  и подводные ядерные взрывы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Выполнение практической работы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2023-07-12T11:04:07Z</dcterms:created>
  <dcterms:modified xsi:type="dcterms:W3CDTF">2023-07-12T12:59:13Z</dcterms:modified>
</cp:coreProperties>
</file>