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63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1" d="100"/>
          <a:sy n="61" d="100"/>
        </p:scale>
        <p:origin x="-96" y="-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7/13/2023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&#1089;&#1091;&#1090;&#1077;&#1077;&#1074;/&#1055;&#1086;&#1076;_&#1075;&#1088;&#1080;&#1073;&#1086;&#1084;.DOCX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&#1089;&#1091;&#1090;&#1077;&#1077;&#1074;/deti-online.com_-_pod-gribom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&#1089;&#1091;&#1090;&#1077;&#1077;&#1074;/&#1062;&#1099;&#1087;&#1083;&#1077;&#1085;&#1086;&#1082;_&#1080;_&#1091;&#1090;&#1077;&#1085;&#1086;&#1082;.DOCX" TargetMode="Externa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&#1089;&#1091;&#1090;&#1077;&#1077;&#1074;/&#1056;&#1072;&#1079;&#1085;&#1099;&#1077;_&#1082;&#1086;&#1083;&#1105;&#1089;&#1072;.DOCX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&#1089;&#1091;&#1090;&#1077;&#1077;&#1074;/deti-online.com_-_raznye-kolesa.mp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" Target="slide9.xml"/><Relationship Id="rId7" Type="http://schemas.openxmlformats.org/officeDocument/2006/relationships/slide" Target="slide1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slide" Target="slide10.xml"/><Relationship Id="rId10" Type="http://schemas.openxmlformats.org/officeDocument/2006/relationships/image" Target="../media/image27.jpeg"/><Relationship Id="rId4" Type="http://schemas.openxmlformats.org/officeDocument/2006/relationships/image" Target="../media/image24.jpeg"/><Relationship Id="rId9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&#1089;&#1091;&#1090;&#1077;&#1077;&#1074;/&#1084;&#1077;&#1096;&#1086;&#1082;%20&#1103;&#1073;&#1083;&#1086;&#1082;.DOCX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&#1089;&#1091;&#1090;&#1077;&#1077;&#1074;/&#1052;&#1077;&#1096;&#1086;&#1082;%20&#1103;&#1073;&#1083;&#1086;&#1082;%20_%20&#1057;&#1082;&#1072;&#1079;&#1082;&#1080;%20&#1057;&#1091;&#1090;&#1077;&#1077;&#1074;&#1072;.%20&#1057;&#1086;&#1074;&#1077;&#1090;&#1089;&#1082;&#1080;&#1077;%20&#1084;&#1091;&#1083;&#1100;&#1090;&#1092;&#1080;&#1083;&#1100;&#1084;&#1099;%20&#1076;&#1083;&#1103;%20&#1084;&#1072;&#1083;&#1099;&#1096;&#1077;&#1081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&#1089;&#1091;&#1090;&#1077;&#1077;&#1074;/&#1050;&#1090;&#1086;%20&#1089;&#1082;&#1072;&#1079;&#1072;&#1083;%20&#1052;&#1103;&#1091;.DOCX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&#1089;&#1091;&#1090;&#1077;&#1077;&#1074;/deti-online.com_-_kto-skazal-myau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067691" y="1497666"/>
            <a:ext cx="7583488" cy="1679575"/>
          </a:xfrm>
        </p:spPr>
        <p:txBody>
          <a:bodyPr/>
          <a:lstStyle/>
          <a:p>
            <a:r>
              <a:rPr lang="ru-RU" dirty="0" err="1">
                <a:latin typeface="Times New Roman"/>
                <a:cs typeface="Times New Roman"/>
              </a:rPr>
              <a:t>Сутеев</a:t>
            </a:r>
            <a:r>
              <a:rPr lang="ru-RU" dirty="0">
                <a:latin typeface="Times New Roman"/>
                <a:cs typeface="Times New Roman"/>
              </a:rPr>
              <a:t> Владимир Григорьевич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ouvenir" pitchFamily="2" charset="0"/>
              </a:rPr>
              <a:t>(1903-1993)</a:t>
            </a:r>
            <a:b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ouvenir" pitchFamily="2" charset="0"/>
              </a:rPr>
            </a:b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1715" y="2793375"/>
            <a:ext cx="6320021" cy="1752600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rgbClr val="000000"/>
                </a:solidFill>
                <a:latin typeface="Times New Roman"/>
                <a:cs typeface="Times New Roman"/>
              </a:rPr>
              <a:t>Биография и </a:t>
            </a:r>
          </a:p>
          <a:p>
            <a:r>
              <a:rPr lang="ru-RU" sz="3600" i="1" dirty="0">
                <a:solidFill>
                  <a:srgbClr val="000000"/>
                </a:solidFill>
                <a:latin typeface="Times New Roman"/>
                <a:cs typeface="Times New Roman"/>
              </a:rPr>
              <a:t>творчество</a:t>
            </a:r>
          </a:p>
        </p:txBody>
      </p:sp>
      <p:pic>
        <p:nvPicPr>
          <p:cNvPr id="4" name="Picture 3" descr="D:\Мои документы\сутеев\nPZRIJZlY5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0624" y="2559880"/>
            <a:ext cx="5246088" cy="4298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4700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hlinkClick r:id="rId2" action="ppaction://hlinkfile"/>
              </a:rPr>
              <a:t>сутеев\Под_грибом</a:t>
            </a:r>
            <a:r>
              <a:rPr lang="ru-RU" dirty="0">
                <a:hlinkClick r:id="rId2" action="ppaction://hlinkfile"/>
              </a:rPr>
              <a:t>.</a:t>
            </a:r>
            <a:r>
              <a:rPr lang="en-US" dirty="0">
                <a:hlinkClick r:id="rId2" action="ppaction://hlinkfile"/>
              </a:rPr>
              <a:t>DOCX</a:t>
            </a:r>
            <a:endParaRPr lang="ru-RU" dirty="0"/>
          </a:p>
        </p:txBody>
      </p:sp>
      <p:pic>
        <p:nvPicPr>
          <p:cNvPr id="5" name="Рисунок 4" descr="63966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2284" b="228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>
                <a:hlinkClick r:id="rId4" action="ppaction://hlinkfile"/>
              </a:rPr>
              <a:t>сутеев\</a:t>
            </a:r>
            <a:r>
              <a:rPr lang="en-US" dirty="0">
                <a:hlinkClick r:id="rId4" action="ppaction://hlinkfile"/>
              </a:rPr>
              <a:t>deti-online.com_-_pod-gribom.mp3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hlinkClick r:id="rId2" action="ppaction://hlinkfile"/>
              </a:rPr>
              <a:t>сутеев\Цыпленок_и_утенок</a:t>
            </a:r>
            <a:r>
              <a:rPr lang="ru-RU" dirty="0">
                <a:hlinkClick r:id="rId2" action="ppaction://hlinkfile"/>
              </a:rPr>
              <a:t>.</a:t>
            </a:r>
            <a:r>
              <a:rPr lang="en-US" dirty="0">
                <a:hlinkClick r:id="rId2" action="ppaction://hlinkfile"/>
              </a:rPr>
              <a:t>DOCX</a:t>
            </a:r>
            <a:endParaRPr lang="ru-RU" dirty="0"/>
          </a:p>
        </p:txBody>
      </p:sp>
      <p:pic>
        <p:nvPicPr>
          <p:cNvPr id="5" name="Рисунок 4" descr="1418555_Cyplenok_i_utenok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223" r="122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hlinkClick r:id="rId2" action="ppaction://hlinkfile"/>
              </a:rPr>
              <a:t>сутеев\Разные_колёса</a:t>
            </a:r>
            <a:r>
              <a:rPr lang="ru-RU" dirty="0">
                <a:hlinkClick r:id="rId2" action="ppaction://hlinkfile"/>
              </a:rPr>
              <a:t>.</a:t>
            </a:r>
            <a:r>
              <a:rPr lang="en-US" dirty="0">
                <a:hlinkClick r:id="rId2" action="ppaction://hlinkfile"/>
              </a:rPr>
              <a:t>DOCX</a:t>
            </a:r>
            <a:endParaRPr lang="ru-RU" dirty="0"/>
          </a:p>
        </p:txBody>
      </p:sp>
      <p:pic>
        <p:nvPicPr>
          <p:cNvPr id="5" name="Рисунок 4" descr="7590872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096" r="209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>
                <a:hlinkClick r:id="rId4" action="ppaction://hlinkfile"/>
              </a:rPr>
              <a:t>сутеев\</a:t>
            </a:r>
            <a:r>
              <a:rPr lang="en-US">
                <a:hlinkClick r:id="rId4" action="ppaction://hlinkfile"/>
              </a:rPr>
              <a:t>deti-online.com_-_raznye-kolesa.mp3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-fotki.yandex.ru/get/6833/16969765.23f/0_91712_f255748e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261" y="223990"/>
            <a:ext cx="860547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rgbClr val="C00000"/>
                </a:solidFill>
              </a:rPr>
              <a:t>Сутеев</a:t>
            </a:r>
            <a:r>
              <a:rPr lang="ru-RU" sz="2000" b="1" dirty="0">
                <a:solidFill>
                  <a:srgbClr val="C00000"/>
                </a:solidFill>
              </a:rPr>
              <a:t> – потрясающий детский иллюстратор!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Каждая сказка в книгах автора сопровождается красочными иллюстрациями. Они не только помогают окунуться в мир фантазии, но и делают процесс чтения еще более увлекательным. Автор создавал рисунки для своих книг с особой любовью. Это можно увидеть, если присмотреться к персонажам. Каждая деталь тщательно прорисована, а цвета подобраны с большим мастерством.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Обилие иллюстраций – отличительная черта книг Владимира Григорьевича. Благодаря этому можно сказки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читать или смотреть как историю в картинках. Этим они в чем-то похожи на мультфильмы, которые создавал автор.</a:t>
            </a:r>
          </a:p>
          <a:p>
            <a:endParaRPr lang="ru-RU" dirty="0"/>
          </a:p>
        </p:txBody>
      </p:sp>
      <p:pic>
        <p:nvPicPr>
          <p:cNvPr id="8" name="Picture 4" descr="http://fb2.booksgid.com/content/13/vladimir-suteev-kapriznaya-koshka/img/i_0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980168" y="2397923"/>
            <a:ext cx="1728374" cy="1438333"/>
          </a:xfrm>
          <a:prstGeom prst="rect">
            <a:avLst/>
          </a:prstGeom>
          <a:noFill/>
        </p:spPr>
      </p:pic>
      <p:pic>
        <p:nvPicPr>
          <p:cNvPr id="11" name="Picture 8" descr="http://vseskazki.su/images/russkazka/suteev-vladimir/myshonok-i-karandash/myshonok-i-karandash-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9123" y="5546726"/>
            <a:ext cx="3419419" cy="1040665"/>
          </a:xfrm>
          <a:prstGeom prst="rect">
            <a:avLst/>
          </a:prstGeom>
          <a:noFill/>
        </p:spPr>
      </p:pic>
      <p:pic>
        <p:nvPicPr>
          <p:cNvPr id="2" name="Picture 2" descr="https://s-media-cache-ak0.pinimg.com/236x/d7/c2/c7/d7c2c73a255c34972095859e1a9b043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1393" y="3117090"/>
            <a:ext cx="3918865" cy="1643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https://i.ytimg.com/vi/NqIIS_Ts-s8/hqdefault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9466" y="3900325"/>
            <a:ext cx="3770719" cy="1319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https://i.ytimg.com/vi/t9ua5vh1xTI/hqdefault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98679" y="5314301"/>
            <a:ext cx="4070787" cy="1273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"Доскажи словечко"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32647"/>
            <a:ext cx="8908473" cy="5625353"/>
          </a:xfrm>
        </p:spPr>
        <p:txBody>
          <a:bodyPr>
            <a:normAutofit/>
          </a:bodyPr>
          <a:lstStyle/>
          <a:p>
            <a:r>
              <a:rPr lang="ru-RU" sz="3200" i="1" u="sng" dirty="0"/>
              <a:t>Задание: </a:t>
            </a:r>
            <a:r>
              <a:rPr lang="ru-RU" sz="3200" i="1" dirty="0"/>
              <a:t>прочитать первое слово в названии сказки и вспомнить полное её название, договорив второе слово.</a:t>
            </a:r>
          </a:p>
          <a:p>
            <a:pPr marL="0" indent="0">
              <a:lnSpc>
                <a:spcPct val="60000"/>
              </a:lnSpc>
              <a:spcBef>
                <a:spcPts val="600"/>
              </a:spcBef>
              <a:buNone/>
            </a:pPr>
            <a:r>
              <a:rPr lang="ru-RU" dirty="0"/>
              <a:t> </a:t>
            </a:r>
            <a:r>
              <a:rPr lang="ru-RU" sz="4400" dirty="0"/>
              <a:t>«Капризная…»</a:t>
            </a:r>
            <a:br>
              <a:rPr lang="ru-RU" sz="4400" dirty="0"/>
            </a:br>
            <a:r>
              <a:rPr lang="ru-RU" sz="4400" dirty="0"/>
              <a:t> «Палочка- …»</a:t>
            </a:r>
          </a:p>
          <a:p>
            <a:pPr marL="0" indent="0">
              <a:lnSpc>
                <a:spcPct val="60000"/>
              </a:lnSpc>
              <a:spcBef>
                <a:spcPts val="600"/>
              </a:spcBef>
              <a:buNone/>
            </a:pPr>
            <a:r>
              <a:rPr lang="ru-RU" sz="4400" dirty="0"/>
              <a:t> «Мешок …»</a:t>
            </a:r>
          </a:p>
          <a:p>
            <a:pPr marL="0" indent="0">
              <a:lnSpc>
                <a:spcPct val="60000"/>
              </a:lnSpc>
              <a:spcBef>
                <a:spcPts val="600"/>
              </a:spcBef>
              <a:buNone/>
            </a:pPr>
            <a:r>
              <a:rPr lang="ru-RU" sz="4400" dirty="0"/>
              <a:t>  «Разные …»</a:t>
            </a:r>
            <a:br>
              <a:rPr lang="ru-RU" sz="4400" dirty="0"/>
            </a:br>
            <a:r>
              <a:rPr lang="ru-RU" sz="4400" dirty="0"/>
              <a:t>  «Кот- …»</a:t>
            </a:r>
          </a:p>
          <a:p>
            <a:pPr marL="0" indent="0">
              <a:lnSpc>
                <a:spcPct val="60000"/>
              </a:lnSpc>
              <a:spcBef>
                <a:spcPts val="600"/>
              </a:spcBef>
              <a:buNone/>
            </a:pPr>
            <a:r>
              <a:rPr lang="ru-RU" sz="4400" dirty="0"/>
              <a:t>  «Умелые …»</a:t>
            </a:r>
          </a:p>
          <a:p>
            <a:pPr marL="0" indent="0">
              <a:lnSpc>
                <a:spcPct val="60000"/>
              </a:lnSpc>
              <a:spcBef>
                <a:spcPts val="600"/>
              </a:spcBef>
              <a:buNone/>
            </a:pPr>
            <a:r>
              <a:rPr lang="ru-RU" sz="4400" dirty="0"/>
              <a:t>  «Три …»</a:t>
            </a:r>
          </a:p>
          <a:p>
            <a:pPr marL="0" indent="0">
              <a:lnSpc>
                <a:spcPct val="60000"/>
              </a:lnSpc>
              <a:spcBef>
                <a:spcPts val="600"/>
              </a:spcBef>
              <a:buNone/>
            </a:pPr>
            <a:r>
              <a:rPr lang="ru-RU" sz="4400" dirty="0"/>
              <a:t>  «Дядя … »</a:t>
            </a:r>
          </a:p>
          <a:p>
            <a:pPr>
              <a:buNone/>
            </a:pPr>
            <a:endParaRPr lang="ru-RU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Проверь ответы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3964" y="1232647"/>
            <a:ext cx="8617527" cy="5334407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ru-RU" sz="3600" dirty="0"/>
              <a:t>1. «Капризная кошка»</a:t>
            </a:r>
            <a:br>
              <a:rPr lang="ru-RU" sz="3600" dirty="0"/>
            </a:br>
            <a:r>
              <a:rPr lang="ru-RU" sz="3600" dirty="0"/>
              <a:t> 2. «Палочка-выручалочка»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600" dirty="0"/>
              <a:t> 3. «Мешок яблок»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600" dirty="0"/>
              <a:t> 4. «Разные колёса»</a:t>
            </a:r>
            <a:br>
              <a:rPr lang="ru-RU" sz="3600" dirty="0"/>
            </a:br>
            <a:r>
              <a:rPr lang="ru-RU" sz="3600" dirty="0"/>
              <a:t> 5. «Кот- рыболов»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600" dirty="0"/>
              <a:t> 6. «Умелые руки»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600" dirty="0"/>
              <a:t> 7. «Три котёнка»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600" dirty="0"/>
              <a:t> 8. «Дядя Миша»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«Угадай, кто сказал?»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32647"/>
            <a:ext cx="9144000" cy="5625353"/>
          </a:xfrm>
        </p:spPr>
        <p:txBody>
          <a:bodyPr>
            <a:normAutofit/>
          </a:bodyPr>
          <a:lstStyle/>
          <a:p>
            <a:pPr marL="0">
              <a:spcBef>
                <a:spcPts val="600"/>
              </a:spcBef>
            </a:pPr>
            <a:r>
              <a:rPr lang="ru-RU" dirty="0"/>
              <a:t>«Я иду еще купаться» (Утенок.)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«Не печалься, иди к краскам. Они тебе помогут» (Собака.)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«Вот тебе курочка, вот петушок, вот гусь, а вот и три цыпленка (Девочка.)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«Не хочу делиться, самой пригодится» (Лиса.)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«Вот чудаки, домой разные колеса покатили» (Заяц.)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С хвостом и ушами» (Волк)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«Отпусти меня, пожалуйста! Ну зачем я тебе нужен? Я </a:t>
            </a:r>
            <a:r>
              <a:rPr lang="ru-RU" dirty="0" err="1"/>
              <a:t>деревянный,И</a:t>
            </a:r>
            <a:r>
              <a:rPr lang="ru-RU" dirty="0"/>
              <a:t> меня нельзя есть» (Карандаш.)</a:t>
            </a:r>
          </a:p>
          <a:p>
            <a:pPr marL="0">
              <a:spcBef>
                <a:spcPts val="600"/>
              </a:spcBef>
            </a:pPr>
            <a:r>
              <a:rPr lang="ru-RU" dirty="0"/>
              <a:t>«Верно, вдвоем веселее. Будешь меня с письмом охранять, дорогу запоминать» (Снеговик.)</a:t>
            </a:r>
          </a:p>
          <a:p>
            <a:pPr marL="0">
              <a:spcBef>
                <a:spcPts val="60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636" y="1232646"/>
            <a:ext cx="7947315" cy="5292845"/>
          </a:xfrm>
        </p:spPr>
        <p:txBody>
          <a:bodyPr>
            <a:normAutofit/>
          </a:bodyPr>
          <a:lstStyle/>
          <a:p>
            <a:r>
              <a:rPr lang="ru-RU" dirty="0"/>
              <a:t>(Утенок.)</a:t>
            </a:r>
          </a:p>
          <a:p>
            <a:r>
              <a:rPr lang="ru-RU" dirty="0"/>
              <a:t>(Собака.)</a:t>
            </a:r>
          </a:p>
          <a:p>
            <a:r>
              <a:rPr lang="ru-RU" dirty="0"/>
              <a:t>(Девочка.)</a:t>
            </a:r>
          </a:p>
          <a:p>
            <a:r>
              <a:rPr lang="ru-RU" dirty="0"/>
              <a:t>» (Лиса.)</a:t>
            </a:r>
          </a:p>
          <a:p>
            <a:r>
              <a:rPr lang="ru-RU" dirty="0"/>
              <a:t>(Заяц.)</a:t>
            </a:r>
          </a:p>
          <a:p>
            <a:r>
              <a:rPr lang="ru-RU" dirty="0"/>
              <a:t>(Волк)</a:t>
            </a:r>
          </a:p>
          <a:p>
            <a:r>
              <a:rPr lang="ru-RU" dirty="0"/>
              <a:t>(Карандаш.)</a:t>
            </a:r>
          </a:p>
          <a:p>
            <a:r>
              <a:rPr lang="ru-RU" dirty="0"/>
              <a:t>(Снеговик.)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3.«Что лишнее?»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818" y="1232648"/>
            <a:ext cx="8672946" cy="5459098"/>
          </a:xfrm>
        </p:spPr>
        <p:txBody>
          <a:bodyPr>
            <a:normAutofit/>
          </a:bodyPr>
          <a:lstStyle/>
          <a:p>
            <a:pPr marL="0">
              <a:spcBef>
                <a:spcPts val="600"/>
              </a:spcBef>
            </a:pPr>
            <a:r>
              <a:rPr lang="ru-RU" dirty="0"/>
              <a:t>* Муравей, Бабочка, Медведь, Воробей, Заяц. Какого героя не было в сказке </a:t>
            </a:r>
            <a:r>
              <a:rPr lang="ru-RU" dirty="0" err="1"/>
              <a:t>Сутеева</a:t>
            </a:r>
            <a:r>
              <a:rPr lang="ru-RU" dirty="0"/>
              <a:t>? </a:t>
            </a:r>
          </a:p>
          <a:p>
            <a:pPr marL="0">
              <a:spcBef>
                <a:spcPts val="600"/>
              </a:spcBef>
            </a:pPr>
            <a:endParaRPr lang="ru-RU" dirty="0"/>
          </a:p>
          <a:p>
            <a:pPr marL="0">
              <a:spcBef>
                <a:spcPts val="600"/>
              </a:spcBef>
            </a:pPr>
            <a:r>
              <a:rPr lang="ru-RU" dirty="0"/>
              <a:t>* Тачка, коляска, </a:t>
            </a:r>
            <a:r>
              <a:rPr lang="ru-RU" dirty="0" err="1"/>
              <a:t>прялочка</a:t>
            </a:r>
            <a:r>
              <a:rPr lang="ru-RU" dirty="0"/>
              <a:t>, мельница, телега. Какое приспособление не делали герои? </a:t>
            </a:r>
          </a:p>
          <a:p>
            <a:pPr marL="0">
              <a:spcBef>
                <a:spcPts val="600"/>
              </a:spcBef>
            </a:pPr>
            <a:endParaRPr lang="ru-RU" dirty="0"/>
          </a:p>
          <a:p>
            <a:pPr marL="0">
              <a:spcBef>
                <a:spcPts val="600"/>
              </a:spcBef>
            </a:pPr>
            <a:r>
              <a:rPr lang="ru-RU" dirty="0"/>
              <a:t>* Веревочка, скорлупка, листок, соломинка, семечка. Что не являлось частью Кораблика? </a:t>
            </a:r>
          </a:p>
          <a:p>
            <a:pPr marL="0">
              <a:spcBef>
                <a:spcPts val="600"/>
              </a:spcBef>
            </a:pPr>
            <a:endParaRPr lang="ru-RU" dirty="0"/>
          </a:p>
          <a:p>
            <a:pPr marL="0">
              <a:spcBef>
                <a:spcPts val="600"/>
              </a:spcBef>
            </a:pPr>
            <a:r>
              <a:rPr lang="ru-RU" dirty="0"/>
              <a:t>* Перескакивал ручей, тянул из трясины, поднимал птенца, бил трясину палкой, бил волка, тянул в гору. Какое действие героя лишнее?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9491" y="789709"/>
            <a:ext cx="8340436" cy="5638799"/>
          </a:xfrm>
        </p:spPr>
        <p:txBody>
          <a:bodyPr>
            <a:normAutofit/>
          </a:bodyPr>
          <a:lstStyle/>
          <a:p>
            <a:r>
              <a:rPr lang="ru-RU" sz="3600" dirty="0"/>
              <a:t>(Медведя, сказка «Под грибом».)</a:t>
            </a:r>
          </a:p>
          <a:p>
            <a:r>
              <a:rPr lang="ru-RU" sz="3600" dirty="0"/>
              <a:t>(Коляска.)</a:t>
            </a:r>
          </a:p>
          <a:p>
            <a:r>
              <a:rPr lang="ru-RU" sz="3600" dirty="0"/>
              <a:t>(Семечка.)</a:t>
            </a:r>
          </a:p>
          <a:p>
            <a:r>
              <a:rPr lang="ru-RU" sz="3600" dirty="0"/>
              <a:t>(бил Трясину, «Палочка-выручалочка»).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План занятия: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709" y="1012874"/>
            <a:ext cx="8188325" cy="5845126"/>
          </a:xfrm>
        </p:spPr>
        <p:txBody>
          <a:bodyPr>
            <a:normAutofit fontScale="40000" lnSpcReduction="20000"/>
          </a:bodyPr>
          <a:lstStyle/>
          <a:p>
            <a:pPr marL="514350" indent="-514350"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Биография В.Г. </a:t>
            </a:r>
            <a:r>
              <a:rPr lang="ru-RU" sz="51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Сутеева</a:t>
            </a:r>
            <a:endParaRPr lang="ru-RU" sz="51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Сказки В.Г. </a:t>
            </a:r>
            <a:r>
              <a:rPr lang="ru-RU" sz="51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Сутеева</a:t>
            </a:r>
            <a:endParaRPr lang="ru-RU" sz="51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Как </a:t>
            </a:r>
            <a:r>
              <a:rPr lang="ru-RU" sz="51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начал писать сказки?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Какие они, сказки </a:t>
            </a:r>
            <a:r>
              <a:rPr lang="ru-RU" sz="51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 самых маленьких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Владимир Георгиевич </a:t>
            </a:r>
            <a:r>
              <a:rPr lang="ru-RU" sz="51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потрясающий детский иллюстратор!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Сказка «Мешок яблок»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 Сказка «Кто сказал «МЯУ»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8. Сказка «Цыпленок и утенок»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9. Сказка «Под грибом»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10. Сказка «Разные колеса»</a:t>
            </a:r>
          </a:p>
          <a:p>
            <a:pPr>
              <a:buNone/>
            </a:pPr>
            <a:r>
              <a:rPr lang="ru-RU" sz="5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11. Викторина по сказкам В.Г. </a:t>
            </a:r>
            <a:r>
              <a:rPr lang="ru-RU" sz="51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Сутеева</a:t>
            </a:r>
            <a:endParaRPr lang="ru-RU" sz="51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800" dirty="0"/>
          </a:p>
          <a:p>
            <a:pPr>
              <a:buNone/>
            </a:pPr>
            <a:endParaRPr lang="ru-RU" sz="3200" dirty="0"/>
          </a:p>
          <a:p>
            <a:pPr>
              <a:buNone/>
            </a:pPr>
            <a:endParaRPr lang="ru-RU" sz="3200" dirty="0"/>
          </a:p>
          <a:p>
            <a:pPr>
              <a:buFont typeface="Arial"/>
              <a:buChar char="•"/>
            </a:pPr>
            <a:endParaRPr lang="ru-RU" sz="3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 descr="http://e-libra.ru/files/books/2011/07/13/168563/i_01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4234" y="3354315"/>
            <a:ext cx="5003800" cy="33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0828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88114" y="61790"/>
            <a:ext cx="5755886" cy="662850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Родился Владимир Георгиевич </a:t>
            </a:r>
            <a:r>
              <a:rPr lang="ru-RU" dirty="0" err="1">
                <a:solidFill>
                  <a:srgbClr val="000000"/>
                </a:solidFill>
                <a:latin typeface="Times New Roman"/>
                <a:cs typeface="Times New Roman"/>
              </a:rPr>
              <a:t>Сутеев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 в Москве 5 июля 1903 года в семье врача. Но отец его не только лечил людей. Он увлекался живописью, пел. И … читал книги своим сыновьям, которые любили его слушать. Старший, а им был Владимир, и сам рано научился читать. В пять лет он вполне самостоятельно одолел «Таинственный остров» Жюля Верна. Любил он очень рисовать. Но, став взрослым, </a:t>
            </a:r>
            <a:r>
              <a:rPr lang="ru-RU" dirty="0" err="1">
                <a:solidFill>
                  <a:srgbClr val="000000"/>
                </a:solidFill>
                <a:latin typeface="Times New Roman"/>
                <a:cs typeface="Times New Roman"/>
              </a:rPr>
              <a:t>Сутеев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 выбрал всё-таки инженерно-строительный факультет Высшего технического училища. Правда, быстро «перебежал» в Институт кинематографии. Было это в 1924 году. Тогда он уже работал художником, и его рисунки публиковали в журналах. В 1947 году Владимир </a:t>
            </a:r>
            <a:r>
              <a:rPr lang="ru-RU" dirty="0" err="1">
                <a:solidFill>
                  <a:srgbClr val="000000"/>
                </a:solidFill>
                <a:latin typeface="Times New Roman"/>
                <a:cs typeface="Times New Roman"/>
              </a:rPr>
              <a:t>Сутеев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 пришёл работать в самое большое в стране детское издательство – </a:t>
            </a:r>
            <a:r>
              <a:rPr lang="ru-RU" dirty="0" err="1">
                <a:solidFill>
                  <a:srgbClr val="000000"/>
                </a:solidFill>
                <a:latin typeface="Times New Roman"/>
                <a:cs typeface="Times New Roman"/>
              </a:rPr>
              <a:t>Детгиз</a:t>
            </a:r>
            <a:r>
              <a:rPr lang="ru-RU" dirty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</a:p>
        </p:txBody>
      </p:sp>
      <p:pic>
        <p:nvPicPr>
          <p:cNvPr id="4" name="Picture 4" descr="sute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8142"/>
            <a:ext cx="3441154" cy="412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4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Сказки В.Г. Сутеева</a:t>
            </a:r>
          </a:p>
        </p:txBody>
      </p:sp>
      <p:pic>
        <p:nvPicPr>
          <p:cNvPr id="2051" name="Содержимое 3" descr="Обложка Дядя Миш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86125" y="1500188"/>
            <a:ext cx="1571625" cy="2286000"/>
          </a:xfrm>
        </p:spPr>
      </p:pic>
      <p:pic>
        <p:nvPicPr>
          <p:cNvPr id="2052" name="Picture 3" descr="D:\Ш. Е. А\Мои документы\Мои рисунки\Иллюстрации\Обложка Ёл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000500"/>
            <a:ext cx="20002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D:\Ш. Е. А\Мои документы\Мои рисунки\Иллюстрации\Обложка Мешок ябло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571625"/>
            <a:ext cx="1643062" cy="22145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</p:pic>
      <p:pic>
        <p:nvPicPr>
          <p:cNvPr id="2054" name="Picture 5" descr="D:\Ш. Е. А\Мои документы\Мои рисунки\Иллюстрации\Обложка три котён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1500188"/>
            <a:ext cx="1714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8" descr="D:\Ш. Е. А\Мои документы\Мои рисунки\Иллюстрации\imagesCA2XJMK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75" y="4000500"/>
            <a:ext cx="15716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9" descr="D:\Ш. Е. А\Мои документы\Мои рисунки\Иллюстрации\Сказки Сутеев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00" y="4071938"/>
            <a:ext cx="17859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img-fotki.yandex.ru/get/6833/16969765.23f/0_91712_f255748e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4" descr="D:\Мои документы\сутеев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95527" y="2269738"/>
            <a:ext cx="1869290" cy="1254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69261" y="176857"/>
            <a:ext cx="860547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Бывает так: работал человек художником, рисовал картинки к детским книжкам. А потом стал рисовать мультфильмы. А однажды подумал-подумал и стал писателем. А может, всё дело было в его секрете? Владимир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амбидекстром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то есть одинаково владел правой и левой рукой, причём одновременно одной мог писать, а другой — рисовать.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Так о ком же всё это написано? О художнике и писателе –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Владимире Григорьевиче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Сутееве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902" y="3524249"/>
            <a:ext cx="85158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Как Владимир </a:t>
            </a:r>
            <a:r>
              <a:rPr lang="ru-RU" sz="2000" b="1" dirty="0" err="1">
                <a:solidFill>
                  <a:srgbClr val="C00000"/>
                </a:solidFill>
              </a:rPr>
              <a:t>Сутеев</a:t>
            </a:r>
            <a:r>
              <a:rPr lang="ru-RU" sz="2000" b="1" dirty="0">
                <a:solidFill>
                  <a:srgbClr val="C00000"/>
                </a:solidFill>
              </a:rPr>
              <a:t> начал писать сказки?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Владимир Григорьевич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сразу начал писать для детей. Сначала он создавал мультфильмы, работая художником-мультипликатором. Но в один прекрасный день решил попробовать себя в литературе. Результатом этого решения стало множество удивительных добрых сказок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детей, иллюстрированных рисунками самого автора. </a:t>
            </a:r>
          </a:p>
          <a:p>
            <a:pPr algn="just"/>
            <a:endParaRPr lang="ru-RU" dirty="0"/>
          </a:p>
        </p:txBody>
      </p:sp>
      <p:pic>
        <p:nvPicPr>
          <p:cNvPr id="1026" name="Picture 2" descr="D:\Мои документы\сутеев\скачанные файлы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64425" y="2143046"/>
            <a:ext cx="1482829" cy="1381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Мои документы\сутеев\k_pod_gribom_har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3107" y="2269738"/>
            <a:ext cx="1807523" cy="1254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8" descr="http://cs629227.vk.me/v629227401/e4fc/1J_SgbgLZR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0630" y="4973629"/>
            <a:ext cx="1670775" cy="122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https://upload.wikimedia.org/wikipedia/ru/2/2d/%D0%9A%D0%BE%D1%80%D0%B0%D0%B1%D0%BB%D0%B8%D0%BA_(%D0%BA%D0%B0%D0%B4%D1%80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64817" y="4973629"/>
            <a:ext cx="2416895" cy="1393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012667" y="6260815"/>
            <a:ext cx="259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«Муха Цокотуха»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95718" y="6367609"/>
            <a:ext cx="313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«Кораблик»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img-fotki.yandex.ru/get/6833/16969765.23f/0_91712_f255748e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261" y="223989"/>
            <a:ext cx="86054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Какие они, сказки </a:t>
            </a:r>
            <a:r>
              <a:rPr lang="ru-RU" b="1" dirty="0" err="1">
                <a:solidFill>
                  <a:srgbClr val="C00000"/>
                </a:solidFill>
              </a:rPr>
              <a:t>Сутеева</a:t>
            </a:r>
            <a:r>
              <a:rPr lang="ru-RU" b="1" dirty="0">
                <a:solidFill>
                  <a:srgbClr val="C00000"/>
                </a:solidFill>
              </a:rPr>
              <a:t> для самых маленьких?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уникальное явление, ведь они будут интересны и познавательны и крохам, и детям постарше. Главные герои в них – хорошо знакомые всем животные, которых можно увидеть во дворе, в лесу или в зоопарке.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сказках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самых маленьких персонажи попадают в разнообразные ситуации, позволяющие проявить им свои лучшие качества: доброту, самоотверженность, терпимость.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Каждая история по-своему познавательна и поучительна. В одних сказках автор показывает, насколько важна в жизни дружба. Настоящий верный товарищ всегда придет на помощь и выручит из беды. Другие истории помогают понять, что добро всегда вознаграждается, а зло будет наказано.</a:t>
            </a:r>
          </a:p>
          <a:p>
            <a:endParaRPr lang="ru-RU" dirty="0"/>
          </a:p>
        </p:txBody>
      </p:sp>
      <p:pic>
        <p:nvPicPr>
          <p:cNvPr id="2050" name="Picture 2" descr="D:\Мои документы\сутеев\90243-i_00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8542" y="3334735"/>
            <a:ext cx="3420073" cy="1649638"/>
          </a:xfrm>
          <a:prstGeom prst="rect">
            <a:avLst/>
          </a:prstGeom>
          <a:noFill/>
        </p:spPr>
      </p:pic>
      <p:pic>
        <p:nvPicPr>
          <p:cNvPr id="2051" name="Picture 3" descr="D:\Мои документы\сутеев\90180-i_01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62047" y="3070385"/>
            <a:ext cx="2910036" cy="2055385"/>
          </a:xfrm>
          <a:prstGeom prst="rect">
            <a:avLst/>
          </a:prstGeom>
          <a:noFill/>
        </p:spPr>
      </p:pic>
      <p:pic>
        <p:nvPicPr>
          <p:cNvPr id="2052" name="Picture 4" descr="D:\Мои документы\сутеев\i_00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55" y="4768948"/>
            <a:ext cx="8294128" cy="1921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Сказки В.Г. </a:t>
            </a:r>
            <a:r>
              <a:rPr lang="ru-RU" dirty="0" err="1"/>
              <a:t>Сутеева</a:t>
            </a:r>
            <a:endParaRPr lang="ru-RU" dirty="0"/>
          </a:p>
        </p:txBody>
      </p:sp>
      <p:pic>
        <p:nvPicPr>
          <p:cNvPr id="3" name="Рисунок 2" descr="466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1272"/>
            <a:ext cx="1801091" cy="2696633"/>
          </a:xfrm>
          <a:prstGeom prst="rect">
            <a:avLst/>
          </a:prstGeom>
        </p:spPr>
      </p:pic>
      <p:pic>
        <p:nvPicPr>
          <p:cNvPr id="4" name="Рисунок 3" descr="62937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708" y="1232647"/>
            <a:ext cx="1896008" cy="2694868"/>
          </a:xfrm>
          <a:prstGeom prst="rect">
            <a:avLst/>
          </a:prstGeom>
        </p:spPr>
      </p:pic>
      <p:pic>
        <p:nvPicPr>
          <p:cNvPr id="5" name="Рисунок 4" descr="63966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1091" y="4077905"/>
            <a:ext cx="1882629" cy="2595469"/>
          </a:xfrm>
          <a:prstGeom prst="rect">
            <a:avLst/>
          </a:prstGeom>
        </p:spPr>
      </p:pic>
      <p:pic>
        <p:nvPicPr>
          <p:cNvPr id="6" name="Рисунок 5" descr="1418555_Cyplenok_i_utenok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4063" y="4077904"/>
            <a:ext cx="2022209" cy="2595469"/>
          </a:xfrm>
          <a:prstGeom prst="rect">
            <a:avLst/>
          </a:prstGeom>
        </p:spPr>
      </p:pic>
      <p:pic>
        <p:nvPicPr>
          <p:cNvPr id="7" name="Рисунок 6" descr="75908724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5200" y="1232647"/>
            <a:ext cx="2137928" cy="26948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hlinkClick r:id="rId2" action="ppaction://hlinkfile"/>
              </a:rPr>
              <a:t>сутеев\мешок</a:t>
            </a:r>
            <a:r>
              <a:rPr lang="ru-RU" dirty="0">
                <a:hlinkClick r:id="rId2" action="ppaction://hlinkfile"/>
              </a:rPr>
              <a:t> яблок.</a:t>
            </a:r>
            <a:r>
              <a:rPr lang="en-US" dirty="0">
                <a:hlinkClick r:id="rId2" action="ppaction://hlinkfile"/>
              </a:rPr>
              <a:t>DOCX</a:t>
            </a:r>
            <a:endParaRPr lang="ru-RU" dirty="0"/>
          </a:p>
        </p:txBody>
      </p:sp>
      <p:pic>
        <p:nvPicPr>
          <p:cNvPr id="5" name="Рисунок 4" descr="4661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6063" b="606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66787" y="3616036"/>
            <a:ext cx="3474720" cy="1601422"/>
          </a:xfrm>
        </p:spPr>
        <p:txBody>
          <a:bodyPr/>
          <a:lstStyle/>
          <a:p>
            <a:r>
              <a:rPr lang="ru-RU" dirty="0" err="1">
                <a:hlinkClick r:id="rId4" action="ppaction://hlinkfile"/>
              </a:rPr>
              <a:t>сутеев\Мешок</a:t>
            </a:r>
            <a:r>
              <a:rPr lang="ru-RU" dirty="0">
                <a:hlinkClick r:id="rId4" action="ppaction://hlinkfile"/>
              </a:rPr>
              <a:t> яблок _ Сказки </a:t>
            </a:r>
            <a:r>
              <a:rPr lang="ru-RU" dirty="0" err="1">
                <a:hlinkClick r:id="rId4" action="ppaction://hlinkfile"/>
              </a:rPr>
              <a:t>Сутеева</a:t>
            </a:r>
            <a:r>
              <a:rPr lang="ru-RU" dirty="0">
                <a:hlinkClick r:id="rId4" action="ppaction://hlinkfile"/>
              </a:rPr>
              <a:t>. Советские мультфильмы для малышей.mp4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hlinkClick r:id="rId2" action="ppaction://hlinkfile"/>
              </a:rPr>
              <a:t>сутеев\Кто</a:t>
            </a:r>
            <a:r>
              <a:rPr lang="ru-RU" dirty="0">
                <a:hlinkClick r:id="rId2" action="ppaction://hlinkfile"/>
              </a:rPr>
              <a:t> сказал Мяу.</a:t>
            </a:r>
            <a:r>
              <a:rPr lang="en-US" dirty="0">
                <a:hlinkClick r:id="rId2" action="ppaction://hlinkfile"/>
              </a:rPr>
              <a:t>DOCX</a:t>
            </a:r>
            <a:endParaRPr lang="ru-RU" dirty="0"/>
          </a:p>
        </p:txBody>
      </p:sp>
      <p:pic>
        <p:nvPicPr>
          <p:cNvPr id="5" name="Рисунок 4" descr="62937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399" b="39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>
                <a:hlinkClick r:id="rId4" action="ppaction://hlinkfile"/>
              </a:rPr>
              <a:t>сутеев\</a:t>
            </a:r>
            <a:r>
              <a:rPr lang="en-US" dirty="0">
                <a:hlinkClick r:id="rId4" action="ppaction://hlinkfile"/>
              </a:rPr>
              <a:t>deti-online.com_-_kto-skazal-myau.mp3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то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Лето.thmx</Template>
  <TotalTime>122</TotalTime>
  <Words>844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Лето</vt:lpstr>
      <vt:lpstr>Сутеев Владимир Григорьевич (1903-1993) </vt:lpstr>
      <vt:lpstr>План занятия:</vt:lpstr>
      <vt:lpstr>Презентация PowerPoint</vt:lpstr>
      <vt:lpstr>Сказки В.Г. Сутеева</vt:lpstr>
      <vt:lpstr>Презентация PowerPoint</vt:lpstr>
      <vt:lpstr>Презентация PowerPoint</vt:lpstr>
      <vt:lpstr>Сказки В.Г. Сутеева</vt:lpstr>
      <vt:lpstr>сутеев\мешок яблок.DOCX</vt:lpstr>
      <vt:lpstr>сутеев\Кто сказал Мяу.DOCX</vt:lpstr>
      <vt:lpstr>сутеев\Под_грибом.DOCX</vt:lpstr>
      <vt:lpstr>сутеев\Цыпленок_и_утенок.DOCX</vt:lpstr>
      <vt:lpstr>сутеев\Разные_колёса.DOCX</vt:lpstr>
      <vt:lpstr>Презентация PowerPoint</vt:lpstr>
      <vt:lpstr>1. "Доскажи словечко"</vt:lpstr>
      <vt:lpstr>Проверь ответы</vt:lpstr>
      <vt:lpstr>2. «Угадай, кто сказал?»</vt:lpstr>
      <vt:lpstr>Презентация PowerPoint</vt:lpstr>
      <vt:lpstr>3.«Что лишнее?»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Сутеев Владимир Григорьевич (1903-1993)</dc:title>
  <dc:creator>Елена</dc:creator>
  <cp:lastModifiedBy>ДианчикПА Энд Талшин</cp:lastModifiedBy>
  <cp:revision>18</cp:revision>
  <dcterms:created xsi:type="dcterms:W3CDTF">2017-05-29T08:05:24Z</dcterms:created>
  <dcterms:modified xsi:type="dcterms:W3CDTF">2023-07-13T09:05:29Z</dcterms:modified>
</cp:coreProperties>
</file>