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5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502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54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25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371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59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491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27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13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610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19142-6B0E-4BBD-A3A6-4C9A18E4C89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D8DCCD2-FAAC-4A2F-8C5A-7519A16D3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81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1449" y="828675"/>
            <a:ext cx="8637073" cy="25414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Формирование профессионально-трудовых навыков обучающихся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4734" y="3575165"/>
            <a:ext cx="8637072" cy="181451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ГКОУ «Школа-интернат № 86»</a:t>
            </a:r>
          </a:p>
          <a:p>
            <a:pPr algn="ctr"/>
            <a:r>
              <a:rPr lang="ru-RU" b="1" dirty="0" smtClean="0"/>
              <a:t>Профессионально-трудовое обучение (МОП) 6 класс</a:t>
            </a:r>
          </a:p>
          <a:p>
            <a:pPr algn="ctr"/>
            <a:r>
              <a:rPr lang="ru-RU" b="1" dirty="0" smtClean="0"/>
              <a:t>2022-2023 учебный год</a:t>
            </a:r>
          </a:p>
          <a:p>
            <a:pPr algn="ctr"/>
            <a:r>
              <a:rPr lang="ru-RU" b="1" dirty="0" smtClean="0"/>
              <a:t>Учитель: Н. В. Корнакова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9930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055" y="1440739"/>
            <a:ext cx="2929462" cy="3905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207" y="290146"/>
            <a:ext cx="3684619" cy="6432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26" y="947404"/>
            <a:ext cx="4522206" cy="470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49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347" y="562708"/>
            <a:ext cx="11034346" cy="51435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Организуя </a:t>
            </a:r>
            <a:r>
              <a:rPr lang="ru-RU" dirty="0" smtClean="0"/>
              <a:t>практическую </a:t>
            </a:r>
            <a:r>
              <a:rPr lang="ru-RU" dirty="0"/>
              <a:t>деятельность </a:t>
            </a:r>
            <a:r>
              <a:rPr lang="ru-RU" dirty="0" smtClean="0"/>
              <a:t>обучающихся обеспечивается </a:t>
            </a:r>
            <a:r>
              <a:rPr lang="ru-RU" dirty="0"/>
              <a:t>всестороннее развитие детей, </a:t>
            </a:r>
            <a:r>
              <a:rPr lang="ru-RU" dirty="0" smtClean="0"/>
              <a:t>помогающее </a:t>
            </a:r>
            <a:r>
              <a:rPr lang="ru-RU" dirty="0"/>
              <a:t>им обрести уверенность в своих силах, </a:t>
            </a:r>
            <a:r>
              <a:rPr lang="ru-RU" dirty="0" smtClean="0"/>
              <a:t>формирующее </a:t>
            </a:r>
            <a:r>
              <a:rPr lang="ru-RU" dirty="0"/>
              <a:t>жизненно необходимые умения и навыки, </a:t>
            </a:r>
            <a:r>
              <a:rPr lang="ru-RU" dirty="0" smtClean="0"/>
              <a:t>воспитывающее </a:t>
            </a:r>
            <a:r>
              <a:rPr lang="ru-RU" dirty="0"/>
              <a:t>ответственность и самостоятельность.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Учитель учитывает </a:t>
            </a:r>
            <a:r>
              <a:rPr lang="ru-RU" dirty="0"/>
              <a:t>основные аспекты руководства трудовой деятельностью детей, а именно:</a:t>
            </a:r>
          </a:p>
          <a:p>
            <a:r>
              <a:rPr lang="ru-RU" dirty="0"/>
              <a:t> </a:t>
            </a:r>
            <a:r>
              <a:rPr lang="ru-RU" dirty="0" smtClean="0"/>
              <a:t>подчеркивает </a:t>
            </a:r>
            <a:r>
              <a:rPr lang="ru-RU" dirty="0"/>
              <a:t>общественную значимость труда;</a:t>
            </a:r>
          </a:p>
          <a:p>
            <a:r>
              <a:rPr lang="ru-RU" dirty="0" smtClean="0"/>
              <a:t>следит </a:t>
            </a:r>
            <a:r>
              <a:rPr lang="ru-RU" dirty="0"/>
              <a:t>за тем, чтобы все виды труда и их содержание соответствовали возрастным </a:t>
            </a:r>
            <a:r>
              <a:rPr lang="ru-RU" dirty="0" smtClean="0"/>
              <a:t>возможностям;</a:t>
            </a:r>
            <a:endParaRPr lang="ru-RU" dirty="0"/>
          </a:p>
          <a:p>
            <a:r>
              <a:rPr lang="ru-RU" dirty="0" smtClean="0"/>
              <a:t>соблюдает </a:t>
            </a:r>
            <a:r>
              <a:rPr lang="ru-RU" dirty="0"/>
              <a:t>нормы нагрузки, выполняемой детьми, не допуская их перегрузки и переутомления;</a:t>
            </a:r>
          </a:p>
          <a:p>
            <a:r>
              <a:rPr lang="ru-RU" dirty="0" smtClean="0"/>
              <a:t>постепенно расширяет </a:t>
            </a:r>
            <a:r>
              <a:rPr lang="ru-RU" dirty="0"/>
              <a:t>самостоятельность детей;</a:t>
            </a:r>
          </a:p>
          <a:p>
            <a:r>
              <a:rPr lang="ru-RU" dirty="0" smtClean="0"/>
              <a:t>создает </a:t>
            </a:r>
            <a:r>
              <a:rPr lang="ru-RU" dirty="0"/>
              <a:t>благоприятную психологическую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атмосферу</a:t>
            </a:r>
            <a:r>
              <a:rPr lang="ru-RU" dirty="0"/>
              <a:t>, </a:t>
            </a:r>
            <a:r>
              <a:rPr lang="ru-RU" dirty="0" smtClean="0"/>
              <a:t>формирует </a:t>
            </a:r>
            <a:r>
              <a:rPr lang="ru-RU" dirty="0"/>
              <a:t>у детей доброжелательное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отношение </a:t>
            </a:r>
            <a:r>
              <a:rPr lang="ru-RU" dirty="0"/>
              <a:t>ко всем участникам трудовой деятельности,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стремление </a:t>
            </a:r>
            <a:r>
              <a:rPr lang="ru-RU" dirty="0"/>
              <a:t>помочь друг другу;</a:t>
            </a:r>
          </a:p>
          <a:p>
            <a:r>
              <a:rPr lang="ru-RU" dirty="0" smtClean="0"/>
              <a:t>направляет </a:t>
            </a:r>
            <a:r>
              <a:rPr lang="ru-RU" dirty="0"/>
              <a:t>внимание и усилия детей на качественное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выполнение </a:t>
            </a:r>
            <a:r>
              <a:rPr lang="ru-RU" dirty="0"/>
              <a:t>трудовых действий.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541" y="3134458"/>
            <a:ext cx="5517390" cy="333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56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408866"/>
            <a:ext cx="9603275" cy="1929889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/>
              <a:t>Формирование профессионально-трудовых навыков </a:t>
            </a:r>
            <a:r>
              <a:rPr lang="ru-RU" sz="2500" b="1" dirty="0" smtClean="0"/>
              <a:t>обучающихся</a:t>
            </a:r>
            <a:r>
              <a:rPr lang="ru-RU" sz="2500" b="1" dirty="0"/>
              <a:t>, </a:t>
            </a:r>
            <a:r>
              <a:rPr lang="ru-RU" sz="2500" b="1" dirty="0" smtClean="0"/>
              <a:t>позволят </a:t>
            </a:r>
            <a:r>
              <a:rPr lang="ru-RU" sz="2500" b="1" dirty="0"/>
              <a:t>им достигнуть оптимального уровня  самостоятельности для адаптации к </a:t>
            </a:r>
            <a:r>
              <a:rPr lang="ru-RU" sz="2500" b="1" dirty="0" smtClean="0"/>
              <a:t>социальным условиям.</a:t>
            </a:r>
            <a:endParaRPr lang="ru-RU" sz="2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1" y="2015732"/>
            <a:ext cx="4106007" cy="4182845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Опыт работы по теме, </a:t>
            </a:r>
            <a:r>
              <a:rPr lang="ru-RU" sz="1600" dirty="0" smtClean="0"/>
              <a:t>позволяет </a:t>
            </a:r>
            <a:r>
              <a:rPr lang="ru-RU" sz="1600" dirty="0"/>
              <a:t>подтвердить, что личность ребёнка </a:t>
            </a:r>
            <a:r>
              <a:rPr lang="ru-RU" sz="1600" dirty="0" smtClean="0"/>
              <a:t>- слишком </a:t>
            </a:r>
            <a:r>
              <a:rPr lang="ru-RU" sz="1600" dirty="0"/>
              <a:t>многогранное и сложное понятие, чтобы её ценность определять только лишь степенью усвоения программы. Ребёнок может нормально развиваться только тогда, когда даже не самые выдающиеся его способности замечены и по достоинству оценены окружающими. Из этих оценок постепенно складывается нормальная самооценка личности, превращающаяся со временем в чувство собственного достоинства.</a:t>
            </a:r>
          </a:p>
          <a:p>
            <a:pPr algn="ctr"/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07" y="2015732"/>
            <a:ext cx="6888713" cy="388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56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9108" y="1107831"/>
            <a:ext cx="5802923" cy="5222631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Задача </a:t>
            </a:r>
            <a:r>
              <a:rPr lang="ru-RU" sz="1800" dirty="0"/>
              <a:t>учителя профессионально-трудового обучения заключается в социальной адаптации: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* передачи </a:t>
            </a:r>
            <a:r>
              <a:rPr lang="ru-RU" sz="1800" dirty="0"/>
              <a:t>обучающимся </a:t>
            </a:r>
            <a:r>
              <a:rPr lang="ru-RU" sz="1800" dirty="0" smtClean="0"/>
              <a:t>практических знаний</a:t>
            </a:r>
            <a:r>
              <a:rPr lang="ru-RU" sz="1800" dirty="0"/>
              <a:t>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* умений</a:t>
            </a:r>
            <a:r>
              <a:rPr lang="ru-RU" sz="1800" dirty="0"/>
              <a:t>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* навыков</a:t>
            </a:r>
            <a:r>
              <a:rPr lang="ru-RU" sz="1800" dirty="0"/>
              <a:t>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* воспитанности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такого </a:t>
            </a:r>
            <a:r>
              <a:rPr lang="ru-RU" sz="1800" dirty="0"/>
              <a:t>уровня, который позволил бы подготовиться к предстоящей самостоятельной жизни в соответствии с социальными нормами, действующими в обществе, с одной стороны и с другой, педагогическими возможностями производительного труда, обусловленными современным содержанием специального образования.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80" y="400072"/>
            <a:ext cx="3894144" cy="50662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i?id=b588584fbaeb27be3ea91fc1d5a752b5_l-4477047-images-thumbs&amp;ref=rim&amp;n=13&amp;w=1080&amp;h=10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57" y="306786"/>
            <a:ext cx="5159559" cy="515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365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940" y="206642"/>
            <a:ext cx="9603275" cy="1049235"/>
          </a:xfrm>
        </p:spPr>
        <p:txBody>
          <a:bodyPr/>
          <a:lstStyle/>
          <a:p>
            <a:pPr algn="ctr"/>
            <a:r>
              <a:rPr lang="ru-RU" b="1" dirty="0"/>
              <a:t>Планируемый уровень подготовки обучающихся к концу учебного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862" y="1521069"/>
            <a:ext cx="11218983" cy="402687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pPr marL="0" indent="0">
              <a:buNone/>
            </a:pPr>
            <a:r>
              <a:rPr lang="ru-RU" b="1" i="1" u="sng" dirty="0" smtClean="0"/>
              <a:t>знать</a:t>
            </a:r>
            <a:r>
              <a:rPr lang="ru-RU" b="1" i="1" u="sng" dirty="0"/>
              <a:t>:</a:t>
            </a:r>
            <a:endParaRPr lang="ru-RU" dirty="0"/>
          </a:p>
          <a:p>
            <a:r>
              <a:rPr lang="ru-RU" dirty="0" smtClean="0"/>
              <a:t>знать </a:t>
            </a:r>
            <a:r>
              <a:rPr lang="ru-RU" dirty="0"/>
              <a:t>и соблюдать правила личной гигиены;</a:t>
            </a:r>
          </a:p>
          <a:p>
            <a:r>
              <a:rPr lang="ru-RU" dirty="0" smtClean="0"/>
              <a:t>знать </a:t>
            </a:r>
            <a:r>
              <a:rPr lang="ru-RU" dirty="0"/>
              <a:t>и соблюдать правила санитарии и гигиены в убираемом помещении;</a:t>
            </a:r>
          </a:p>
          <a:p>
            <a:r>
              <a:rPr lang="ru-RU" dirty="0" smtClean="0"/>
              <a:t>устройство </a:t>
            </a:r>
            <a:r>
              <a:rPr lang="ru-RU" dirty="0"/>
              <a:t>и назначение обслуживаемого оборудования и используемых приспособлений;</a:t>
            </a:r>
          </a:p>
          <a:p>
            <a:r>
              <a:rPr lang="ru-RU" dirty="0" smtClean="0"/>
              <a:t>правила </a:t>
            </a:r>
            <a:r>
              <a:rPr lang="ru-RU" dirty="0"/>
              <a:t>обращения с моющими, дезинфицирующими средствами, правила ОТ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224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731" y="0"/>
            <a:ext cx="11623431" cy="3692769"/>
          </a:xfrm>
        </p:spPr>
        <p:txBody>
          <a:bodyPr>
            <a:normAutofit fontScale="900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</a:pPr>
            <a:r>
              <a:rPr lang="ru-RU" sz="1800" b="1" i="1" u="sng" cap="none" dirty="0" smtClean="0">
                <a:solidFill>
                  <a:prstClr val="black"/>
                </a:solidFill>
                <a:ea typeface="+mn-ea"/>
                <a:cs typeface="+mn-cs"/>
              </a:rPr>
              <a:t>уметь:</a:t>
            </a:r>
            <a:br>
              <a:rPr lang="ru-RU" sz="1800" b="1" i="1" u="sng" cap="none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-удалять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пыль, подметать мусор, мыть вручную или с помощью приспособлений полы, двери, панели, лестницы, пролеты, ступени,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-собирать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мусор и выносить его в установленное место;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-соблюдать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правила санитарии и гигиены в убираемом помещении, соблюдать правила безопасной работы;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-мыть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и дезинфицировать столовую посуду, обеденный стол;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-убирать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письменный стол, радиатор отопления;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-сортировать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бельё и стирать в стиральной машине;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-убирать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двор, ухаживать за комнатными растениями,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cap="none" dirty="0" smtClean="0">
                <a:solidFill>
                  <a:prstClr val="black"/>
                </a:solidFill>
                <a:ea typeface="+mn-ea"/>
                <a:cs typeface="+mn-cs"/>
              </a:rPr>
              <a:t>-самостоятельно </a:t>
            </a:r>
            <a: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  <a:t>или с помощью учителя ориентироваться в задании, планировать последовательность выполнения действий при работе, контролировать свои действия в процессе выполнения работы и после её завершения.</a:t>
            </a:r>
            <a:br>
              <a:rPr lang="ru-RU" sz="1800" cap="none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3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3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589" y="3410593"/>
            <a:ext cx="5620292" cy="3236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965" y="3410593"/>
            <a:ext cx="2267250" cy="32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72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569" y="259396"/>
            <a:ext cx="11309839" cy="760511"/>
          </a:xfrm>
        </p:spPr>
        <p:txBody>
          <a:bodyPr>
            <a:noAutofit/>
          </a:bodyPr>
          <a:lstStyle/>
          <a:p>
            <a:pPr algn="ctr"/>
            <a:r>
              <a:rPr lang="ru-RU" sz="2500" dirty="0"/>
              <a:t>Формирование профессионально-трудовых навыков обучающихся </a:t>
            </a:r>
            <a:r>
              <a:rPr lang="ru-RU" sz="2500" dirty="0" smtClean="0"/>
              <a:t>осуществляется через Практические </a:t>
            </a:r>
            <a:r>
              <a:rPr lang="ru-RU" sz="2500" dirty="0"/>
              <a:t>работы. </a:t>
            </a: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337" y="1242036"/>
            <a:ext cx="4116265" cy="5488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69" y="1503485"/>
            <a:ext cx="6292362" cy="471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50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332" y="545996"/>
            <a:ext cx="4289549" cy="57194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59" y="316520"/>
            <a:ext cx="3329596" cy="47654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058" y="212966"/>
            <a:ext cx="3729404" cy="497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79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" y="192271"/>
            <a:ext cx="4730262" cy="63070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789" y="192271"/>
            <a:ext cx="4802065" cy="640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8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188" y="720967"/>
            <a:ext cx="4292844" cy="57237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0" y="413236"/>
            <a:ext cx="3508132" cy="46775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24" y="360481"/>
            <a:ext cx="3607044" cy="480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4605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118</TotalTime>
  <Words>212</Words>
  <Application>Microsoft Office PowerPoint</Application>
  <PresentationFormat>Широкоэкранный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Gallery</vt:lpstr>
      <vt:lpstr>Формирование профессионально-трудовых навыков обучающихся</vt:lpstr>
      <vt:lpstr>Формирование профессионально-трудовых навыков обучающихся, позволят им достигнуть оптимального уровня  самостоятельности для адаптации к социальным условиям.</vt:lpstr>
      <vt:lpstr>Задача учителя профессионально-трудового обучения заключается в социальной адаптации:    * передачи обучающимся практических знаний,  * умений,  * навыков,  * воспитанности   такого уровня, который позволил бы подготовиться к предстоящей самостоятельной жизни в соответствии с социальными нормами, действующими в обществе, с одной стороны и с другой, педагогическими возможностями производительного труда, обусловленными современным содержанием специального образования.</vt:lpstr>
      <vt:lpstr>Планируемый уровень подготовки обучающихся к концу учебного года</vt:lpstr>
      <vt:lpstr>уметь: -удалять пыль, подметать мусор, мыть вручную или с помощью приспособлений полы, двери, панели, лестницы, пролеты, ступени, -собирать мусор и выносить его в установленное место; -соблюдать правила санитарии и гигиены в убираемом помещении, соблюдать правила безопасной работы; -мыть и дезинфицировать столовую посуду, обеденный стол; -убирать письменный стол, радиатор отопления; -сортировать бельё и стирать в стиральной машине; -убирать двор, ухаживать за комнатными растениями, -самостоятельно или с помощью учителя ориентироваться в задании, планировать последовательность выполнения действий при работе, контролировать свои действия в процессе выполнения работы и после её завершения.  </vt:lpstr>
      <vt:lpstr>Формирование профессионально-трудовых навыков обучающихся осуществляется через Практические работы.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профессионально-трудовых навыков обучающихся</dc:title>
  <dc:creator>User</dc:creator>
  <cp:lastModifiedBy>User</cp:lastModifiedBy>
  <cp:revision>15</cp:revision>
  <dcterms:created xsi:type="dcterms:W3CDTF">2023-03-27T06:14:21Z</dcterms:created>
  <dcterms:modified xsi:type="dcterms:W3CDTF">2023-04-11T05:44:40Z</dcterms:modified>
</cp:coreProperties>
</file>