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80" r:id="rId2"/>
    <p:sldId id="256" r:id="rId3"/>
    <p:sldId id="260" r:id="rId4"/>
    <p:sldId id="257" r:id="rId5"/>
    <p:sldId id="259" r:id="rId6"/>
    <p:sldId id="258" r:id="rId7"/>
    <p:sldId id="261" r:id="rId8"/>
    <p:sldId id="278" r:id="rId9"/>
    <p:sldId id="262" r:id="rId10"/>
    <p:sldId id="263" r:id="rId11"/>
    <p:sldId id="279" r:id="rId12"/>
    <p:sldId id="281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  <p:clrMru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5A76D4-AB3F-4B6C-98DD-31D22552715B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218490-E436-4328-8B20-1A23A2A8714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218490-E436-4328-8B20-1A23A2A8714E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5C3BF3-231A-4AB2-BDA5-80B06D71DBB6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4DFD00-F8FB-4682-9CD9-4BED8F6DFD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5C3BF3-231A-4AB2-BDA5-80B06D71DBB6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4DFD00-F8FB-4682-9CD9-4BED8F6DFD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5C3BF3-231A-4AB2-BDA5-80B06D71DBB6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4DFD00-F8FB-4682-9CD9-4BED8F6DFD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388" y="188913"/>
            <a:ext cx="8785225" cy="6480175"/>
          </a:xfrm>
          <a:prstGeom prst="rect">
            <a:avLst/>
          </a:prstGeom>
          <a:solidFill>
            <a:schemeClr val="bg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5C3BF3-231A-4AB2-BDA5-80B06D71DBB6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4DFD00-F8FB-4682-9CD9-4BED8F6DFD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5C3BF3-231A-4AB2-BDA5-80B06D71DBB6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4DFD00-F8FB-4682-9CD9-4BED8F6DFD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5C3BF3-231A-4AB2-BDA5-80B06D71DBB6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4DFD00-F8FB-4682-9CD9-4BED8F6DFD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5C3BF3-231A-4AB2-BDA5-80B06D71DBB6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4DFD00-F8FB-4682-9CD9-4BED8F6DFD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5C3BF3-231A-4AB2-BDA5-80B06D71DBB6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4DFD00-F8FB-4682-9CD9-4BED8F6DFD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5C3BF3-231A-4AB2-BDA5-80B06D71DBB6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4DFD00-F8FB-4682-9CD9-4BED8F6DFD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5C3BF3-231A-4AB2-BDA5-80B06D71DBB6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4DFD00-F8FB-4682-9CD9-4BED8F6DFD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5C3BF3-231A-4AB2-BDA5-80B06D71DBB6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4DFD00-F8FB-4682-9CD9-4BED8F6DFD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045C3BF3-231A-4AB2-BDA5-80B06D71DBB6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6C4DFD00-F8FB-4682-9CD9-4BED8F6DFD8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ln>
            <a:solidFill>
              <a:srgbClr val="FFFF00"/>
            </a:solidFill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7897813" y="6642100"/>
            <a:ext cx="124618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 thruBlk="1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85;&#1077;&#1082;&#1088;&#1072;&#1089;&#1086;&#1074;\&#1048;&#1079;-&#1082;&#1092;-&#1047;&#1074;&#1077;&#1079;&#1076;&#1072;-&#1087;&#1083;&#1077;&#1085;&#1080;&#1090;&#1077;&#1083;&#1100;&#1085;&#1086;&#1075;&#1086;-&#1089;&#1095;&#1072;&#1089;&#1090;&#1100;&#1103;-&#1057;&#1095;&#1072;&#1089;&#1090;&#1083;&#1080;&#1074;&#1099;&#1077;-&#1074;&#1086;&#1089;&#1087;&#1086;&#1084;&#1080;&#1085;&#1072;&#1085;&#1080;&#1103;-&#1076;&#1077;&#1082;&#1072;&#1073;&#1088;&#1080;&#1089;&#1090;&#1086;&#1074;(tunefm.org).mp3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all-pages.com/city_photo/2/2/61/210/6.html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4284662" cy="5827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3929066"/>
            <a:ext cx="257176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500042"/>
            <a:ext cx="2500330" cy="310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ы, пейзажи, природа, зим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deka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838" y="1166792"/>
            <a:ext cx="8449626" cy="478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2910" y="1000108"/>
            <a:ext cx="678661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200" i="1" dirty="0" smtClean="0"/>
              <a:t>1. Кто является главной героиней первой части? </a:t>
            </a:r>
            <a:endParaRPr lang="ru-RU" sz="3200" dirty="0" smtClean="0"/>
          </a:p>
          <a:p>
            <a:pPr lvl="0"/>
            <a:r>
              <a:rPr lang="ru-RU" sz="3200" i="1" dirty="0" smtClean="0"/>
              <a:t>2. С кем прощается княгиня Трубецкая? </a:t>
            </a:r>
            <a:endParaRPr lang="ru-RU" sz="3200" dirty="0" smtClean="0"/>
          </a:p>
          <a:p>
            <a:pPr lvl="0"/>
            <a:r>
              <a:rPr lang="ru-RU" sz="3200" i="1" dirty="0" smtClean="0"/>
              <a:t>3. Как провожает ее отец? </a:t>
            </a:r>
            <a:endParaRPr lang="ru-RU" sz="3200" dirty="0" smtClean="0"/>
          </a:p>
          <a:p>
            <a:pPr lvl="0"/>
            <a:r>
              <a:rPr lang="ru-RU" sz="3200" i="1" dirty="0" smtClean="0"/>
              <a:t>4. Что говорит ему на прощанье героиня поэмы?</a:t>
            </a:r>
            <a:r>
              <a:rPr lang="ru-RU" sz="3200" dirty="0" smtClean="0"/>
              <a:t> </a:t>
            </a:r>
          </a:p>
          <a:p>
            <a:r>
              <a:rPr lang="ru-RU" sz="3200" i="1" dirty="0" smtClean="0"/>
              <a:t>5. </a:t>
            </a:r>
            <a:r>
              <a:rPr lang="ru-RU" sz="3200" i="1" dirty="0" smtClean="0"/>
              <a:t>Оставляет ли Некрасов надежду на встречу? </a:t>
            </a:r>
          </a:p>
          <a:p>
            <a:endParaRPr lang="ru-RU" sz="3200" dirty="0"/>
          </a:p>
        </p:txBody>
      </p:sp>
    </p:spTree>
  </p:cSld>
  <p:clrMapOvr>
    <a:masterClrMapping/>
  </p:clrMapOvr>
  <p:transition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85918" y="785794"/>
            <a:ext cx="585791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1.</a:t>
            </a:r>
            <a:r>
              <a:rPr lang="ru-RU" sz="3600" b="1" dirty="0" smtClean="0"/>
              <a:t>Долг</a:t>
            </a:r>
            <a:r>
              <a:rPr lang="ru-RU" sz="3600" dirty="0" smtClean="0"/>
              <a:t>- то же, что обязанность. </a:t>
            </a:r>
            <a:r>
              <a:rPr lang="ru-RU" sz="3600" i="1" dirty="0" smtClean="0"/>
              <a:t>Гражданский долг. Выполнить свой долг. Защита Отечества – священный долг каждого гражданина.</a:t>
            </a:r>
          </a:p>
          <a:p>
            <a:r>
              <a:rPr lang="ru-RU" sz="3600" i="1" dirty="0" smtClean="0"/>
              <a:t>2.</a:t>
            </a:r>
            <a:r>
              <a:rPr lang="ru-RU" sz="3600" dirty="0" smtClean="0"/>
              <a:t>  </a:t>
            </a:r>
            <a:r>
              <a:rPr lang="ru-RU" sz="3600" b="1" dirty="0" smtClean="0"/>
              <a:t>Долг</a:t>
            </a:r>
            <a:r>
              <a:rPr lang="ru-RU" sz="3600" dirty="0" smtClean="0"/>
              <a:t> – то, что взято взаймы (преимущ. деньги). Наделать долгов. Жить в долг.</a:t>
            </a:r>
            <a:endParaRPr lang="ru-RU" sz="3600" dirty="0"/>
          </a:p>
        </p:txBody>
      </p:sp>
    </p:spTree>
  </p:cSld>
  <p:clrMapOvr>
    <a:masterClrMapping/>
  </p:clrMapOvr>
  <p:transition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иркутс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96752"/>
            <a:ext cx="6715140" cy="5000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23-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2034" y="4048343"/>
            <a:ext cx="4071966" cy="28096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/>
          <a:lstStyle/>
          <a:p>
            <a:r>
              <a:rPr lang="ru-RU" b="1" spc="50" dirty="0" smtClean="0">
                <a:ln w="12700" cmpd="sng">
                  <a:noFill/>
                  <a:prstDash val="solid"/>
                </a:ln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ambria" pitchFamily="18" charset="0"/>
              </a:rPr>
              <a:t>Что я найду там?..</a:t>
            </a:r>
            <a:endParaRPr lang="ru-RU" b="1" spc="50" dirty="0">
              <a:ln w="12700" cmpd="sng">
                <a:noFill/>
                <a:prstDash val="solid"/>
              </a:ln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Cambr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72232" y="1484784"/>
            <a:ext cx="257176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Cambria" pitchFamily="18" charset="0"/>
              </a:rPr>
              <a:t>Иркутск 19 век</a:t>
            </a:r>
          </a:p>
          <a:p>
            <a:pPr algn="ctr"/>
            <a:endParaRPr lang="ru-RU" sz="2000" dirty="0" smtClean="0">
              <a:latin typeface="Cambria" pitchFamily="18" charset="0"/>
            </a:endParaRPr>
          </a:p>
          <a:p>
            <a:pPr algn="ctr"/>
            <a:endParaRPr lang="ru-RU" sz="2000" dirty="0" smtClean="0">
              <a:latin typeface="Cambria" pitchFamily="18" charset="0"/>
            </a:endParaRPr>
          </a:p>
          <a:p>
            <a:pPr algn="ctr"/>
            <a:endParaRPr lang="ru-RU" sz="2000" dirty="0" smtClean="0">
              <a:latin typeface="Cambria" pitchFamily="18" charset="0"/>
            </a:endParaRPr>
          </a:p>
          <a:p>
            <a:pPr algn="ctr"/>
            <a:endParaRPr lang="ru-RU" sz="2000" dirty="0">
              <a:latin typeface="Cambria" pitchFamily="18" charset="0"/>
            </a:endParaRPr>
          </a:p>
          <a:p>
            <a:pPr algn="ctr"/>
            <a:r>
              <a:rPr lang="ru-RU" sz="2000" b="1" dirty="0" smtClean="0">
                <a:latin typeface="Cambria" pitchFamily="18" charset="0"/>
              </a:rPr>
              <a:t>Землянка каторжника</a:t>
            </a:r>
            <a:endParaRPr lang="ru-RU" sz="2000" b="1" dirty="0">
              <a:latin typeface="Cambria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2" name="Picture 6" descr="t1"/>
          <p:cNvPicPr>
            <a:picLocks noChangeAspect="1" noChangeArrowheads="1"/>
          </p:cNvPicPr>
          <p:nvPr/>
        </p:nvPicPr>
        <p:blipFill>
          <a:blip r:embed="rId3" cstate="print"/>
          <a:srcRect l="2958" t="8161" r="5357" b="10231"/>
          <a:stretch>
            <a:fillRect/>
          </a:stretch>
        </p:blipFill>
        <p:spPr bwMode="auto">
          <a:xfrm>
            <a:off x="611560" y="260648"/>
            <a:ext cx="2664296" cy="3437801"/>
          </a:xfrm>
          <a:prstGeom prst="ellipse">
            <a:avLst/>
          </a:prstGeom>
          <a:noFill/>
        </p:spPr>
      </p:pic>
      <p:sp>
        <p:nvSpPr>
          <p:cNvPr id="16388" name="WordArt 9"/>
          <p:cNvSpPr>
            <a:spLocks noChangeArrowheads="1" noChangeShapeType="1" noTextEdit="1"/>
          </p:cNvSpPr>
          <p:nvPr/>
        </p:nvSpPr>
        <p:spPr bwMode="auto">
          <a:xfrm>
            <a:off x="914400" y="5191125"/>
            <a:ext cx="7505700" cy="1133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5400" kern="10" dirty="0">
              <a:ln w="9525">
                <a:noFill/>
                <a:round/>
                <a:headEnd/>
                <a:tailEnd/>
              </a:ln>
              <a:solidFill>
                <a:srgbClr val="FF0000"/>
              </a:solidFill>
              <a:latin typeface="Cambr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55776" y="5949280"/>
            <a:ext cx="6336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Monotype Corsiva" pitchFamily="66" charset="0"/>
              </a:rPr>
              <a:t>Екатерина Ивановна Трубецкая</a:t>
            </a:r>
            <a:endParaRPr lang="ru-RU" sz="3200" b="1" dirty="0">
              <a:latin typeface="Monotype Corsiva" pitchFamily="66" charset="0"/>
            </a:endParaRPr>
          </a:p>
        </p:txBody>
      </p:sp>
      <p:pic>
        <p:nvPicPr>
          <p:cNvPr id="2050" name="Picture 2" descr="ЖЕНЫ ДЕКАБРИСТОВ - Конспирологический Дайджест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1988840"/>
            <a:ext cx="2808311" cy="388843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extBox 6"/>
          <p:cNvSpPr txBox="1"/>
          <p:nvPr/>
        </p:nvSpPr>
        <p:spPr>
          <a:xfrm>
            <a:off x="3347864" y="764704"/>
            <a:ext cx="5112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Monotype Corsiva" pitchFamily="66" charset="0"/>
              </a:rPr>
              <a:t>Трубецкой Сергей Петрович</a:t>
            </a:r>
            <a:endParaRPr lang="ru-RU" sz="3200" b="1" dirty="0">
              <a:latin typeface="Monotype Corsiva" pitchFamily="66" charset="0"/>
            </a:endParaRPr>
          </a:p>
        </p:txBody>
      </p:sp>
      <p:pic>
        <p:nvPicPr>
          <p:cNvPr id="12" name="Из-кф-Звезда-пленительного-счастья-Счастливые-воспоминания-декабристов(tunefm.org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323528" y="6453336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456" y="332656"/>
            <a:ext cx="3049247" cy="3456384"/>
          </a:xfrm>
          <a:prstGeom prst="ellipse">
            <a:avLst/>
          </a:prstGeom>
          <a:noFill/>
        </p:spPr>
      </p:pic>
      <p:pic>
        <p:nvPicPr>
          <p:cNvPr id="1026" name="Picture 2" descr="Прекрасные образы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3" cstate="print"/>
          <a:srcRect l="3883" t="3584" r="4863" b="3818"/>
          <a:stretch>
            <a:fillRect/>
          </a:stretch>
        </p:blipFill>
        <p:spPr bwMode="auto">
          <a:xfrm>
            <a:off x="5148064" y="1340768"/>
            <a:ext cx="3384376" cy="446449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3419872" y="6021288"/>
            <a:ext cx="5472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Monotype Corsiva" pitchFamily="66" charset="0"/>
              </a:rPr>
              <a:t>Мария Николаевна Волконская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03848" y="548680"/>
            <a:ext cx="5256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Monotype Corsiva" pitchFamily="66" charset="0"/>
              </a:rPr>
              <a:t>Волконский Сергей Григорьевич</a:t>
            </a:r>
            <a:endParaRPr lang="ru-RU" sz="3200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5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04664"/>
            <a:ext cx="2941261" cy="3456384"/>
          </a:xfrm>
          <a:prstGeom prst="ellipse">
            <a:avLst/>
          </a:prstGeom>
          <a:noFill/>
        </p:spPr>
      </p:pic>
      <p:pic>
        <p:nvPicPr>
          <p:cNvPr id="24578" name="Picture 2" descr="Персональный сайт - Анненкова П.Е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2043672"/>
            <a:ext cx="3114361" cy="3707249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TextBox 3"/>
          <p:cNvSpPr txBox="1"/>
          <p:nvPr/>
        </p:nvSpPr>
        <p:spPr>
          <a:xfrm>
            <a:off x="3635896" y="5780782"/>
            <a:ext cx="55081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Monotype Corsiva" pitchFamily="66" charset="0"/>
              </a:rPr>
              <a:t>Прасковья Егоровна Анненкова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63888" y="476672"/>
            <a:ext cx="51845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Monotype Corsiva" pitchFamily="66" charset="0"/>
              </a:rPr>
              <a:t>Анненков</a:t>
            </a:r>
            <a:r>
              <a:rPr lang="ru-RU" sz="3200" dirty="0">
                <a:latin typeface="Monotype Corsiva" pitchFamily="66" charset="0"/>
              </a:rPr>
              <a:t> </a:t>
            </a:r>
            <a:r>
              <a:rPr lang="ru-RU" sz="3200" b="1" dirty="0" smtClean="0">
                <a:latin typeface="Monotype Corsiva" pitchFamily="66" charset="0"/>
              </a:rPr>
              <a:t>Иван Александрович</a:t>
            </a:r>
            <a:endParaRPr lang="ru-RU" sz="3200" dirty="0">
              <a:latin typeface="Monotype Corsiva" pitchFamily="66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Давыдова (Потапова) Александра Ивановна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3174504" cy="3743519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TextBox 2"/>
          <p:cNvSpPr txBox="1"/>
          <p:nvPr/>
        </p:nvSpPr>
        <p:spPr>
          <a:xfrm>
            <a:off x="3995936" y="692696"/>
            <a:ext cx="4680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Monotype Corsiva" pitchFamily="66" charset="0"/>
              </a:rPr>
              <a:t>Давыдов Василий Львович</a:t>
            </a:r>
            <a:endParaRPr lang="ru-RU" sz="3200" b="1" dirty="0">
              <a:latin typeface="Monotype Corsiva" pitchFamily="66" charset="0"/>
            </a:endParaRPr>
          </a:p>
        </p:txBody>
      </p:sp>
      <p:pic>
        <p:nvPicPr>
          <p:cNvPr id="25604" name="Picture 4" descr="Портреты работы Н.А. Бестужева (из альбома И.С. Зильберштейна)."/>
          <p:cNvPicPr>
            <a:picLocks noChangeAspect="1" noChangeArrowheads="1"/>
          </p:cNvPicPr>
          <p:nvPr/>
        </p:nvPicPr>
        <p:blipFill>
          <a:blip r:embed="rId3" cstate="print"/>
          <a:srcRect l="8262" t="16065" r="18755" b="26291"/>
          <a:stretch>
            <a:fillRect/>
          </a:stretch>
        </p:blipFill>
        <p:spPr bwMode="auto">
          <a:xfrm>
            <a:off x="4860032" y="1916832"/>
            <a:ext cx="3315909" cy="381642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3131840" y="5805264"/>
            <a:ext cx="55446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Monotype Corsiva" pitchFamily="66" charset="0"/>
              </a:rPr>
              <a:t>Александра Ивановна Давыдова 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4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609600"/>
            <a:ext cx="2770464" cy="3251448"/>
          </a:xfrm>
          <a:prstGeom prst="ellipse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347864" y="836712"/>
            <a:ext cx="540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>
                <a:latin typeface="Monotype Corsiva" pitchFamily="66" charset="0"/>
              </a:rPr>
              <a:t>Ентальцев</a:t>
            </a:r>
            <a:r>
              <a:rPr lang="ru-RU" sz="3200" b="1" dirty="0">
                <a:latin typeface="Monotype Corsiva" pitchFamily="66" charset="0"/>
              </a:rPr>
              <a:t> </a:t>
            </a:r>
            <a:r>
              <a:rPr lang="ru-RU" sz="3200" b="1" dirty="0" smtClean="0">
                <a:latin typeface="Monotype Corsiva" pitchFamily="66" charset="0"/>
              </a:rPr>
              <a:t> Андрей  Васильевич</a:t>
            </a:r>
            <a:endParaRPr lang="ru-RU" sz="3200" b="1" dirty="0">
              <a:latin typeface="Monotype Corsiva" pitchFamily="66" charset="0"/>
            </a:endParaRPr>
          </a:p>
        </p:txBody>
      </p:sp>
      <p:pic>
        <p:nvPicPr>
          <p:cNvPr id="26630" name="Picture 6" descr="Ентальцева(Лисовская) Александра Васильевна - Биография"/>
          <p:cNvPicPr>
            <a:picLocks noChangeAspect="1" noChangeArrowheads="1"/>
          </p:cNvPicPr>
          <p:nvPr/>
        </p:nvPicPr>
        <p:blipFill>
          <a:blip r:embed="rId3" cstate="print"/>
          <a:srcRect l="3338" t="11265" r="21564" b="13637"/>
          <a:stretch>
            <a:fillRect/>
          </a:stretch>
        </p:blipFill>
        <p:spPr bwMode="auto">
          <a:xfrm>
            <a:off x="5220072" y="1844824"/>
            <a:ext cx="3024336" cy="403244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extBox 6"/>
          <p:cNvSpPr txBox="1"/>
          <p:nvPr/>
        </p:nvSpPr>
        <p:spPr>
          <a:xfrm>
            <a:off x="2411760" y="6021288"/>
            <a:ext cx="62646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Monotype Corsiva" pitchFamily="66" charset="0"/>
              </a:rPr>
              <a:t>Александра Васильевна </a:t>
            </a:r>
            <a:r>
              <a:rPr lang="ru-RU" sz="3200" b="1" dirty="0" err="1">
                <a:latin typeface="Monotype Corsiva" pitchFamily="66" charset="0"/>
              </a:rPr>
              <a:t>Ентальцева</a:t>
            </a:r>
            <a:endParaRPr lang="ru-RU" sz="3200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86"/>
          <p:cNvPicPr>
            <a:picLocks noChangeAspect="1" noChangeArrowheads="1"/>
          </p:cNvPicPr>
          <p:nvPr/>
        </p:nvPicPr>
        <p:blipFill>
          <a:blip r:embed="rId2" cstate="print"/>
          <a:srcRect l="3546" t="4936" r="5321" b="4936"/>
          <a:stretch>
            <a:fillRect/>
          </a:stretch>
        </p:blipFill>
        <p:spPr bwMode="auto">
          <a:xfrm>
            <a:off x="611560" y="476672"/>
            <a:ext cx="2341396" cy="3324597"/>
          </a:xfrm>
          <a:prstGeom prst="ellipse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059832" y="692696"/>
            <a:ext cx="4536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Monotype Corsiva" pitchFamily="66" charset="0"/>
              </a:rPr>
              <a:t>Ивашев Василий Петрович</a:t>
            </a:r>
          </a:p>
        </p:txBody>
      </p:sp>
      <p:pic>
        <p:nvPicPr>
          <p:cNvPr id="27650" name="Picture 2" descr="ИВАШЕВА (Ле Дантю) Камилла Петровна - Картинка 4024/3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412776"/>
            <a:ext cx="3247813" cy="397286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2915816" y="5733256"/>
            <a:ext cx="55446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>
                <a:latin typeface="Monotype Corsiva" pitchFamily="66" charset="0"/>
              </a:rPr>
              <a:t>Камилла</a:t>
            </a:r>
            <a:r>
              <a:rPr lang="ru-RU" sz="3200" b="1" dirty="0">
                <a:latin typeface="Monotype Corsiva" pitchFamily="66" charset="0"/>
              </a:rPr>
              <a:t> Петровна Ивашева 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87824" y="2636912"/>
            <a:ext cx="6156176" cy="1181993"/>
          </a:xfrm>
        </p:spPr>
        <p:txBody>
          <a:bodyPr/>
          <a:lstStyle/>
          <a:p>
            <a:r>
              <a:rPr lang="ru-RU" b="1" dirty="0" smtClean="0">
                <a:latin typeface="Cambria" pitchFamily="18" charset="0"/>
              </a:rPr>
              <a:t>Николай Алексеевич Некрасов</a:t>
            </a:r>
            <a:endParaRPr lang="ru-RU" b="1" dirty="0">
              <a:latin typeface="Cambr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71800" y="4365104"/>
            <a:ext cx="6192688" cy="1752600"/>
          </a:xfrm>
        </p:spPr>
        <p:txBody>
          <a:bodyPr/>
          <a:lstStyle/>
          <a:p>
            <a:r>
              <a:rPr lang="ru-RU" sz="5400" b="1" dirty="0" smtClean="0">
                <a:solidFill>
                  <a:schemeClr val="tx1"/>
                </a:solidFill>
                <a:latin typeface="Cambria" pitchFamily="18" charset="0"/>
              </a:rPr>
              <a:t>Поэма «Русские женщины»</a:t>
            </a:r>
            <a:endParaRPr lang="ru-RU" sz="5400" b="1" dirty="0">
              <a:solidFill>
                <a:schemeClr val="tx1"/>
              </a:solidFill>
              <a:latin typeface="Cambria" pitchFamily="18" charset="0"/>
            </a:endParaRPr>
          </a:p>
        </p:txBody>
      </p:sp>
      <p:pic>
        <p:nvPicPr>
          <p:cNvPr id="4" name="Picture 2" descr="I:\Я КАК УЧИТЕЛЬ\2014-2015\Литература уроки\НАНекрасов\nekrasof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2811989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Северное общество 1821 - 18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76672"/>
            <a:ext cx="2376264" cy="324219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TextBox 2"/>
          <p:cNvSpPr txBox="1"/>
          <p:nvPr/>
        </p:nvSpPr>
        <p:spPr>
          <a:xfrm>
            <a:off x="2987824" y="836712"/>
            <a:ext cx="5328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Monotype Corsiva" pitchFamily="66" charset="0"/>
              </a:rPr>
              <a:t>Муравьев Никита </a:t>
            </a:r>
            <a:r>
              <a:rPr lang="ru-RU" sz="3200" b="1" dirty="0">
                <a:latin typeface="Monotype Corsiva" pitchFamily="66" charset="0"/>
              </a:rPr>
              <a:t>М</a:t>
            </a:r>
            <a:r>
              <a:rPr lang="ru-RU" sz="3200" b="1" dirty="0" smtClean="0">
                <a:latin typeface="Monotype Corsiva" pitchFamily="66" charset="0"/>
              </a:rPr>
              <a:t>ихайлович</a:t>
            </a:r>
            <a:endParaRPr lang="ru-RU" sz="3200" b="1" dirty="0">
              <a:latin typeface="Monotype Corsiva" pitchFamily="66" charset="0"/>
            </a:endParaRPr>
          </a:p>
        </p:txBody>
      </p:sp>
      <p:pic>
        <p:nvPicPr>
          <p:cNvPr id="28676" name="Picture 4" descr="http://www.rosimperija.info/wp-content/uploads/2012/06/%D0%9F.%D0%A1%D0%BE%D0%BA%D0%BE%D0%BB%D0%BE%D0%B2-%D0%9F%D0%BE%D1%80%D1%82%D1%80%D0%B5%D1%82-%D0%9C%D1%83%D1%80%D0%B0%D0%B2%D1%8C%D0%B5%D0%B2%D0%BE%D0%B9-230x3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1700808"/>
            <a:ext cx="2880320" cy="3756939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2771800" y="5517232"/>
            <a:ext cx="5976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Monotype Corsiva" pitchFamily="66" charset="0"/>
              </a:rPr>
              <a:t>Александра Григорьевна Муравьева 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533400"/>
            <a:ext cx="2454424" cy="2951449"/>
          </a:xfrm>
          <a:prstGeom prst="ellipse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75856" y="692696"/>
            <a:ext cx="5328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Monotype Corsiva" pitchFamily="66" charset="0"/>
              </a:rPr>
              <a:t>Михаил </a:t>
            </a:r>
            <a:r>
              <a:rPr lang="ru-RU" sz="3200" b="1" dirty="0" smtClean="0">
                <a:latin typeface="Monotype Corsiva" pitchFamily="66" charset="0"/>
              </a:rPr>
              <a:t> </a:t>
            </a:r>
            <a:r>
              <a:rPr lang="ru-RU" sz="3200" b="1" dirty="0">
                <a:latin typeface="Monotype Corsiva" pitchFamily="66" charset="0"/>
              </a:rPr>
              <a:t>М</a:t>
            </a:r>
            <a:r>
              <a:rPr lang="ru-RU" sz="3200" b="1" dirty="0" smtClean="0">
                <a:latin typeface="Monotype Corsiva" pitchFamily="66" charset="0"/>
              </a:rPr>
              <a:t>ихайлович Нарышкин</a:t>
            </a:r>
            <a:endParaRPr lang="ru-RU" sz="3200" b="1" dirty="0">
              <a:latin typeface="Monotype Corsiva" pitchFamily="66" charset="0"/>
            </a:endParaRPr>
          </a:p>
        </p:txBody>
      </p:sp>
      <p:pic>
        <p:nvPicPr>
          <p:cNvPr id="29698" name="Picture 2" descr="Коновницына (Корсакова) Анна Ивановна."/>
          <p:cNvPicPr>
            <a:picLocks noChangeAspect="1" noChangeArrowheads="1"/>
          </p:cNvPicPr>
          <p:nvPr/>
        </p:nvPicPr>
        <p:blipFill>
          <a:blip r:embed="rId3" cstate="print"/>
          <a:srcRect l="8450" t="7006" r="3966" b="7000"/>
          <a:stretch>
            <a:fillRect/>
          </a:stretch>
        </p:blipFill>
        <p:spPr bwMode="auto">
          <a:xfrm>
            <a:off x="4703355" y="1772816"/>
            <a:ext cx="3164473" cy="378904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3059832" y="5949280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Monotype Corsiva" pitchFamily="66" charset="0"/>
              </a:rPr>
              <a:t>Елизавета Петровна Нарышкина 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48"/>
          <p:cNvPicPr>
            <a:picLocks noChangeAspect="1" noChangeArrowheads="1"/>
          </p:cNvPicPr>
          <p:nvPr/>
        </p:nvPicPr>
        <p:blipFill>
          <a:blip r:embed="rId2" cstate="print"/>
          <a:srcRect l="6207" t="5080" r="7094" b="5080"/>
          <a:stretch>
            <a:fillRect/>
          </a:stretch>
        </p:blipFill>
        <p:spPr bwMode="auto">
          <a:xfrm>
            <a:off x="251521" y="260648"/>
            <a:ext cx="2736304" cy="3957649"/>
          </a:xfrm>
          <a:prstGeom prst="ellipse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059832" y="764704"/>
            <a:ext cx="5652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Monotype Corsiva" pitchFamily="66" charset="0"/>
              </a:rPr>
              <a:t>Фонвизин Михаил </a:t>
            </a:r>
            <a:r>
              <a:rPr lang="ru-RU" sz="3200" b="1" dirty="0" smtClean="0">
                <a:latin typeface="Monotype Corsiva" pitchFamily="66" charset="0"/>
              </a:rPr>
              <a:t>Александрович</a:t>
            </a:r>
            <a:endParaRPr lang="ru-RU" sz="3200" dirty="0"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27784" y="6093296"/>
            <a:ext cx="62646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Monotype Corsiva" pitchFamily="66" charset="0"/>
              </a:rPr>
              <a:t>Наталья Дмитриевна Фонвизина</a:t>
            </a:r>
          </a:p>
        </p:txBody>
      </p:sp>
      <p:pic>
        <p:nvPicPr>
          <p:cNvPr id="30726" name="Picture 6" descr="http://img0.liveinternet.ru/images/attach/b/3/23/242/23242676_Kiprenskiy_Portret_Dari_Nikolaevnuy_Hvostovoy_1814_GTG_SZ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700808"/>
            <a:ext cx="3201107" cy="4045843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Подвиг бескорыстной любви. Обсуждение на LiveInternet - Росс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46085" y="2348880"/>
            <a:ext cx="2983832" cy="367240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TextBox 2"/>
          <p:cNvSpPr txBox="1"/>
          <p:nvPr/>
        </p:nvSpPr>
        <p:spPr>
          <a:xfrm>
            <a:off x="2555776" y="6021288"/>
            <a:ext cx="62646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Monotype Corsiva" pitchFamily="66" charset="0"/>
              </a:rPr>
              <a:t>Мария </a:t>
            </a:r>
            <a:r>
              <a:rPr lang="ru-RU" sz="3200" b="1" dirty="0" err="1">
                <a:latin typeface="Monotype Corsiva" pitchFamily="66" charset="0"/>
              </a:rPr>
              <a:t>Казимировна</a:t>
            </a:r>
            <a:r>
              <a:rPr lang="ru-RU" sz="3200" b="1" dirty="0">
                <a:latin typeface="Monotype Corsiva" pitchFamily="66" charset="0"/>
              </a:rPr>
              <a:t> </a:t>
            </a:r>
            <a:r>
              <a:rPr lang="ru-RU" sz="3200" b="1" dirty="0" err="1">
                <a:latin typeface="Monotype Corsiva" pitchFamily="66" charset="0"/>
              </a:rPr>
              <a:t>Юшневская</a:t>
            </a:r>
            <a:r>
              <a:rPr lang="ru-RU" sz="3200" b="1" dirty="0">
                <a:latin typeface="Monotype Corsiva" pitchFamily="66" charset="0"/>
              </a:rPr>
              <a:t> </a:t>
            </a:r>
          </a:p>
        </p:txBody>
      </p:sp>
      <p:pic>
        <p:nvPicPr>
          <p:cNvPr id="5" name="Picture 6" descr="8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609600"/>
            <a:ext cx="2645115" cy="3323456"/>
          </a:xfrm>
          <a:prstGeom prst="ellipse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059832" y="692696"/>
            <a:ext cx="590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 smtClean="0">
                <a:latin typeface="Monotype Corsiva" pitchFamily="66" charset="0"/>
              </a:rPr>
              <a:t>Юшневский</a:t>
            </a:r>
            <a:r>
              <a:rPr lang="ru-RU" sz="3200" b="1" dirty="0">
                <a:latin typeface="Monotype Corsiva" pitchFamily="66" charset="0"/>
              </a:rPr>
              <a:t> </a:t>
            </a:r>
            <a:r>
              <a:rPr lang="ru-RU" sz="3200" b="1" dirty="0" smtClean="0">
                <a:latin typeface="Monotype Corsiva" pitchFamily="66" charset="0"/>
              </a:rPr>
              <a:t> Петр Христофорович</a:t>
            </a:r>
            <a:endParaRPr lang="ru-RU" sz="3200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www.hrono.ru/biograf/bio_r/rozen-a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548680"/>
            <a:ext cx="3124667" cy="331236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TextBox 2"/>
          <p:cNvSpPr txBox="1"/>
          <p:nvPr/>
        </p:nvSpPr>
        <p:spPr>
          <a:xfrm>
            <a:off x="4067944" y="836712"/>
            <a:ext cx="4176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/>
              <a:t> </a:t>
            </a:r>
            <a:r>
              <a:rPr lang="ru-RU" sz="3200" b="1" i="1" dirty="0" smtClean="0">
                <a:latin typeface="Monotype Corsiva" pitchFamily="66" charset="0"/>
              </a:rPr>
              <a:t>Розен</a:t>
            </a:r>
            <a:r>
              <a:rPr lang="ru-RU" sz="3200" b="1" dirty="0">
                <a:latin typeface="Monotype Corsiva" pitchFamily="66" charset="0"/>
              </a:rPr>
              <a:t> </a:t>
            </a:r>
            <a:r>
              <a:rPr lang="ru-RU" sz="3200" b="1" i="1" dirty="0" smtClean="0">
                <a:latin typeface="Monotype Corsiva" pitchFamily="66" charset="0"/>
              </a:rPr>
              <a:t>Андрей Евгеньевич</a:t>
            </a:r>
            <a:endParaRPr lang="ru-RU" sz="3200" b="1" dirty="0">
              <a:latin typeface="Monotype Corsiva" pitchFamily="66" charset="0"/>
            </a:endParaRPr>
          </a:p>
        </p:txBody>
      </p:sp>
      <p:pic>
        <p:nvPicPr>
          <p:cNvPr id="32772" name="Picture 4" descr="http://www.rosimperija.info/wp-content/uploads/2012/06/%D0%90.%D0%92%D0%A0%D0%BE%D0%B7%D0%B5%D0%BD-225x3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2132856"/>
            <a:ext cx="2935213" cy="391361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4427984" y="6021288"/>
            <a:ext cx="44644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Monotype Corsiva" pitchFamily="66" charset="0"/>
              </a:rPr>
              <a:t>Анна Васильевна Розен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WordArt 4"/>
          <p:cNvSpPr>
            <a:spLocks noChangeArrowheads="1" noChangeShapeType="1" noTextEdit="1"/>
          </p:cNvSpPr>
          <p:nvPr/>
        </p:nvSpPr>
        <p:spPr bwMode="auto">
          <a:xfrm>
            <a:off x="533400" y="685800"/>
            <a:ext cx="7772400" cy="5562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 dirty="0">
                <a:ln w="9525">
                  <a:noFill/>
                  <a:round/>
                  <a:headEnd/>
                  <a:tailEnd/>
                </a:ln>
                <a:latin typeface="Monotype Corsiva" pitchFamily="66" charset="0"/>
              </a:rPr>
              <a:t>"Пленительные  образы! Едва  ли</a:t>
            </a:r>
          </a:p>
          <a:p>
            <a:pPr algn="ctr"/>
            <a:r>
              <a:rPr lang="ru-RU" sz="4000" b="1" kern="10" dirty="0">
                <a:ln w="9525">
                  <a:noFill/>
                  <a:round/>
                  <a:headEnd/>
                  <a:tailEnd/>
                </a:ln>
                <a:latin typeface="Monotype Corsiva" pitchFamily="66" charset="0"/>
              </a:rPr>
              <a:t>В  истории  какой - </a:t>
            </a:r>
            <a:r>
              <a:rPr lang="ru-RU" sz="4000" b="1" kern="10" dirty="0" err="1">
                <a:ln w="9525">
                  <a:noFill/>
                  <a:round/>
                  <a:headEnd/>
                  <a:tailEnd/>
                </a:ln>
                <a:latin typeface="Monotype Corsiva" pitchFamily="66" charset="0"/>
              </a:rPr>
              <a:t>нибудь</a:t>
            </a:r>
            <a:r>
              <a:rPr lang="ru-RU" sz="4000" b="1" kern="10" dirty="0">
                <a:ln w="9525">
                  <a:noFill/>
                  <a:round/>
                  <a:headEnd/>
                  <a:tailEnd/>
                </a:ln>
                <a:latin typeface="Monotype Corsiva" pitchFamily="66" charset="0"/>
              </a:rPr>
              <a:t>  страны </a:t>
            </a:r>
          </a:p>
          <a:p>
            <a:pPr algn="ctr"/>
            <a:r>
              <a:rPr lang="ru-RU" sz="4000" b="1" kern="10" dirty="0">
                <a:ln w="9525">
                  <a:noFill/>
                  <a:round/>
                  <a:headEnd/>
                  <a:tailEnd/>
                </a:ln>
                <a:latin typeface="Monotype Corsiva" pitchFamily="66" charset="0"/>
              </a:rPr>
              <a:t>Вы  что - </a:t>
            </a:r>
            <a:r>
              <a:rPr lang="ru-RU" sz="4000" b="1" kern="10" dirty="0" err="1">
                <a:ln w="9525">
                  <a:noFill/>
                  <a:round/>
                  <a:headEnd/>
                  <a:tailEnd/>
                </a:ln>
                <a:latin typeface="Monotype Corsiva" pitchFamily="66" charset="0"/>
              </a:rPr>
              <a:t>нибудь</a:t>
            </a:r>
            <a:r>
              <a:rPr lang="ru-RU" sz="4000" b="1" kern="10" dirty="0">
                <a:ln w="9525">
                  <a:noFill/>
                  <a:round/>
                  <a:headEnd/>
                  <a:tailEnd/>
                </a:ln>
                <a:latin typeface="Monotype Corsiva" pitchFamily="66" charset="0"/>
              </a:rPr>
              <a:t>  подобное  встречали:</a:t>
            </a:r>
          </a:p>
          <a:p>
            <a:pPr algn="ctr"/>
            <a:r>
              <a:rPr lang="ru-RU" sz="4000" b="1" kern="10" dirty="0">
                <a:ln w="9525">
                  <a:noFill/>
                  <a:round/>
                  <a:headEnd/>
                  <a:tailEnd/>
                </a:ln>
                <a:latin typeface="Monotype Corsiva" pitchFamily="66" charset="0"/>
              </a:rPr>
              <a:t>Их  имена  забыться  не  должны..."</a:t>
            </a:r>
          </a:p>
          <a:p>
            <a:pPr algn="ctr"/>
            <a:r>
              <a:rPr lang="ru-RU" sz="4000" b="1" kern="10" dirty="0">
                <a:ln w="9525">
                  <a:noFill/>
                  <a:round/>
                  <a:headEnd/>
                  <a:tailEnd/>
                </a:ln>
                <a:latin typeface="Monotype Corsiva" pitchFamily="66" charset="0"/>
              </a:rPr>
              <a:t>Н.  Некрасов</a:t>
            </a:r>
          </a:p>
        </p:txBody>
      </p:sp>
    </p:spTree>
  </p:cSld>
  <p:clrMapOvr>
    <a:masterClrMapping/>
  </p:clrMapOvr>
  <p:transition spd="slow" advTm="18000">
    <p:fade thruBlk="1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2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н иколай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260648"/>
            <a:ext cx="2867025" cy="3886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67544" y="4221088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ambria" pitchFamily="18" charset="0"/>
              </a:rPr>
              <a:t>Русский император Николай</a:t>
            </a:r>
            <a:r>
              <a:rPr lang="en-US" dirty="0" smtClean="0">
                <a:latin typeface="Cambria" pitchFamily="18" charset="0"/>
              </a:rPr>
              <a:t> I </a:t>
            </a:r>
            <a:r>
              <a:rPr lang="ru-RU" dirty="0" smtClean="0">
                <a:latin typeface="Cambria" pitchFamily="18" charset="0"/>
              </a:rPr>
              <a:t> </a:t>
            </a:r>
            <a:endParaRPr lang="ru-RU" dirty="0">
              <a:latin typeface="Cambria" pitchFamily="18" charset="0"/>
            </a:endParaRPr>
          </a:p>
        </p:txBody>
      </p:sp>
      <p:pic>
        <p:nvPicPr>
          <p:cNvPr id="6" name="Содержимое 3" descr="497d04273db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915816" y="2420888"/>
            <a:ext cx="6027670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275856" y="764704"/>
            <a:ext cx="58681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Cambria" pitchFamily="18" charset="0"/>
              </a:rPr>
              <a:t>14 декабря 1825 г. – </a:t>
            </a:r>
            <a:br>
              <a:rPr lang="ru-RU" sz="3200" dirty="0" smtClean="0">
                <a:latin typeface="Cambria" pitchFamily="18" charset="0"/>
              </a:rPr>
            </a:br>
            <a:r>
              <a:rPr lang="ru-RU" sz="3200" dirty="0" smtClean="0">
                <a:latin typeface="Cambria" pitchFamily="18" charset="0"/>
              </a:rPr>
              <a:t>восстание декабристов</a:t>
            </a:r>
            <a:endParaRPr lang="ru-RU" sz="3200" dirty="0">
              <a:latin typeface="Cambr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81507" y="6021288"/>
            <a:ext cx="22319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Cambria" pitchFamily="18" charset="0"/>
              </a:rPr>
              <a:t>Сенатская площадь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Сенатская площадь - восстание декабристов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В.Ф. Тимм. Восстание 14 декабря 1825 г. на Сенатской площади. 1853. Фрагме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x1-V_psarev_decabristy_198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1787" y="1201264"/>
            <a:ext cx="5940425" cy="4455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7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28596" y="214291"/>
            <a:ext cx="821537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latin typeface="Cambria" pitchFamily="18" charset="0"/>
              </a:rPr>
              <a:t>На Сенатской площади. Фрагмент. </a:t>
            </a:r>
          </a:p>
          <a:p>
            <a:pPr algn="ctr"/>
            <a:r>
              <a:rPr lang="ru-RU" sz="32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latin typeface="Cambria" pitchFamily="18" charset="0"/>
              </a:rPr>
              <a:t>Худ. </a:t>
            </a:r>
            <a:r>
              <a:rPr lang="ru-RU" sz="3200" b="1" i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latin typeface="Cambria" pitchFamily="18" charset="0"/>
              </a:rPr>
              <a:t> </a:t>
            </a:r>
            <a:r>
              <a:rPr lang="ru-RU" sz="3200" b="1" i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latin typeface="Cambria" pitchFamily="18" charset="0"/>
              </a:rPr>
              <a:t>Д.Кардовский</a:t>
            </a:r>
            <a:endParaRPr lang="ru-RU" sz="3200" b="1" i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latin typeface="Cambria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Художник Левенков Декабристы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88640"/>
            <a:ext cx="8077200" cy="533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179512" y="5648623"/>
            <a:ext cx="878497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dirty="0">
                <a:latin typeface="Cambria" pitchFamily="18" charset="0"/>
              </a:rPr>
              <a:t>В Петропавловской крепости были повешены пятеро осужденных декабристов:</a:t>
            </a:r>
          </a:p>
          <a:p>
            <a:r>
              <a:rPr lang="ru-RU" dirty="0">
                <a:latin typeface="Cambria" pitchFamily="18" charset="0"/>
              </a:rPr>
              <a:t>Кондратий Рылеев, Павел Пестель, Сергей Муравьев-Апостол, Петр Каховский и </a:t>
            </a:r>
          </a:p>
          <a:p>
            <a:r>
              <a:rPr lang="ru-RU" dirty="0">
                <a:latin typeface="Cambria" pitchFamily="18" charset="0"/>
              </a:rPr>
              <a:t>Михаил Бестужев-Рюмин.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85786" y="857232"/>
            <a:ext cx="7643866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“...Опять бесконечная </a:t>
            </a:r>
            <a:r>
              <a:rPr lang="ru-RU" sz="3200" i="1" u="sng" dirty="0" smtClean="0"/>
              <a:t>дорога,</a:t>
            </a:r>
            <a:r>
              <a:rPr lang="ru-RU" sz="3200" dirty="0" smtClean="0"/>
              <a:t> та страшная, которую народ прозвал </a:t>
            </a:r>
            <a:r>
              <a:rPr lang="ru-RU" sz="3200" dirty="0" err="1" smtClean="0"/>
              <a:t>проторЁнной</a:t>
            </a:r>
            <a:r>
              <a:rPr lang="ru-RU" sz="3200" dirty="0" smtClean="0"/>
              <a:t> цепями, и по ней под холодной лунной, в мерзлой кибитке, спешит к своему изгнаннику-мужу </a:t>
            </a:r>
            <a:r>
              <a:rPr lang="ru-RU" sz="3200" i="1" u="sng" dirty="0" smtClean="0"/>
              <a:t>русская женщина</a:t>
            </a:r>
            <a:r>
              <a:rPr lang="ru-RU" sz="3200" dirty="0" smtClean="0"/>
              <a:t>, от роскоши и неги в холод и проклятие”, - так о поэме Н.А.Некрасова, которую мы будем рассматривать сегодня, писал поэт начала 20 </a:t>
            </a:r>
            <a:r>
              <a:rPr lang="ru-RU" sz="3200" smtClean="0"/>
              <a:t>века К.Д.БальмОнт </a:t>
            </a:r>
            <a:r>
              <a:rPr lang="ru-RU" sz="3200" dirty="0" smtClean="0"/>
              <a:t>в своей статье “Горные вершины” (1904г.).</a:t>
            </a:r>
          </a:p>
          <a:p>
            <a:endParaRPr lang="ru-RU" dirty="0"/>
          </a:p>
        </p:txBody>
      </p:sp>
    </p:spTree>
  </p:cSld>
  <p:clrMapOvr>
    <a:masterClrMapping/>
  </p:clrMapOvr>
  <p:transition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картины, пейзажи, природа, зим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14" descr="&quot;Иллюстрация Д. Шмаринова к стихотворениям Н. А. Некрасова. 1953 г.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714356"/>
            <a:ext cx="4359275" cy="511175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1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Тема19</Template>
  <TotalTime>311</TotalTime>
  <Words>206</Words>
  <Application>Microsoft Office PowerPoint</Application>
  <PresentationFormat>Экран (4:3)</PresentationFormat>
  <Paragraphs>53</Paragraphs>
  <Slides>25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Тема19</vt:lpstr>
      <vt:lpstr>Слайд 1</vt:lpstr>
      <vt:lpstr>Николай Алексеевич Некрасов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Что я найду там?..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Николай Алексеевич Некрасов</dc:title>
  <dc:creator>User</dc:creator>
  <cp:lastModifiedBy>Евгений</cp:lastModifiedBy>
  <cp:revision>33</cp:revision>
  <dcterms:created xsi:type="dcterms:W3CDTF">2016-02-09T12:08:37Z</dcterms:created>
  <dcterms:modified xsi:type="dcterms:W3CDTF">2021-03-07T20:35:37Z</dcterms:modified>
</cp:coreProperties>
</file>