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85" r:id="rId6"/>
    <p:sldId id="269" r:id="rId7"/>
    <p:sldId id="287" r:id="rId8"/>
    <p:sldId id="288" r:id="rId9"/>
    <p:sldId id="272" r:id="rId10"/>
    <p:sldId id="280" r:id="rId11"/>
    <p:sldId id="274" r:id="rId12"/>
    <p:sldId id="275" r:id="rId13"/>
    <p:sldId id="281" r:id="rId14"/>
    <p:sldId id="282" r:id="rId15"/>
    <p:sldId id="283" r:id="rId16"/>
    <p:sldId id="278" r:id="rId17"/>
    <p:sldId id="279" r:id="rId18"/>
    <p:sldId id="286" r:id="rId19"/>
    <p:sldId id="284" r:id="rId20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3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DDDB61-1C0F-4C3F-909B-4C57F437C0D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9DC567-2671-4713-99C2-3A71E8A5BFA9}">
      <dgm:prSet/>
      <dgm:spPr/>
      <dgm:t>
        <a:bodyPr/>
        <a:lstStyle/>
        <a:p>
          <a:pPr rtl="0"/>
          <a:r>
            <a:rPr lang="ru-RU" dirty="0" smtClean="0"/>
            <a:t>во-первых, развить в детях ту врожденную душевную способность, которую называют даром слова; </a:t>
          </a:r>
          <a:endParaRPr lang="ru-RU" dirty="0"/>
        </a:p>
      </dgm:t>
    </dgm:pt>
    <dgm:pt modelId="{2172B21E-AF01-443F-B566-9A04F6B1A588}" type="parTrans" cxnId="{3FC155D7-7D80-4105-BBBE-A6C76F5493A7}">
      <dgm:prSet/>
      <dgm:spPr/>
      <dgm:t>
        <a:bodyPr/>
        <a:lstStyle/>
        <a:p>
          <a:endParaRPr lang="ru-RU"/>
        </a:p>
      </dgm:t>
    </dgm:pt>
    <dgm:pt modelId="{722CE3DE-9E75-4A9A-AECA-A11F6C64AE42}" type="sibTrans" cxnId="{3FC155D7-7D80-4105-BBBE-A6C76F5493A7}">
      <dgm:prSet/>
      <dgm:spPr/>
      <dgm:t>
        <a:bodyPr/>
        <a:lstStyle/>
        <a:p>
          <a:endParaRPr lang="ru-RU"/>
        </a:p>
      </dgm:t>
    </dgm:pt>
    <dgm:pt modelId="{1CFAF7F9-DFE0-4D40-881F-67A7A91C8ED8}">
      <dgm:prSet/>
      <dgm:spPr/>
      <dgm:t>
        <a:bodyPr/>
        <a:lstStyle/>
        <a:p>
          <a:pPr rtl="0"/>
          <a:r>
            <a:rPr lang="ru-RU" dirty="0" smtClean="0"/>
            <a:t>во-вторых, ввести детей в сознательное обладание сокровищами родного языка и, </a:t>
          </a:r>
          <a:endParaRPr lang="ru-RU" dirty="0"/>
        </a:p>
      </dgm:t>
    </dgm:pt>
    <dgm:pt modelId="{8A1FB66F-3108-433B-81D7-7849088C64F6}" type="parTrans" cxnId="{8D4B3E7A-23A8-4AD7-8C83-AC88A23940C9}">
      <dgm:prSet/>
      <dgm:spPr/>
      <dgm:t>
        <a:bodyPr/>
        <a:lstStyle/>
        <a:p>
          <a:endParaRPr lang="ru-RU"/>
        </a:p>
      </dgm:t>
    </dgm:pt>
    <dgm:pt modelId="{F8295A6F-BB74-4598-AF38-7BC3AA254D2E}" type="sibTrans" cxnId="{8D4B3E7A-23A8-4AD7-8C83-AC88A23940C9}">
      <dgm:prSet/>
      <dgm:spPr/>
      <dgm:t>
        <a:bodyPr/>
        <a:lstStyle/>
        <a:p>
          <a:endParaRPr lang="ru-RU"/>
        </a:p>
      </dgm:t>
    </dgm:pt>
    <dgm:pt modelId="{696DE697-B39C-44F8-B16E-540A99B84FAF}">
      <dgm:prSet/>
      <dgm:spPr/>
      <dgm:t>
        <a:bodyPr/>
        <a:lstStyle/>
        <a:p>
          <a:pPr rtl="0"/>
          <a:r>
            <a:rPr lang="ru-RU" smtClean="0"/>
            <a:t>в-третьих, усвоить детям логику этого языка, т. е. грамматические его законы в их логической системе.</a:t>
          </a:r>
          <a:endParaRPr lang="ru-RU"/>
        </a:p>
      </dgm:t>
    </dgm:pt>
    <dgm:pt modelId="{AFD13782-8C8F-44E0-A25E-C2C286CB8386}" type="parTrans" cxnId="{F8B257B3-3C8C-4AAE-B028-B34924828C78}">
      <dgm:prSet/>
      <dgm:spPr/>
      <dgm:t>
        <a:bodyPr/>
        <a:lstStyle/>
        <a:p>
          <a:endParaRPr lang="ru-RU"/>
        </a:p>
      </dgm:t>
    </dgm:pt>
    <dgm:pt modelId="{37DE4ADF-9998-4034-BC31-3C113E3AC4C1}" type="sibTrans" cxnId="{F8B257B3-3C8C-4AAE-B028-B34924828C78}">
      <dgm:prSet/>
      <dgm:spPr/>
      <dgm:t>
        <a:bodyPr/>
        <a:lstStyle/>
        <a:p>
          <a:endParaRPr lang="ru-RU"/>
        </a:p>
      </dgm:t>
    </dgm:pt>
    <dgm:pt modelId="{E14868EC-FD21-481F-BAC0-C087CFAE48CD}" type="pres">
      <dgm:prSet presAssocID="{82DDDB61-1C0F-4C3F-909B-4C57F437C0D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B296B72-0419-4FF5-9F56-DC5C43B0DDDB}" type="pres">
      <dgm:prSet presAssocID="{82DDDB61-1C0F-4C3F-909B-4C57F437C0DD}" presName="Name1" presStyleCnt="0"/>
      <dgm:spPr/>
    </dgm:pt>
    <dgm:pt modelId="{726C509E-8082-44E6-8610-BF45DF248680}" type="pres">
      <dgm:prSet presAssocID="{82DDDB61-1C0F-4C3F-909B-4C57F437C0DD}" presName="cycle" presStyleCnt="0"/>
      <dgm:spPr/>
    </dgm:pt>
    <dgm:pt modelId="{7F1DE155-4E85-40FA-9CBF-E18F95E3AAC9}" type="pres">
      <dgm:prSet presAssocID="{82DDDB61-1C0F-4C3F-909B-4C57F437C0DD}" presName="srcNode" presStyleLbl="node1" presStyleIdx="0" presStyleCnt="3"/>
      <dgm:spPr/>
    </dgm:pt>
    <dgm:pt modelId="{F604A930-1E23-47BD-AB40-5453421F6D77}" type="pres">
      <dgm:prSet presAssocID="{82DDDB61-1C0F-4C3F-909B-4C57F437C0DD}" presName="conn" presStyleLbl="parChTrans1D2" presStyleIdx="0" presStyleCnt="1"/>
      <dgm:spPr/>
      <dgm:t>
        <a:bodyPr/>
        <a:lstStyle/>
        <a:p>
          <a:endParaRPr lang="ru-RU"/>
        </a:p>
      </dgm:t>
    </dgm:pt>
    <dgm:pt modelId="{4B2E5D58-9CAB-416D-BF80-6CADD6A803D9}" type="pres">
      <dgm:prSet presAssocID="{82DDDB61-1C0F-4C3F-909B-4C57F437C0DD}" presName="extraNode" presStyleLbl="node1" presStyleIdx="0" presStyleCnt="3"/>
      <dgm:spPr/>
    </dgm:pt>
    <dgm:pt modelId="{6AE7EA79-EC95-4A06-B122-CF4C4ED0A6FE}" type="pres">
      <dgm:prSet presAssocID="{82DDDB61-1C0F-4C3F-909B-4C57F437C0DD}" presName="dstNode" presStyleLbl="node1" presStyleIdx="0" presStyleCnt="3"/>
      <dgm:spPr/>
    </dgm:pt>
    <dgm:pt modelId="{1AD2E0A5-0F0C-450A-8E51-4A03DEE2E6FA}" type="pres">
      <dgm:prSet presAssocID="{D79DC567-2671-4713-99C2-3A71E8A5BFA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BB652-A330-4C54-8EBE-F77ACA295F7E}" type="pres">
      <dgm:prSet presAssocID="{D79DC567-2671-4713-99C2-3A71E8A5BFA9}" presName="accent_1" presStyleCnt="0"/>
      <dgm:spPr/>
    </dgm:pt>
    <dgm:pt modelId="{DEC6DF7F-8912-43C2-A864-9796BFEBF8C6}" type="pres">
      <dgm:prSet presAssocID="{D79DC567-2671-4713-99C2-3A71E8A5BFA9}" presName="accentRepeatNode" presStyleLbl="solidFgAcc1" presStyleIdx="0" presStyleCnt="3"/>
      <dgm:spPr/>
    </dgm:pt>
    <dgm:pt modelId="{1D91A323-DDED-41FE-B67F-33B27DF89256}" type="pres">
      <dgm:prSet presAssocID="{1CFAF7F9-DFE0-4D40-881F-67A7A91C8ED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A1F259-8306-480F-AB41-EE2E30BE37BE}" type="pres">
      <dgm:prSet presAssocID="{1CFAF7F9-DFE0-4D40-881F-67A7A91C8ED8}" presName="accent_2" presStyleCnt="0"/>
      <dgm:spPr/>
    </dgm:pt>
    <dgm:pt modelId="{293FCB94-17DC-41D6-98DB-92C9BA00878E}" type="pres">
      <dgm:prSet presAssocID="{1CFAF7F9-DFE0-4D40-881F-67A7A91C8ED8}" presName="accentRepeatNode" presStyleLbl="solidFgAcc1" presStyleIdx="1" presStyleCnt="3"/>
      <dgm:spPr/>
    </dgm:pt>
    <dgm:pt modelId="{42486442-352D-47AC-B6FB-1E383E1EAC6D}" type="pres">
      <dgm:prSet presAssocID="{696DE697-B39C-44F8-B16E-540A99B84FA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2918B-7D92-45BA-9B01-7A14AA630E70}" type="pres">
      <dgm:prSet presAssocID="{696DE697-B39C-44F8-B16E-540A99B84FAF}" presName="accent_3" presStyleCnt="0"/>
      <dgm:spPr/>
    </dgm:pt>
    <dgm:pt modelId="{4BC74FD8-7C0D-424D-B505-2E11613B3678}" type="pres">
      <dgm:prSet presAssocID="{696DE697-B39C-44F8-B16E-540A99B84FAF}" presName="accentRepeatNode" presStyleLbl="solidFgAcc1" presStyleIdx="2" presStyleCnt="3"/>
      <dgm:spPr/>
    </dgm:pt>
  </dgm:ptLst>
  <dgm:cxnLst>
    <dgm:cxn modelId="{B2253663-AAFF-4432-A1B5-3734EB710516}" type="presOf" srcId="{1CFAF7F9-DFE0-4D40-881F-67A7A91C8ED8}" destId="{1D91A323-DDED-41FE-B67F-33B27DF89256}" srcOrd="0" destOrd="0" presId="urn:microsoft.com/office/officeart/2008/layout/VerticalCurvedList"/>
    <dgm:cxn modelId="{3FC155D7-7D80-4105-BBBE-A6C76F5493A7}" srcId="{82DDDB61-1C0F-4C3F-909B-4C57F437C0DD}" destId="{D79DC567-2671-4713-99C2-3A71E8A5BFA9}" srcOrd="0" destOrd="0" parTransId="{2172B21E-AF01-443F-B566-9A04F6B1A588}" sibTransId="{722CE3DE-9E75-4A9A-AECA-A11F6C64AE42}"/>
    <dgm:cxn modelId="{95B9E516-26DB-4C75-AA41-6823E87AD697}" type="presOf" srcId="{D79DC567-2671-4713-99C2-3A71E8A5BFA9}" destId="{1AD2E0A5-0F0C-450A-8E51-4A03DEE2E6FA}" srcOrd="0" destOrd="0" presId="urn:microsoft.com/office/officeart/2008/layout/VerticalCurvedList"/>
    <dgm:cxn modelId="{D411A24C-6896-4161-8928-A02254BC11FA}" type="presOf" srcId="{82DDDB61-1C0F-4C3F-909B-4C57F437C0DD}" destId="{E14868EC-FD21-481F-BAC0-C087CFAE48CD}" srcOrd="0" destOrd="0" presId="urn:microsoft.com/office/officeart/2008/layout/VerticalCurvedList"/>
    <dgm:cxn modelId="{B0F0FC9B-7FE4-4DBD-9418-89399EB578D6}" type="presOf" srcId="{696DE697-B39C-44F8-B16E-540A99B84FAF}" destId="{42486442-352D-47AC-B6FB-1E383E1EAC6D}" srcOrd="0" destOrd="0" presId="urn:microsoft.com/office/officeart/2008/layout/VerticalCurvedList"/>
    <dgm:cxn modelId="{F8B257B3-3C8C-4AAE-B028-B34924828C78}" srcId="{82DDDB61-1C0F-4C3F-909B-4C57F437C0DD}" destId="{696DE697-B39C-44F8-B16E-540A99B84FAF}" srcOrd="2" destOrd="0" parTransId="{AFD13782-8C8F-44E0-A25E-C2C286CB8386}" sibTransId="{37DE4ADF-9998-4034-BC31-3C113E3AC4C1}"/>
    <dgm:cxn modelId="{6145D4D9-8FB2-488D-947C-714CB9D47E60}" type="presOf" srcId="{722CE3DE-9E75-4A9A-AECA-A11F6C64AE42}" destId="{F604A930-1E23-47BD-AB40-5453421F6D77}" srcOrd="0" destOrd="0" presId="urn:microsoft.com/office/officeart/2008/layout/VerticalCurvedList"/>
    <dgm:cxn modelId="{8D4B3E7A-23A8-4AD7-8C83-AC88A23940C9}" srcId="{82DDDB61-1C0F-4C3F-909B-4C57F437C0DD}" destId="{1CFAF7F9-DFE0-4D40-881F-67A7A91C8ED8}" srcOrd="1" destOrd="0" parTransId="{8A1FB66F-3108-433B-81D7-7849088C64F6}" sibTransId="{F8295A6F-BB74-4598-AF38-7BC3AA254D2E}"/>
    <dgm:cxn modelId="{373261B9-0D90-44ED-93EE-3C5BED35ADD6}" type="presParOf" srcId="{E14868EC-FD21-481F-BAC0-C087CFAE48CD}" destId="{3B296B72-0419-4FF5-9F56-DC5C43B0DDDB}" srcOrd="0" destOrd="0" presId="urn:microsoft.com/office/officeart/2008/layout/VerticalCurvedList"/>
    <dgm:cxn modelId="{7628E5EB-C2B5-4FB3-9AA4-814A7A55D548}" type="presParOf" srcId="{3B296B72-0419-4FF5-9F56-DC5C43B0DDDB}" destId="{726C509E-8082-44E6-8610-BF45DF248680}" srcOrd="0" destOrd="0" presId="urn:microsoft.com/office/officeart/2008/layout/VerticalCurvedList"/>
    <dgm:cxn modelId="{1A583165-88A0-4C69-B6F9-BD7BF0C03F03}" type="presParOf" srcId="{726C509E-8082-44E6-8610-BF45DF248680}" destId="{7F1DE155-4E85-40FA-9CBF-E18F95E3AAC9}" srcOrd="0" destOrd="0" presId="urn:microsoft.com/office/officeart/2008/layout/VerticalCurvedList"/>
    <dgm:cxn modelId="{70C1960A-6ECF-4E60-8F5A-3C3377CECB7F}" type="presParOf" srcId="{726C509E-8082-44E6-8610-BF45DF248680}" destId="{F604A930-1E23-47BD-AB40-5453421F6D77}" srcOrd="1" destOrd="0" presId="urn:microsoft.com/office/officeart/2008/layout/VerticalCurvedList"/>
    <dgm:cxn modelId="{F515197E-9FC7-4366-B90E-C498A02B77C6}" type="presParOf" srcId="{726C509E-8082-44E6-8610-BF45DF248680}" destId="{4B2E5D58-9CAB-416D-BF80-6CADD6A803D9}" srcOrd="2" destOrd="0" presId="urn:microsoft.com/office/officeart/2008/layout/VerticalCurvedList"/>
    <dgm:cxn modelId="{E330F134-9A44-436F-A010-9D894E248EA7}" type="presParOf" srcId="{726C509E-8082-44E6-8610-BF45DF248680}" destId="{6AE7EA79-EC95-4A06-B122-CF4C4ED0A6FE}" srcOrd="3" destOrd="0" presId="urn:microsoft.com/office/officeart/2008/layout/VerticalCurvedList"/>
    <dgm:cxn modelId="{2E99B436-363D-4929-98C6-79189CE93B8B}" type="presParOf" srcId="{3B296B72-0419-4FF5-9F56-DC5C43B0DDDB}" destId="{1AD2E0A5-0F0C-450A-8E51-4A03DEE2E6FA}" srcOrd="1" destOrd="0" presId="urn:microsoft.com/office/officeart/2008/layout/VerticalCurvedList"/>
    <dgm:cxn modelId="{CFBB9482-3B32-4C48-902F-F1B36B063992}" type="presParOf" srcId="{3B296B72-0419-4FF5-9F56-DC5C43B0DDDB}" destId="{60CBB652-A330-4C54-8EBE-F77ACA295F7E}" srcOrd="2" destOrd="0" presId="urn:microsoft.com/office/officeart/2008/layout/VerticalCurvedList"/>
    <dgm:cxn modelId="{03F1BF55-3617-4717-916D-41C9C67361DC}" type="presParOf" srcId="{60CBB652-A330-4C54-8EBE-F77ACA295F7E}" destId="{DEC6DF7F-8912-43C2-A864-9796BFEBF8C6}" srcOrd="0" destOrd="0" presId="urn:microsoft.com/office/officeart/2008/layout/VerticalCurvedList"/>
    <dgm:cxn modelId="{BBD0DA8A-E17F-45C4-93CE-713C12DF508E}" type="presParOf" srcId="{3B296B72-0419-4FF5-9F56-DC5C43B0DDDB}" destId="{1D91A323-DDED-41FE-B67F-33B27DF89256}" srcOrd="3" destOrd="0" presId="urn:microsoft.com/office/officeart/2008/layout/VerticalCurvedList"/>
    <dgm:cxn modelId="{50F2622C-0255-4C01-862B-645BBA36D8B6}" type="presParOf" srcId="{3B296B72-0419-4FF5-9F56-DC5C43B0DDDB}" destId="{D8A1F259-8306-480F-AB41-EE2E30BE37BE}" srcOrd="4" destOrd="0" presId="urn:microsoft.com/office/officeart/2008/layout/VerticalCurvedList"/>
    <dgm:cxn modelId="{0EDEF6F1-72AF-4DA9-A627-A1F8E1F9D6B8}" type="presParOf" srcId="{D8A1F259-8306-480F-AB41-EE2E30BE37BE}" destId="{293FCB94-17DC-41D6-98DB-92C9BA00878E}" srcOrd="0" destOrd="0" presId="urn:microsoft.com/office/officeart/2008/layout/VerticalCurvedList"/>
    <dgm:cxn modelId="{7B96866A-5976-4B29-8048-5C78D7D9A26F}" type="presParOf" srcId="{3B296B72-0419-4FF5-9F56-DC5C43B0DDDB}" destId="{42486442-352D-47AC-B6FB-1E383E1EAC6D}" srcOrd="5" destOrd="0" presId="urn:microsoft.com/office/officeart/2008/layout/VerticalCurvedList"/>
    <dgm:cxn modelId="{03BEE3A8-9A8D-4708-B44F-22B70A173AA5}" type="presParOf" srcId="{3B296B72-0419-4FF5-9F56-DC5C43B0DDDB}" destId="{CC42918B-7D92-45BA-9B01-7A14AA630E70}" srcOrd="6" destOrd="0" presId="urn:microsoft.com/office/officeart/2008/layout/VerticalCurvedList"/>
    <dgm:cxn modelId="{9D57364F-0435-48B0-9767-71D7A9060A32}" type="presParOf" srcId="{CC42918B-7D92-45BA-9B01-7A14AA630E70}" destId="{4BC74FD8-7C0D-424D-B505-2E11613B367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8FB6AA-EEB9-4366-A8D5-6DA86531F7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5255643-DDAC-400E-BE01-9C9F9D4D2B72}">
      <dgm:prSet/>
      <dgm:spPr/>
      <dgm:t>
        <a:bodyPr/>
        <a:lstStyle/>
        <a:p>
          <a:pPr rtl="0"/>
          <a:r>
            <a:rPr lang="ru-RU" smtClean="0"/>
            <a:t>о взаимосвязи теории и практики, знание учителем сущности воспитания, педагогических условий его осуществления; </a:t>
          </a:r>
          <a:endParaRPr lang="ru-RU"/>
        </a:p>
      </dgm:t>
    </dgm:pt>
    <dgm:pt modelId="{9E5CF485-3943-4F32-81A2-84C42061C224}" type="parTrans" cxnId="{B7CE7CA8-5EF7-446F-8341-C45AFA7B676B}">
      <dgm:prSet/>
      <dgm:spPr/>
      <dgm:t>
        <a:bodyPr/>
        <a:lstStyle/>
        <a:p>
          <a:endParaRPr lang="ru-RU"/>
        </a:p>
      </dgm:t>
    </dgm:pt>
    <dgm:pt modelId="{84FF403A-E4E7-44B8-BE54-696CC23F33FC}" type="sibTrans" cxnId="{B7CE7CA8-5EF7-446F-8341-C45AFA7B676B}">
      <dgm:prSet/>
      <dgm:spPr/>
      <dgm:t>
        <a:bodyPr/>
        <a:lstStyle/>
        <a:p>
          <a:endParaRPr lang="ru-RU"/>
        </a:p>
      </dgm:t>
    </dgm:pt>
    <dgm:pt modelId="{40EC92DC-136D-4428-8033-9253DAEE0838}">
      <dgm:prSet/>
      <dgm:spPr/>
      <dgm:t>
        <a:bodyPr/>
        <a:lstStyle/>
        <a:p>
          <a:pPr rtl="0"/>
          <a:r>
            <a:rPr lang="ru-RU" smtClean="0"/>
            <a:t>средства целостного развития ребёнка в единстве телесного, душевного и духовного компонентов; </a:t>
          </a:r>
          <a:endParaRPr lang="ru-RU"/>
        </a:p>
      </dgm:t>
    </dgm:pt>
    <dgm:pt modelId="{B81DE702-5188-4CE1-A01D-EAE8D6181919}" type="parTrans" cxnId="{86822FB9-6BAE-406A-BD91-3572AA194C0C}">
      <dgm:prSet/>
      <dgm:spPr/>
      <dgm:t>
        <a:bodyPr/>
        <a:lstStyle/>
        <a:p>
          <a:endParaRPr lang="ru-RU"/>
        </a:p>
      </dgm:t>
    </dgm:pt>
    <dgm:pt modelId="{9C6FEB3A-4893-47A3-AFB3-B8317E7BE1F0}" type="sibTrans" cxnId="{86822FB9-6BAE-406A-BD91-3572AA194C0C}">
      <dgm:prSet/>
      <dgm:spPr/>
      <dgm:t>
        <a:bodyPr/>
        <a:lstStyle/>
        <a:p>
          <a:endParaRPr lang="ru-RU"/>
        </a:p>
      </dgm:t>
    </dgm:pt>
    <dgm:pt modelId="{3B0130E8-2824-4E8A-B61B-8FD4E73B0D0F}">
      <dgm:prSet/>
      <dgm:spPr/>
      <dgm:t>
        <a:bodyPr/>
        <a:lstStyle/>
        <a:p>
          <a:pPr rtl="0"/>
          <a:r>
            <a:rPr lang="ru-RU" smtClean="0"/>
            <a:t>необходимость специальной педагогической подготовки и создание условий для самообразования педагога.</a:t>
          </a:r>
          <a:endParaRPr lang="ru-RU"/>
        </a:p>
      </dgm:t>
    </dgm:pt>
    <dgm:pt modelId="{24E79E6F-513A-4D42-BA35-06B723CF624D}" type="parTrans" cxnId="{ADC230D1-A0B5-4763-ABCF-3FE0D74D03B1}">
      <dgm:prSet/>
      <dgm:spPr/>
      <dgm:t>
        <a:bodyPr/>
        <a:lstStyle/>
        <a:p>
          <a:endParaRPr lang="ru-RU"/>
        </a:p>
      </dgm:t>
    </dgm:pt>
    <dgm:pt modelId="{1D3843DD-4B2F-4213-AB6B-28D19E3F2729}" type="sibTrans" cxnId="{ADC230D1-A0B5-4763-ABCF-3FE0D74D03B1}">
      <dgm:prSet/>
      <dgm:spPr/>
      <dgm:t>
        <a:bodyPr/>
        <a:lstStyle/>
        <a:p>
          <a:endParaRPr lang="ru-RU"/>
        </a:p>
      </dgm:t>
    </dgm:pt>
    <dgm:pt modelId="{4C4D2A8D-0A1F-45A4-9BD9-D78F9F68B516}" type="pres">
      <dgm:prSet presAssocID="{6A8FB6AA-EEB9-4366-A8D5-6DA86531F7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91B51C-C070-4503-A974-18F5C0745D05}" type="pres">
      <dgm:prSet presAssocID="{65255643-DDAC-400E-BE01-9C9F9D4D2B72}" presName="parentText" presStyleLbl="node1" presStyleIdx="0" presStyleCnt="3" custLinFactY="-18794" custLinFactNeighborX="62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AFBA20-601F-4AAE-8106-1ADC09DA8374}" type="pres">
      <dgm:prSet presAssocID="{84FF403A-E4E7-44B8-BE54-696CC23F33FC}" presName="spacer" presStyleCnt="0"/>
      <dgm:spPr/>
    </dgm:pt>
    <dgm:pt modelId="{8893F839-1701-47B0-A201-3B09488C56D1}" type="pres">
      <dgm:prSet presAssocID="{40EC92DC-136D-4428-8033-9253DAEE083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E0F9F-AEF9-4C14-8E16-E211CA5F31B2}" type="pres">
      <dgm:prSet presAssocID="{9C6FEB3A-4893-47A3-AFB3-B8317E7BE1F0}" presName="spacer" presStyleCnt="0"/>
      <dgm:spPr/>
    </dgm:pt>
    <dgm:pt modelId="{7C111B3B-3D02-488A-9D47-1B6D8CBA7E47}" type="pres">
      <dgm:prSet presAssocID="{3B0130E8-2824-4E8A-B61B-8FD4E73B0D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9507D9-5889-448D-B059-6223C0E9A362}" type="presOf" srcId="{6A8FB6AA-EEB9-4366-A8D5-6DA86531F710}" destId="{4C4D2A8D-0A1F-45A4-9BD9-D78F9F68B516}" srcOrd="0" destOrd="0" presId="urn:microsoft.com/office/officeart/2005/8/layout/vList2"/>
    <dgm:cxn modelId="{B7CE7CA8-5EF7-446F-8341-C45AFA7B676B}" srcId="{6A8FB6AA-EEB9-4366-A8D5-6DA86531F710}" destId="{65255643-DDAC-400E-BE01-9C9F9D4D2B72}" srcOrd="0" destOrd="0" parTransId="{9E5CF485-3943-4F32-81A2-84C42061C224}" sibTransId="{84FF403A-E4E7-44B8-BE54-696CC23F33FC}"/>
    <dgm:cxn modelId="{BA957382-BFB2-4330-93C4-C52402BA23AA}" type="presOf" srcId="{40EC92DC-136D-4428-8033-9253DAEE0838}" destId="{8893F839-1701-47B0-A201-3B09488C56D1}" srcOrd="0" destOrd="0" presId="urn:microsoft.com/office/officeart/2005/8/layout/vList2"/>
    <dgm:cxn modelId="{ADC230D1-A0B5-4763-ABCF-3FE0D74D03B1}" srcId="{6A8FB6AA-EEB9-4366-A8D5-6DA86531F710}" destId="{3B0130E8-2824-4E8A-B61B-8FD4E73B0D0F}" srcOrd="2" destOrd="0" parTransId="{24E79E6F-513A-4D42-BA35-06B723CF624D}" sibTransId="{1D3843DD-4B2F-4213-AB6B-28D19E3F2729}"/>
    <dgm:cxn modelId="{83AA0C8C-D299-4162-99E4-74F466B75956}" type="presOf" srcId="{3B0130E8-2824-4E8A-B61B-8FD4E73B0D0F}" destId="{7C111B3B-3D02-488A-9D47-1B6D8CBA7E47}" srcOrd="0" destOrd="0" presId="urn:microsoft.com/office/officeart/2005/8/layout/vList2"/>
    <dgm:cxn modelId="{86822FB9-6BAE-406A-BD91-3572AA194C0C}" srcId="{6A8FB6AA-EEB9-4366-A8D5-6DA86531F710}" destId="{40EC92DC-136D-4428-8033-9253DAEE0838}" srcOrd="1" destOrd="0" parTransId="{B81DE702-5188-4CE1-A01D-EAE8D6181919}" sibTransId="{9C6FEB3A-4893-47A3-AFB3-B8317E7BE1F0}"/>
    <dgm:cxn modelId="{88682B34-2257-43FA-B502-2C2E6E6F45B7}" type="presOf" srcId="{65255643-DDAC-400E-BE01-9C9F9D4D2B72}" destId="{1891B51C-C070-4503-A974-18F5C0745D05}" srcOrd="0" destOrd="0" presId="urn:microsoft.com/office/officeart/2005/8/layout/vList2"/>
    <dgm:cxn modelId="{96E27B3C-EE10-42B6-AEDE-A76B91BB7636}" type="presParOf" srcId="{4C4D2A8D-0A1F-45A4-9BD9-D78F9F68B516}" destId="{1891B51C-C070-4503-A974-18F5C0745D05}" srcOrd="0" destOrd="0" presId="urn:microsoft.com/office/officeart/2005/8/layout/vList2"/>
    <dgm:cxn modelId="{6A409503-D5D0-4EA1-BAC7-41FA040BD57A}" type="presParOf" srcId="{4C4D2A8D-0A1F-45A4-9BD9-D78F9F68B516}" destId="{DEAFBA20-601F-4AAE-8106-1ADC09DA8374}" srcOrd="1" destOrd="0" presId="urn:microsoft.com/office/officeart/2005/8/layout/vList2"/>
    <dgm:cxn modelId="{183BEE39-D619-424A-9C80-4FDFC3ED0FAB}" type="presParOf" srcId="{4C4D2A8D-0A1F-45A4-9BD9-D78F9F68B516}" destId="{8893F839-1701-47B0-A201-3B09488C56D1}" srcOrd="2" destOrd="0" presId="urn:microsoft.com/office/officeart/2005/8/layout/vList2"/>
    <dgm:cxn modelId="{91EDC689-0DF4-452B-82C7-DCEDD04F0C21}" type="presParOf" srcId="{4C4D2A8D-0A1F-45A4-9BD9-D78F9F68B516}" destId="{2B1E0F9F-AEF9-4C14-8E16-E211CA5F31B2}" srcOrd="3" destOrd="0" presId="urn:microsoft.com/office/officeart/2005/8/layout/vList2"/>
    <dgm:cxn modelId="{F7465AA8-D38D-4680-859A-1247C9E2D81D}" type="presParOf" srcId="{4C4D2A8D-0A1F-45A4-9BD9-D78F9F68B516}" destId="{7C111B3B-3D02-488A-9D47-1B6D8CBA7E4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4A930-1E23-47BD-AB40-5453421F6D77}">
      <dsp:nvSpPr>
        <dsp:cNvPr id="0" name=""/>
        <dsp:cNvSpPr/>
      </dsp:nvSpPr>
      <dsp:spPr>
        <a:xfrm>
          <a:off x="-3861562" y="-593007"/>
          <a:ext cx="4602334" cy="4602334"/>
        </a:xfrm>
        <a:prstGeom prst="blockArc">
          <a:avLst>
            <a:gd name="adj1" fmla="val 18900000"/>
            <a:gd name="adj2" fmla="val 2700000"/>
            <a:gd name="adj3" fmla="val 469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2E0A5-0F0C-450A-8E51-4A03DEE2E6FA}">
      <dsp:nvSpPr>
        <dsp:cNvPr id="0" name=""/>
        <dsp:cNvSpPr/>
      </dsp:nvSpPr>
      <dsp:spPr>
        <a:xfrm>
          <a:off x="476373" y="341632"/>
          <a:ext cx="11176522" cy="683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234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во-первых, развить в детях ту врожденную душевную способность, которую называют даром слова; </a:t>
          </a:r>
          <a:endParaRPr lang="ru-RU" sz="2000" kern="1200" dirty="0"/>
        </a:p>
      </dsp:txBody>
      <dsp:txXfrm>
        <a:off x="476373" y="341632"/>
        <a:ext cx="11176522" cy="683264"/>
      </dsp:txXfrm>
    </dsp:sp>
    <dsp:sp modelId="{DEC6DF7F-8912-43C2-A864-9796BFEBF8C6}">
      <dsp:nvSpPr>
        <dsp:cNvPr id="0" name=""/>
        <dsp:cNvSpPr/>
      </dsp:nvSpPr>
      <dsp:spPr>
        <a:xfrm>
          <a:off x="49333" y="256224"/>
          <a:ext cx="854080" cy="8540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91A323-DDED-41FE-B67F-33B27DF89256}">
      <dsp:nvSpPr>
        <dsp:cNvPr id="0" name=""/>
        <dsp:cNvSpPr/>
      </dsp:nvSpPr>
      <dsp:spPr>
        <a:xfrm>
          <a:off x="724739" y="1366528"/>
          <a:ext cx="10928156" cy="683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234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во-вторых, ввести детей в сознательное обладание сокровищами родного языка и, </a:t>
          </a:r>
          <a:endParaRPr lang="ru-RU" sz="2000" kern="1200" dirty="0"/>
        </a:p>
      </dsp:txBody>
      <dsp:txXfrm>
        <a:off x="724739" y="1366528"/>
        <a:ext cx="10928156" cy="683264"/>
      </dsp:txXfrm>
    </dsp:sp>
    <dsp:sp modelId="{293FCB94-17DC-41D6-98DB-92C9BA00878E}">
      <dsp:nvSpPr>
        <dsp:cNvPr id="0" name=""/>
        <dsp:cNvSpPr/>
      </dsp:nvSpPr>
      <dsp:spPr>
        <a:xfrm>
          <a:off x="297699" y="1281120"/>
          <a:ext cx="854080" cy="8540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486442-352D-47AC-B6FB-1E383E1EAC6D}">
      <dsp:nvSpPr>
        <dsp:cNvPr id="0" name=""/>
        <dsp:cNvSpPr/>
      </dsp:nvSpPr>
      <dsp:spPr>
        <a:xfrm>
          <a:off x="476373" y="2391424"/>
          <a:ext cx="11176522" cy="683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234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в-третьих, усвоить детям логику этого языка, т. е. грамматические его законы в их логической системе.</a:t>
          </a:r>
          <a:endParaRPr lang="ru-RU" sz="2000" kern="1200"/>
        </a:p>
      </dsp:txBody>
      <dsp:txXfrm>
        <a:off x="476373" y="2391424"/>
        <a:ext cx="11176522" cy="683264"/>
      </dsp:txXfrm>
    </dsp:sp>
    <dsp:sp modelId="{4BC74FD8-7C0D-424D-B505-2E11613B3678}">
      <dsp:nvSpPr>
        <dsp:cNvPr id="0" name=""/>
        <dsp:cNvSpPr/>
      </dsp:nvSpPr>
      <dsp:spPr>
        <a:xfrm>
          <a:off x="49333" y="2306016"/>
          <a:ext cx="854080" cy="8540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1B51C-C070-4503-A974-18F5C0745D05}">
      <dsp:nvSpPr>
        <dsp:cNvPr id="0" name=""/>
        <dsp:cNvSpPr/>
      </dsp:nvSpPr>
      <dsp:spPr>
        <a:xfrm>
          <a:off x="0" y="0"/>
          <a:ext cx="8806874" cy="1235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о взаимосвязи теории и практики, знание учителем сущности воспитания, педагогических условий его осуществления; </a:t>
          </a:r>
          <a:endParaRPr lang="ru-RU" sz="2200" kern="1200"/>
        </a:p>
      </dsp:txBody>
      <dsp:txXfrm>
        <a:off x="60313" y="60313"/>
        <a:ext cx="8686248" cy="1114894"/>
      </dsp:txXfrm>
    </dsp:sp>
    <dsp:sp modelId="{8893F839-1701-47B0-A201-3B09488C56D1}">
      <dsp:nvSpPr>
        <dsp:cNvPr id="0" name=""/>
        <dsp:cNvSpPr/>
      </dsp:nvSpPr>
      <dsp:spPr>
        <a:xfrm>
          <a:off x="0" y="1317039"/>
          <a:ext cx="8806874" cy="1235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средства целостного развития ребёнка в единстве телесного, душевного и духовного компонентов; </a:t>
          </a:r>
          <a:endParaRPr lang="ru-RU" sz="2200" kern="1200"/>
        </a:p>
      </dsp:txBody>
      <dsp:txXfrm>
        <a:off x="60313" y="1377352"/>
        <a:ext cx="8686248" cy="1114894"/>
      </dsp:txXfrm>
    </dsp:sp>
    <dsp:sp modelId="{7C111B3B-3D02-488A-9D47-1B6D8CBA7E47}">
      <dsp:nvSpPr>
        <dsp:cNvPr id="0" name=""/>
        <dsp:cNvSpPr/>
      </dsp:nvSpPr>
      <dsp:spPr>
        <a:xfrm>
          <a:off x="0" y="2615919"/>
          <a:ext cx="8806874" cy="1235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необходимость специальной педагогической подготовки и создание условий для самообразования педагога.</a:t>
          </a:r>
          <a:endParaRPr lang="ru-RU" sz="2200" kern="1200"/>
        </a:p>
      </dsp:txBody>
      <dsp:txXfrm>
        <a:off x="60313" y="2676232"/>
        <a:ext cx="8686248" cy="1114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87732BA-FD79-4293-9166-CE92219A2F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C72961-AE7A-4CA3-B36C-A7658E84B12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62589-9C77-43C9-B8E3-1F984BB96071}" type="datetime1">
              <a:rPr lang="ru-RU" smtClean="0"/>
              <a:t>13.07.2023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D77C49-2DC1-48E9-8724-A5E73F5E56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CBD5F79-A572-4927-9862-1AE0DC47C7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5ED9C-3110-43B1-8E9C-7B5F603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412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43DBD-EC87-4246-96B7-D3976C972DD6}" type="datetime1">
              <a:rPr lang="ru-RU" smtClean="0"/>
              <a:pPr/>
              <a:t>13.07.2023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135A-D861-4CA7-AB47-58660F9863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7153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3E135A-D861-4CA7-AB47-58660F98634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517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rtlCol="0"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7D3DEF-1C25-4F01-AC93-ADFEC30ACB09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 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 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 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 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Рисунок 2"/>
          <p:cNvSpPr>
            <a:spLocks noGrp="1" noChangeAspect="1"/>
          </p:cNvSpPr>
          <p:nvPr>
            <p:ph type="pic" idx="13" hasCustomPrompt="1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16" name="Текст 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rtlCol="0"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327165-00A0-40B8-B7C7-4F7B22E3F4CD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rtlCol="0" anchor="ctr">
            <a:normAutofit/>
          </a:bodyPr>
          <a:lstStyle>
            <a:lvl1pPr algn="l">
              <a:defRPr sz="3200" b="0" cap="all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48F18C-3430-4E19-B73A-80EC8D47C117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rtlCol="0"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 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rtlCol="0"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DAB31A-A78E-4737-8C28-5A28904F5ECA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4" name="Надпись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5" name="Надпись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rtlCol="0" anchor="b">
            <a:normAutofit/>
          </a:bodyPr>
          <a:lstStyle>
            <a:lvl1pPr algn="l">
              <a:defRPr sz="3200" b="0" cap="all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578594-5876-424E-8C24-33A7CACB8897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rtlCol="0"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 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6B8C76-E49D-4149-97A3-F6B41A518336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1" name="Надпись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2" name="Надпись 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" name="Текст 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ru-RU" noProof="0" smtClean="0"/>
              <a:t>Образец текста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F24CC4-47F8-407A-8F27-C7B988749C9B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211429-F012-4D04-A8BE-EFFF783DD1DE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rtlCol="0" anchor="t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1B82CB-C98A-4164-BB76-142385A1F633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 anchor="ctr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766CDE-F428-428C-9EB4-219B0A061A50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rtlCol="0" anchor="b">
            <a:normAutofit/>
          </a:bodyPr>
          <a:lstStyle>
            <a:lvl1pPr algn="l">
              <a:defRPr sz="3600" b="0" cap="all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078A1C-C315-47C2-92D9-AA670EF1F0EF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8567DE-B30C-4D31-B422-2D88B7B4D5A7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2B7879-91BA-4412-BA42-9A56B6976849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1E44A3-9D7A-433D-B983-552F873849A2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4A41C06-477C-4C70-8A18-DDB8ACA0B624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7465B7-B128-42AB-855A-09921B329926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4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934BAB-1110-4A6E-9F4C-2592B85CEFCB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 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 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4430EE06-7E41-4C20-BC06-52483DA8DA5C}" type="datetime1">
              <a:rPr lang="ru-RU" noProof="0" smtClean="0"/>
              <a:t>13.07.2023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Прямоугольник 65">
            <a:extLst>
              <a:ext uri="{FF2B5EF4-FFF2-40B4-BE49-F238E27FC236}">
                <a16:creationId xmlns:a16="http://schemas.microsoft.com/office/drawing/2014/main" id="{C5BDD1EA-D8C1-45AF-9F0A-14A2A137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BA91D-915C-49E9-BA6D-FB9B677AC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7503" y="628617"/>
            <a:ext cx="4990605" cy="3028983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4400" dirty="0" smtClean="0"/>
              <a:t>К.Д. Ушинский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О ПРЕПОДАВАНИИ</a:t>
            </a:r>
            <a:endParaRPr lang="ru-RU" sz="4400" dirty="0"/>
          </a:p>
        </p:txBody>
      </p:sp>
      <p:sp>
        <p:nvSpPr>
          <p:cNvPr id="68" name="Прямоугольник с двумя усеченными противолежащими углами 6">
            <a:extLst>
              <a:ext uri="{FF2B5EF4-FFF2-40B4-BE49-F238E27FC236}">
                <a16:creationId xmlns:a16="http://schemas.microsoft.com/office/drawing/2014/main" id="{14354E08-0068-48D7-A8AD-84C7B1CF58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grpSp>
        <p:nvGrpSpPr>
          <p:cNvPr id="70" name="Группа 69">
            <a:extLst>
              <a:ext uri="{FF2B5EF4-FFF2-40B4-BE49-F238E27FC236}">
                <a16:creationId xmlns:a16="http://schemas.microsoft.com/office/drawing/2014/main" id="{A779F34F-2960-4B81-BA08-445B6F6A0C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1" name="Прямая соединительная линия 70">
              <a:extLst>
                <a:ext uri="{FF2B5EF4-FFF2-40B4-BE49-F238E27FC236}">
                  <a16:creationId xmlns:a16="http://schemas.microsoft.com/office/drawing/2014/main" id="{10A57ACC-416F-4A5D-B7F7-DDA9886A3A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>
              <a:extLst>
                <a:ext uri="{FF2B5EF4-FFF2-40B4-BE49-F238E27FC236}">
                  <a16:creationId xmlns:a16="http://schemas.microsoft.com/office/drawing/2014/main" id="{26522B4F-50C4-4FCE-8AE2-3789D63ED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>
              <a:extLst>
                <a:ext uri="{FF2B5EF4-FFF2-40B4-BE49-F238E27FC236}">
                  <a16:creationId xmlns:a16="http://schemas.microsoft.com/office/drawing/2014/main" id="{2C3978FC-B5D1-42BE-B086-BC2A733D58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>
              <a:extLst>
                <a:ext uri="{FF2B5EF4-FFF2-40B4-BE49-F238E27FC236}">
                  <a16:creationId xmlns:a16="http://schemas.microsoft.com/office/drawing/2014/main" id="{ACED99F1-340D-4970-8E66-3B28E92711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>
              <a:extLst>
                <a:ext uri="{FF2B5EF4-FFF2-40B4-BE49-F238E27FC236}">
                  <a16:creationId xmlns:a16="http://schemas.microsoft.com/office/drawing/2014/main" id="{50A54E39-63C0-4847-A766-C6B74FEB48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468" r="3892"/>
          <a:stretch/>
        </p:blipFill>
        <p:spPr>
          <a:xfrm>
            <a:off x="910494" y="1278583"/>
            <a:ext cx="6105236" cy="382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18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527" y="473886"/>
            <a:ext cx="10686473" cy="5827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Вторую цель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в преподавании русского языка составляет усвоение форм языка, выработанных как народом, так и литературой; но чтобы вполне уяснить себе эту цель и видеть средства к ее достижению, следует прежде понять хорошо, что такое язык народа, которому мы хотим учить.</a:t>
            </a:r>
            <a:b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</a:br>
            <a:r>
              <a:rPr lang="ru-RU" sz="2800" b="1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Язык народа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есть произведение творческой способности дара слова не одного человека и не одной человеческой жизни, а бесчисленных жизней, бесчисленных поколений.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62608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655" y="677684"/>
            <a:ext cx="109173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Приступая </a:t>
            </a: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к изучению какого-нибудь стихотворения, будет ли то песня Кольцова, или басня Крылова, или стих Пушкина, или народная песня и сказка, мы должны прежде сами усвоить себе хорошо это произведение, должны сделать ему строгую логическую и эстетическую оценку и определить, что в нем есть народного и почему оно заслуживает изучения. Кроме того, на каждое такое произведение мы должны смотреть как на окно, через которое можем показать детям ту или другую сторону народной жизни.</a:t>
            </a:r>
            <a:b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</a:b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Но еще недостаточно, чтобы дети поняли подобное произведение, а надобно, чтобы они его почувствовали. В поэтических произведениях многое понимается только чувством и не может быть объяснено умом.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/>
            </a:r>
            <a:b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</a:br>
            <a:endParaRPr lang="ru-RU" sz="2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35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89" y="270731"/>
            <a:ext cx="111482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Третья цель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, которая достигается при первоначальном преподавании отечественного языка, есть усвоение грамматики. В прежнее время это была первая и даже единственная цель; теперь она часто вовсе забывается. И то и другое вредно: исключительное изучение грамматики не развивает в дитяти дара слова; отсутствие грамматики не дает дару слова сознательности и оставляет дитя в шатком положении; на один навык и развитой инстинкт слова, во всяком случае, положиться трудно; но знание грамматики без навыка и развития дара слова также ни к чему не ведет. Следовательно, то и другое необходимо. </a:t>
            </a:r>
            <a:endParaRPr lang="ru-RU" sz="2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22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818" y="446268"/>
            <a:ext cx="110282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Идеи К.Д. Ушинского об учителе и его подготовке 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не потеряли актуальности и в настоящее время: идея учителя, служащего интересам народа; структура и содержание подготовки учителя, его непрерывного личностного и профессионального роста. Соглашаясь с мнением К.Д. Ушинского, отметим, что современный учитель предстаёт перед обучающимися не только как носитель знания, но и человек высокой культуры, нравственности, как воспитатель. Поэтому, каждый урок, каждая ситуация общения с учащимися должны носить воспитывающий и развивающий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3450073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926" y="383695"/>
            <a:ext cx="110374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статье «О пользе педагогической литературы» (1857 год)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он рассмотрел ряд актуальных для педагогической науки и практической деятельности педагога проблем</a:t>
            </a:r>
            <a:r>
              <a:rPr lang="ru-RU" sz="2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:</a:t>
            </a:r>
            <a:endParaRPr lang="en-US" sz="24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37192184"/>
              </p:ext>
            </p:extLst>
          </p:nvPr>
        </p:nvGraphicFramePr>
        <p:xfrm>
          <a:off x="586508" y="1856946"/>
          <a:ext cx="8806874" cy="386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1033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056" y="674254"/>
            <a:ext cx="104093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Таким образом, К.Д. Ушинский увековечил в своих размышлениях важную роль родного языка в образовании. Он, как и все представители прогрессивных кругов русского общества того времени, думал о путях распространения грамотности и просвещения среди простого народа, что характеризует его как человека, болеющего душой за обычных людей, желающего их просвещения, волнующегося об их будущем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По убеждению Ушинского, </a:t>
            </a:r>
            <a:r>
              <a:rPr lang="ru-RU" sz="2400" i="1" dirty="0">
                <a:solidFill>
                  <a:schemeClr val="bg1"/>
                </a:solidFill>
              </a:rPr>
              <a:t>«знание иностранных европейских языков и, в особенности, современных, одно может дать русскому человеку возможность полного, самостоятельного и не одностороннего развития, а без этого прямой и широкий путь науки будет для него закрыт».</a:t>
            </a:r>
          </a:p>
        </p:txBody>
      </p:sp>
    </p:spTree>
    <p:extLst>
      <p:ext uri="{BB962C8B-B14F-4D97-AF65-F5344CB8AC3E}">
        <p14:creationId xmlns:p14="http://schemas.microsoft.com/office/powerpoint/2010/main" val="2913678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1" r="10006"/>
          <a:stretch/>
        </p:blipFill>
        <p:spPr>
          <a:xfrm>
            <a:off x="730652" y="314037"/>
            <a:ext cx="6769275" cy="4669816"/>
          </a:xfrm>
          <a:prstGeom prst="rect">
            <a:avLst/>
          </a:prstGeom>
          <a:ln>
            <a:noFill/>
          </a:ln>
          <a:effectLst>
            <a:reflection blurRad="6350" stA="50000" endA="275" endPos="40000" dist="101600" dir="5400000" sy="-100000" algn="bl" rotWithShape="0"/>
            <a:softEdge rad="112500"/>
          </a:effec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36BA91D-915C-49E9-BA6D-FB9B677ACAA3}"/>
              </a:ext>
            </a:extLst>
          </p:cNvPr>
          <p:cNvSpPr txBox="1">
            <a:spLocks/>
          </p:cNvSpPr>
          <p:nvPr/>
        </p:nvSpPr>
        <p:spPr>
          <a:xfrm>
            <a:off x="1100106" y="5425024"/>
            <a:ext cx="9552558" cy="1233251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36BA91D-915C-49E9-BA6D-FB9B677ACAA3}"/>
              </a:ext>
            </a:extLst>
          </p:cNvPr>
          <p:cNvSpPr txBox="1">
            <a:spLocks/>
          </p:cNvSpPr>
          <p:nvPr/>
        </p:nvSpPr>
        <p:spPr>
          <a:xfrm>
            <a:off x="7499927" y="4152205"/>
            <a:ext cx="3437105" cy="752304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dirty="0" smtClean="0"/>
              <a:t>Страница из книги Детский мир, 1897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0278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читель учител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040" y="1215626"/>
            <a:ext cx="6204960" cy="4320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75" y="290947"/>
            <a:ext cx="7065098" cy="6567053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Великий русский педагог Константин Дмитриевич Ушинский (1824–1870) в 1864 году выпустил в свет учебную книгу </a:t>
            </a:r>
            <a:r>
              <a:rPr lang="ru-RU" sz="2400" b="1" dirty="0">
                <a:solidFill>
                  <a:schemeClr val="bg1"/>
                </a:solidFill>
              </a:rPr>
              <a:t>«Родное слово».</a:t>
            </a:r>
            <a:r>
              <a:rPr lang="ru-RU" sz="2400" dirty="0">
                <a:solidFill>
                  <a:schemeClr val="bg1"/>
                </a:solidFill>
              </a:rPr>
              <a:t> Эта книга принесла ему славу народного педагога.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 своем творении </a:t>
            </a:r>
            <a:r>
              <a:rPr lang="ru-RU" sz="2400" dirty="0" err="1">
                <a:solidFill>
                  <a:schemeClr val="bg1"/>
                </a:solidFill>
              </a:rPr>
              <a:t>К.Д.Ушинский</a:t>
            </a:r>
            <a:r>
              <a:rPr lang="ru-RU" sz="2400" dirty="0">
                <a:solidFill>
                  <a:schemeClr val="bg1"/>
                </a:solidFill>
              </a:rPr>
              <a:t> прежде всего показал значение родного языка для духовной жизни человека, для его культуры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i="1" dirty="0">
                <a:solidFill>
                  <a:schemeClr val="bg1"/>
                </a:solidFill>
              </a:rPr>
              <a:t>«Человек долго вдыхал в себя воздух, прежде чем узнал о его существовании, и долго знал о существовании воздуха, прежде чем открыл его свойства, его состав и его значение в жизни тела. Люди долго пользовались богатством родного слова, прежде чем обратили внимание на сложность и глубину его организма и оценили его значение в своей духовной жизни».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00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509" y="868217"/>
            <a:ext cx="7007859" cy="524905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1055" y="455136"/>
            <a:ext cx="41933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Главные книги Ушинского: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 </a:t>
            </a:r>
            <a:endParaRPr lang="ru-RU" sz="2800" dirty="0" smtClean="0">
              <a:solidFill>
                <a:schemeClr val="bg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«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Детский мир. Хрестоматия» (1861</a:t>
            </a:r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),</a:t>
            </a:r>
          </a:p>
          <a:p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«Родное слово» (1864), </a:t>
            </a:r>
            <a:endParaRPr lang="ru-RU" sz="2800" dirty="0" smtClean="0">
              <a:solidFill>
                <a:schemeClr val="bg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фундаментальный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труд «Человек как предмет воспитания. </a:t>
            </a:r>
            <a:endParaRPr lang="ru-RU" sz="2800" dirty="0" smtClean="0">
              <a:solidFill>
                <a:schemeClr val="bg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ru-RU" sz="2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Опыт </a:t>
            </a:r>
            <a:r>
              <a:rPr lang="ru-RU" sz="28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педагогической антропологии» (1868–1869).</a:t>
            </a:r>
          </a:p>
        </p:txBody>
      </p:sp>
    </p:spTree>
    <p:extLst>
      <p:ext uri="{BB962C8B-B14F-4D97-AF65-F5344CB8AC3E}">
        <p14:creationId xmlns:p14="http://schemas.microsoft.com/office/powerpoint/2010/main" val="2054116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075" y="590842"/>
            <a:ext cx="61883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 своем труде “Человек как предмет воспитания” </a:t>
            </a:r>
            <a:r>
              <a:rPr lang="ru-RU" sz="2000" dirty="0" err="1">
                <a:solidFill>
                  <a:schemeClr val="bg1"/>
                </a:solidFill>
              </a:rPr>
              <a:t>К.Д.Ушинский</a:t>
            </a:r>
            <a:r>
              <a:rPr lang="ru-RU" sz="2000" dirty="0">
                <a:solidFill>
                  <a:schemeClr val="bg1"/>
                </a:solidFill>
              </a:rPr>
              <a:t> выдвинул и обосновал важнейшее требование, которое должен выполнять каждый педагог, - строить </a:t>
            </a:r>
            <a:r>
              <a:rPr lang="ru-RU" sz="2000" dirty="0" err="1" smtClean="0">
                <a:solidFill>
                  <a:schemeClr val="bg1"/>
                </a:solidFill>
              </a:rPr>
              <a:t>воспитательно</a:t>
            </a:r>
            <a:r>
              <a:rPr lang="ru-RU" sz="2000" dirty="0" smtClean="0">
                <a:solidFill>
                  <a:schemeClr val="bg1"/>
                </a:solidFill>
              </a:rPr>
              <a:t>-образовательную </a:t>
            </a:r>
            <a:r>
              <a:rPr lang="ru-RU" sz="2000" dirty="0">
                <a:solidFill>
                  <a:schemeClr val="bg1"/>
                </a:solidFill>
              </a:rPr>
              <a:t>работу с учетом возрастных и психологических особенностей детей, систематически изучать детей в процессе воспитания. </a:t>
            </a:r>
            <a:r>
              <a:rPr lang="ru-RU" sz="2000" i="1" dirty="0">
                <a:solidFill>
                  <a:schemeClr val="bg1"/>
                </a:solidFill>
              </a:rPr>
              <a:t> 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     В полном соответствии с учениями русских физиологов-материалистов Ушинский выражал твердую уверенность в том, что путем целенаправленного воспитания, опирающегося на изучение человека, можно “</a:t>
            </a:r>
            <a:r>
              <a:rPr lang="ru-RU" sz="2000" i="1" dirty="0">
                <a:solidFill>
                  <a:schemeClr val="bg1"/>
                </a:solidFill>
              </a:rPr>
              <a:t>далеко раздвинуть пределы человеческих сил: физических, умственных и нравственных</a:t>
            </a:r>
            <a:r>
              <a:rPr lang="ru-RU" sz="2000" dirty="0">
                <a:solidFill>
                  <a:schemeClr val="bg1"/>
                </a:solidFill>
              </a:rPr>
              <a:t>”. И это, по его мнению, является самой главной задачей настоящей, гуманистической педагогики.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953" y="590842"/>
            <a:ext cx="3926609" cy="579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2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581891"/>
            <a:ext cx="1112058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Историческая заслуга </a:t>
            </a:r>
            <a:r>
              <a:rPr lang="ru-RU" sz="2400" dirty="0" err="1">
                <a:solidFill>
                  <a:schemeClr val="bg1"/>
                </a:solidFill>
              </a:rPr>
              <a:t>К.Д.Ушинского</a:t>
            </a:r>
            <a:r>
              <a:rPr lang="ru-RU" sz="2400" dirty="0">
                <a:solidFill>
                  <a:schemeClr val="bg1"/>
                </a:solidFill>
              </a:rPr>
              <a:t> заключается в том, что он изложил в соответствии с научными достижениями того времени психологические основы дидактики - теории обучения. 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Он </a:t>
            </a:r>
            <a:r>
              <a:rPr lang="ru-RU" sz="2400" dirty="0">
                <a:solidFill>
                  <a:schemeClr val="bg1"/>
                </a:solidFill>
              </a:rPr>
              <a:t>дал ценнейшие указания, как надо в процессе обучения путем упражнения развивать активное внимание детей, как надо воспитывать сознательную память, закреплять в памяти учащихся учебный материал путем повторения, которое является органической частью процесса обучения. Повторение, считал Ушинский, нужно не для того, чтобы </a:t>
            </a:r>
            <a:r>
              <a:rPr lang="ru-RU" sz="2400" i="1" dirty="0">
                <a:solidFill>
                  <a:schemeClr val="bg1"/>
                </a:solidFill>
              </a:rPr>
              <a:t>“возобновить забытое (это же плохо, если что-нибудь забыто), но для того, чтобы предупредить возможность забвения</a:t>
            </a:r>
            <a:r>
              <a:rPr lang="ru-RU" sz="2400" dirty="0">
                <a:solidFill>
                  <a:schemeClr val="bg1"/>
                </a:solidFill>
              </a:rPr>
              <a:t>”; всякий шаг вперед в деле обучения должен опираться на знания пройденного.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4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053" y="464573"/>
            <a:ext cx="11203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Учение детей отечественному языку имеет три цели: </a:t>
            </a:r>
          </a:p>
          <a:p>
            <a:pPr lvl="0"/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174208725"/>
              </p:ext>
            </p:extLst>
          </p:nvPr>
        </p:nvGraphicFramePr>
        <p:xfrm>
          <a:off x="332509" y="1699489"/>
          <a:ext cx="11697853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85090" y="5614573"/>
            <a:ext cx="8608291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</a:rPr>
              <a:t>Эти три цели достигаются не одна после другой, но 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</a:rPr>
              <a:t>совместно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03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873" y="547777"/>
            <a:ext cx="10825018" cy="5008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Первая цель — развитие дара слова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. Дар слова есть сила, врожденная душе человека, и, как всякая сила, телесная или душевная, крепнет и развивается не иначе как от упражнений. Наставник, желающий развить в учащемся дар слова, должен беспрестанно упражнять эту силу. Самое полное знакомство с богатствами народной словесности </a:t>
            </a:r>
            <a:r>
              <a:rPr lang="ru-RU" sz="2400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bg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и самое глубокое знание грамматики хотя могут обогатить ум учащегося, но не разовьют в нем дара слова, если эта душевная сила в свое время была лишена достаточных упражнений</a:t>
            </a:r>
            <a:endParaRPr lang="ru-RU" sz="24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151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782" y="205597"/>
            <a:ext cx="9079346" cy="682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акого </a:t>
            </a:r>
            <a:r>
              <a:rPr lang="ru-RU" b="1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же рода должны быть эти упражнения дара слова</a:t>
            </a: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а) Они должны быть по возможности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самостоятельными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, т. е. действительными упражнениями, а не кажущимися только. Если дитя с помощью учителя поймет мысль, выраженную писателем, и усвоит форму, в которой эта мысль выразилась, то это еще не значит, что оно упражняет свой дар слова: оно обогащает только свой ум, но собственная его способность дара слова может остаться совершенно неразвитой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б) Упражнения дара слова должны быть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систематические</a:t>
            </a: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. Если мы хотим увеличить силу мускулов и развить в них ловкость, то делаем это систематически, постепенно, усиливая трудность упражнения по мере развития сил и ловкости мускулов. Упражнение чрезмерное, к которому мускулы еще не приготовлены, могло бы только надорвать их силу и замедлить их развитие. Упражнения слишком слабые, для выполнения которых мускулы не должны были бы употреблять всей приобретенной ими силы и ловкости, также не будут их развивать. То же самое заметим мы и в отношении упражнения всех душевных сил, а следовательно, и дара слова.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Объект 5" descr="Книги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81" r="31381"/>
          <a:stretch/>
        </p:blipFill>
        <p:spPr>
          <a:xfrm>
            <a:off x="9310255" y="1"/>
            <a:ext cx="2900896" cy="6857999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443340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782" y="205597"/>
            <a:ext cx="8857674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chemeClr val="bg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в</a:t>
            </a: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) Упражнения должны быть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логические</a:t>
            </a: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. Дар слова главным образом опирается на логическую способность души человеческой, на способность ее отвлекаться от конкретных представлений и возводить эти конкретные представления в общие понятия, различать и комбинировать эти понятия, находить между ними сходные и различающие признаки, сливать их в одно общее суждение и т. д. </a:t>
            </a:r>
            <a:endParaRPr lang="ru-RU" sz="2000" dirty="0" smtClean="0">
              <a:solidFill>
                <a:schemeClr val="bg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chemeClr val="bg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г) Упражнения дара слова должны быть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изустные и письменные</a:t>
            </a:r>
            <a:r>
              <a:rPr lang="ru-RU" sz="2000" dirty="0">
                <a:solidFill>
                  <a:schemeClr val="bg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, и притом изустные должны предшествовать письменным. В наших школах чрезвычайно мало обращают внимания на упражнения детей в изустной речи. Дети или молчат в школе, или отвечают выученный наизусть урок, или дают отрывочные бессвязные ответы на вопросы учителя. В уменье детей излагать изустно свои мысли, более чем в чем-нибудь другом, различаются германские и швейцарские школы от наших. </a:t>
            </a:r>
          </a:p>
        </p:txBody>
      </p:sp>
      <p:pic>
        <p:nvPicPr>
          <p:cNvPr id="3" name="Объект 5" descr="Книги">
            <a:extLst>
              <a:ext uri="{FF2B5EF4-FFF2-40B4-BE49-F238E27FC236}">
                <a16:creationId xmlns:a16="http://schemas.microsoft.com/office/drawing/2014/main" id="{55D2AC52-3BB9-4E97-89BA-8129330AB4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81" r="31381"/>
          <a:stretch/>
        </p:blipFill>
        <p:spPr>
          <a:xfrm>
            <a:off x="9310255" y="1"/>
            <a:ext cx="2900896" cy="6857999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817302517"/>
      </p:ext>
    </p:extLst>
  </p:cSld>
  <p:clrMapOvr>
    <a:masterClrMapping/>
  </p:clrMapOvr>
</p:sld>
</file>

<file path=ppt/theme/theme1.xml><?xml version="1.0" encoding="utf-8"?>
<a:theme xmlns:a="http://schemas.openxmlformats.org/drawingml/2006/main" name="Срез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CC082E-8DE3-449F-B604-FF5FA628FB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E76448-B9B5-444F-ABF0-3E2949E5B924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FA93B6D-1597-4D86-B6EB-52CA39D989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«Изучение среза»</Template>
  <TotalTime>0</TotalTime>
  <Words>865</Words>
  <Application>Microsoft Office PowerPoint</Application>
  <PresentationFormat>Широкоэкранный</PresentationFormat>
  <Paragraphs>45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Срез</vt:lpstr>
      <vt:lpstr>К.Д. Ушинский  О ПРЕПОДАВАНИИ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2023-05-03T12:49:31Z</dcterms:created>
  <dcterms:modified xsi:type="dcterms:W3CDTF">2023-07-13T11:29:47Z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