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6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F9DDABA-54C1-4842-BE47-4820E6D2BD10}">
          <p14:sldIdLst>
            <p14:sldId id="256"/>
            <p14:sldId id="262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60"/>
          </p14:sldIdLst>
        </p14:section>
        <p14:section name="Раздел без заголовка" id="{65DE44B9-83F2-4C2E-9DE2-02E77E5FC1D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66FF"/>
    <a:srgbClr val="FFCC99"/>
    <a:srgbClr val="CCFF66"/>
    <a:srgbClr val="FFCC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2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65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5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4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1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275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70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44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12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976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86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A4A15-C37F-41E4-8E2A-8E88BD39938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714B3-C8C7-4C19-B790-BA546FE66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6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stihi.ru/avtor/vertiev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2060848"/>
            <a:ext cx="4190553" cy="1470025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Нравственные заповеди 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Д</a:t>
            </a:r>
            <a:r>
              <a:rPr lang="ru-RU" sz="3200" b="1" dirty="0">
                <a:solidFill>
                  <a:schemeClr val="bg1"/>
                </a:solidFill>
              </a:rPr>
              <a:t>. С. </a:t>
            </a:r>
            <a:r>
              <a:rPr lang="ru-RU" sz="3200" b="1" dirty="0" smtClean="0">
                <a:solidFill>
                  <a:schemeClr val="bg1"/>
                </a:solidFill>
              </a:rPr>
              <a:t>Лихачева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8590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Центральная городская библиотека </a:t>
            </a:r>
          </a:p>
          <a:p>
            <a:pPr algn="ctr"/>
            <a:r>
              <a:rPr lang="ru-RU" b="1" dirty="0" smtClean="0"/>
              <a:t>им. М. Горького</a:t>
            </a:r>
          </a:p>
          <a:p>
            <a:pPr algn="ctr"/>
            <a:r>
              <a:rPr lang="ru-RU" b="1" dirty="0" smtClean="0"/>
              <a:t>Абонемент</a:t>
            </a:r>
            <a:endParaRPr lang="ru-RU" b="1" dirty="0"/>
          </a:p>
        </p:txBody>
      </p:sp>
      <p:pic>
        <p:nvPicPr>
          <p:cNvPr id="5" name="Picture 2" descr="\\nas.dc.donlib.ru\sharing\OBMIR\ЛОГО_ЦБС_с текстом_20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1450"/>
            <a:ext cx="1081088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0160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Ростов-на-Дону</a:t>
            </a:r>
          </a:p>
          <a:p>
            <a:pPr algn="ctr">
              <a:defRPr/>
            </a:pPr>
            <a:r>
              <a:rPr lang="ru-RU" b="1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2023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AutoShape 2" descr="https://pbs.twimg.com/media/DtE45ZrXcAAsoKs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2791991" cy="3514917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51920" y="3752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chemeClr val="bg1"/>
                </a:solidFill>
              </a:rPr>
              <a:t>В поэтической переработке </a:t>
            </a:r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Галины </a:t>
            </a:r>
            <a:r>
              <a:rPr lang="ru-RU" b="1" i="1" dirty="0" err="1" smtClean="0">
                <a:solidFill>
                  <a:schemeClr val="bg1"/>
                </a:solidFill>
              </a:rPr>
              <a:t>Вертиевой</a:t>
            </a:r>
            <a:endParaRPr lang="ru-RU" b="1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98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1200" b="1" u="sng" dirty="0">
                <a:solidFill>
                  <a:schemeClr val="bg1"/>
                </a:solidFill>
              </a:rPr>
              <a:t>«Ни зависти, ни жадности, ни злобы ты в сердце никогда не допускай»</a:t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/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Ни зависти, ни жадности, ни злобы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Ты в сердце никогда не допускай,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Коль в нём живёт Любовь и Вера в Бога,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Там места не останется для зла! </a:t>
            </a: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6279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                  </a:t>
            </a:r>
            <a:r>
              <a:rPr lang="ru-RU" sz="2800" b="1" u="sng" dirty="0" smtClean="0">
                <a:solidFill>
                  <a:schemeClr val="bg1"/>
                </a:solidFill>
              </a:rPr>
              <a:t>«</a:t>
            </a:r>
            <a:r>
              <a:rPr lang="ru-RU" sz="2800" b="1" u="sng" dirty="0">
                <a:solidFill>
                  <a:schemeClr val="bg1"/>
                </a:solidFill>
              </a:rPr>
              <a:t>Не помни зла и злого пожалей»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/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Не помни зла и злого пожалей,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Когда поймёт он, что такое горе,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Не помня зла, воды ему налей,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Он так ничтожен в злобе, так ничтожен…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93241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     </a:t>
            </a:r>
            <a:r>
              <a:rPr lang="ru-RU" sz="2800" b="1" u="sng" dirty="0">
                <a:solidFill>
                  <a:schemeClr val="bg1"/>
                </a:solidFill>
              </a:rPr>
              <a:t>«Будь скромен – чванство низко и смешно»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/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Будь скромен – чванство низко и смешно,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Им путь к тщеславью устилают люди,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Забыв, что пресыщение  - грешно,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А скромность - благодетельное чудо!</a:t>
            </a: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78351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 smtClean="0">
                <a:solidFill>
                  <a:schemeClr val="bg1"/>
                </a:solidFill>
              </a:rPr>
              <a:t>«</a:t>
            </a:r>
            <a:r>
              <a:rPr lang="ru-RU" sz="2800" b="1" u="sng" dirty="0">
                <a:solidFill>
                  <a:schemeClr val="bg1"/>
                </a:solidFill>
              </a:rPr>
              <a:t>Настраивай себя сам – достоинство твой </a:t>
            </a:r>
            <a:r>
              <a:rPr lang="ru-RU" sz="2800" b="1" u="sng" dirty="0" smtClean="0">
                <a:solidFill>
                  <a:schemeClr val="bg1"/>
                </a:solidFill>
              </a:rPr>
              <a:t> камертон</a:t>
            </a:r>
            <a:r>
              <a:rPr lang="ru-RU" sz="2800" b="1" u="sng" dirty="0">
                <a:solidFill>
                  <a:schemeClr val="bg1"/>
                </a:solidFill>
              </a:rPr>
              <a:t>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Внутри себя достоинство храни,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 будешь почитаем ты людьми: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Кто сдержан – тот спокоен и умён,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 низостью не будет уязвлён!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1030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«Будь искренним: вводя в заблуждение других, обманываешься сам»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Лживым словом не делись,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Лицемерье - непригоже,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Правда упрощает жизнь,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Ложь обходится дороже!</a:t>
            </a: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0162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000" b="1" u="sng" dirty="0">
                <a:solidFill>
                  <a:schemeClr val="bg1"/>
                </a:solidFill>
              </a:rPr>
              <a:t>«Не казни себя за ошибку, а извлеки из неё урок»</a:t>
            </a:r>
            <a:br>
              <a:rPr lang="ru-RU" sz="3000" b="1" u="sng" dirty="0">
                <a:solidFill>
                  <a:schemeClr val="bg1"/>
                </a:solidFill>
              </a:rPr>
            </a:br>
            <a:r>
              <a:rPr lang="ru-RU" sz="3000" b="1" dirty="0">
                <a:solidFill>
                  <a:schemeClr val="bg1"/>
                </a:solidFill>
              </a:rPr>
              <a:t/>
            </a:r>
            <a:br>
              <a:rPr lang="ru-RU" sz="3000" b="1" dirty="0">
                <a:solidFill>
                  <a:schemeClr val="bg1"/>
                </a:solidFill>
              </a:rPr>
            </a:br>
            <a:r>
              <a:rPr lang="ru-RU" sz="3000" b="1" dirty="0">
                <a:solidFill>
                  <a:schemeClr val="bg1"/>
                </a:solidFill>
              </a:rPr>
              <a:t>Мы на ошибках учимся своих,</a:t>
            </a:r>
            <a:br>
              <a:rPr lang="ru-RU" sz="3000" b="1" dirty="0">
                <a:solidFill>
                  <a:schemeClr val="bg1"/>
                </a:solidFill>
              </a:rPr>
            </a:br>
            <a:r>
              <a:rPr lang="ru-RU" sz="3000" b="1" dirty="0">
                <a:solidFill>
                  <a:schemeClr val="bg1"/>
                </a:solidFill>
              </a:rPr>
              <a:t>Едва лишь сделав в детстве первый шаг,</a:t>
            </a:r>
            <a:br>
              <a:rPr lang="ru-RU" sz="3000" b="1" dirty="0">
                <a:solidFill>
                  <a:schemeClr val="bg1"/>
                </a:solidFill>
              </a:rPr>
            </a:br>
            <a:r>
              <a:rPr lang="ru-RU" sz="3000" b="1" dirty="0">
                <a:solidFill>
                  <a:schemeClr val="bg1"/>
                </a:solidFill>
              </a:rPr>
              <a:t>Ведь в жизни каждый учится ходить</a:t>
            </a:r>
            <a:br>
              <a:rPr lang="ru-RU" sz="3000" b="1" dirty="0">
                <a:solidFill>
                  <a:schemeClr val="bg1"/>
                </a:solidFill>
              </a:rPr>
            </a:br>
            <a:r>
              <a:rPr lang="ru-RU" sz="3000" b="1" dirty="0">
                <a:solidFill>
                  <a:schemeClr val="bg1"/>
                </a:solidFill>
              </a:rPr>
              <a:t>Не на чужих, а на своих ногах!</a:t>
            </a:r>
            <a:br>
              <a:rPr lang="ru-RU" sz="3000" b="1" dirty="0">
                <a:solidFill>
                  <a:schemeClr val="bg1"/>
                </a:solidFill>
              </a:rPr>
            </a:br>
            <a:endParaRPr lang="ru-RU" sz="3000" b="1" dirty="0">
              <a:solidFill>
                <a:schemeClr val="bg1"/>
              </a:solidFill>
            </a:endParaRP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356288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512168"/>
          </a:xfrm>
          <a:prstGeom prst="roundRect">
            <a:avLst/>
          </a:prstGeom>
          <a:ln w="1905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bg1"/>
                </a:solidFill>
              </a:rPr>
              <a:t>«Учись читать с интересом, с удовольствием и не торопясь; чтение – путь к житейской мудрости, не гнушайся им!»</a:t>
            </a:r>
            <a:br>
              <a:rPr lang="ru-RU" sz="2800" b="1" dirty="0">
                <a:solidFill>
                  <a:schemeClr val="bg1"/>
                </a:solidFill>
              </a:rPr>
            </a:br>
            <a:endParaRPr lang="ru-RU" sz="2800" dirty="0" smtClean="0"/>
          </a:p>
          <a:p>
            <a:endParaRPr lang="ru-RU" sz="2800" dirty="0"/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solidFill>
                  <a:schemeClr val="bg1"/>
                </a:solidFill>
              </a:rPr>
              <a:t>Читая книгу, проживаешь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Ты столько жизней, сколько книг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В своей ты жизни прочитаешь,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 знанья почерпнёшь из них!</a:t>
            </a:r>
            <a:endParaRPr lang="ru-RU" sz="3000" b="1" dirty="0">
              <a:solidFill>
                <a:schemeClr val="bg1"/>
              </a:solidFill>
            </a:endParaRP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721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«Над временем человек не властен, но будь хозяином своего времени»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Неуловимо Время,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Никто над ним не властен,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Лишь оценив мгновенье,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Ты будешь в жизни счастлив!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89439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«Не отказывайся от временного, служи вечному, но не будь рабом ни того, ни другого»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Мы пришли в этот Мир на время,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Чтоб постичь и улучшить его,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Для духовного преображенья,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Не прося взамен ничего!</a:t>
            </a: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6764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«Будь верующим – вера обогащает душу и укрепляет дух»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Нам Вера, как маяк в ночи,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Как пламя трепетной свечи,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Что мы, как душу бережём,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Пока Создателю вернём!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49642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688632"/>
          </a:xfrm>
          <a:ln w="28575"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Дмитрий Сергеевич Лихачёв </a:t>
            </a:r>
            <a:r>
              <a:rPr lang="ru-RU" sz="2400" dirty="0">
                <a:solidFill>
                  <a:schemeClr val="bg1"/>
                </a:solidFill>
              </a:rPr>
              <a:t>(1906–1999)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— крупнейший ученый и защитник русской культуры. Он родился в Серебряный век русской культуры, а умер за год до начала третьего тысячелетия. Его книги, цитаты, рассказы еще при жизни автора стали грандиозным наследием, изучение которых способно помочь русскому народу сохранить духовные традиции родной культуры.</a:t>
            </a:r>
          </a:p>
          <a:p>
            <a:r>
              <a:rPr lang="ru-RU" sz="2400" dirty="0">
                <a:solidFill>
                  <a:schemeClr val="bg1"/>
                </a:solidFill>
              </a:rPr>
              <a:t>Дмитрий Сергеевич Лихачев, по его собственным словам, всю жизнь учился: учился у древних эпох, у памятников родной истории и старины, учился мудрости по древнерусской литературе, изучением которой занимался десятки лет, учился у своего собственного жизненного опыта, — а пережил Дмитрий Сергеевич все страшные события XX века. Но и в тяжелейших жизненных испытаниях Д. С. Лихачев оставался верен самым высоким духовно-нравственным идеалам.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3575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«Будь памятлив – в прошедшем твой исток!»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/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Будь памятлив – в прошедшем твой исток,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 сколько бы веков не отсчитало Время,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История есть жизненный урок,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В котором судьбы многих поколений!</a:t>
            </a:r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62391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944216"/>
          </a:xfrm>
          <a:prstGeom prst="roundRect">
            <a:avLst/>
          </a:prstGeom>
          <a:ln w="1905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bg1"/>
                </a:solidFill>
              </a:rPr>
              <a:t>«Есть свет и тьма, есть благородство и низость, есть чистота и грязь: до первых надо дорасти, а до вторых стоит ли опускаться? Выбирай достойное, а не лёгкое»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3789040"/>
            <a:ext cx="7704856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</a:rPr>
              <a:t>Не ищите вы лёгких дорог,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Смысл развития – в преодолении,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Чем труднее и выше прыжок,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Тем весомей его значение!</a:t>
            </a:r>
          </a:p>
        </p:txBody>
      </p:sp>
    </p:spTree>
    <p:extLst>
      <p:ext uri="{BB962C8B-B14F-4D97-AF65-F5344CB8AC3E}">
        <p14:creationId xmlns:p14="http://schemas.microsoft.com/office/powerpoint/2010/main" val="29643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«Старайся всегда соблюдать чувство меры»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/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Всему есть мера – тонкая черта,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Что из законов жизненных </a:t>
            </a:r>
            <a:r>
              <a:rPr lang="ru-RU" sz="2800" b="1" dirty="0" err="1">
                <a:solidFill>
                  <a:schemeClr val="bg1"/>
                </a:solidFill>
              </a:rPr>
              <a:t>взятА</a:t>
            </a:r>
            <a:r>
              <a:rPr lang="ru-RU" sz="2800" b="1" dirty="0">
                <a:solidFill>
                  <a:schemeClr val="bg1"/>
                </a:solidFill>
              </a:rPr>
              <a:t>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 если буквою Закон не утверждён,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То жизнь по совести - неписанный Закон!</a:t>
            </a:r>
          </a:p>
        </p:txBody>
      </p:sp>
    </p:spTree>
    <p:extLst>
      <p:ext uri="{BB962C8B-B14F-4D97-AF65-F5344CB8AC3E}">
        <p14:creationId xmlns:p14="http://schemas.microsoft.com/office/powerpoint/2010/main" val="2514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«Не отчаивайся и не уставай в поисках смысла жизни – своего, а не взятого с чужого плеча»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/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Бывает, мы устало опускаем руки,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Не видя смысла жизни впереди,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Но, лишь пройдя страдания и муки,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Мы этот смысл сумеем обрести!</a:t>
            </a:r>
          </a:p>
        </p:txBody>
      </p:sp>
    </p:spTree>
    <p:extLst>
      <p:ext uri="{BB962C8B-B14F-4D97-AF65-F5344CB8AC3E}">
        <p14:creationId xmlns:p14="http://schemas.microsoft.com/office/powerpoint/2010/main" val="33870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«Будь совестлив: вся мораль – в совести»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/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Быть может, вам предложат лёгкий путь,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Где нужно только грань перешагнуть,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 малодушно отвести глаза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От той черты, где «можно» и «нельзя».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На этот счёт лишь совесть даст ответ: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Достойно это будет или нет!</a:t>
            </a:r>
          </a:p>
        </p:txBody>
      </p:sp>
    </p:spTree>
    <p:extLst>
      <p:ext uri="{BB962C8B-B14F-4D97-AF65-F5344CB8AC3E}">
        <p14:creationId xmlns:p14="http://schemas.microsoft.com/office/powerpoint/2010/main" val="12252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«Чти прошлое, твори настоящее, верь в будущее!»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Чти прошлое – начало всех начал,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Хоть в настоящем всё же твой причал.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И, жизнь творя, в ней постигая суть,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Ты в будущее пролагаешь путь!</a:t>
            </a:r>
          </a:p>
        </p:txBody>
      </p:sp>
    </p:spTree>
    <p:extLst>
      <p:ext uri="{BB962C8B-B14F-4D97-AF65-F5344CB8AC3E}">
        <p14:creationId xmlns:p14="http://schemas.microsoft.com/office/powerpoint/2010/main" val="171670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2016224"/>
          </a:xfrm>
          <a:prstGeom prst="roundRect">
            <a:avLst/>
          </a:prstGeom>
          <a:ln w="1905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«Будь патриотом и не будь националистом»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«Между патриотизмом и национализмом глубокое различие. В первом — любовь к своей стране, во втором — ненависть ко всем другим».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645024"/>
            <a:ext cx="8424936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</a:rPr>
              <a:t>Будь патриотом, Родине служи,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Но с разными народами дружи!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Народ, что уважать других привык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Для мира будет ценен и велик!</a:t>
            </a:r>
          </a:p>
        </p:txBody>
      </p:sp>
    </p:spTree>
    <p:extLst>
      <p:ext uri="{BB962C8B-B14F-4D97-AF65-F5344CB8AC3E}">
        <p14:creationId xmlns:p14="http://schemas.microsoft.com/office/powerpoint/2010/main" val="129790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chemeClr val="bg1"/>
                </a:solidFill>
              </a:rPr>
              <a:t>«Твой дом – земля, твоя семья – человечество, береги их!»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Нам Земля – колыбель от рожденья - навек,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Человеческий род </a:t>
            </a:r>
            <a:r>
              <a:rPr lang="ru-RU" sz="2800" b="1" dirty="0" smtClean="0">
                <a:solidFill>
                  <a:schemeClr val="bg1"/>
                </a:solidFill>
              </a:rPr>
              <a:t>нескончаем!</a:t>
            </a: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«Как прекрасна Земля, и на ней человек!» -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Я есенинский слог повторяю!</a:t>
            </a:r>
          </a:p>
        </p:txBody>
      </p:sp>
    </p:spTree>
    <p:extLst>
      <p:ext uri="{BB962C8B-B14F-4D97-AF65-F5344CB8AC3E}">
        <p14:creationId xmlns:p14="http://schemas.microsoft.com/office/powerpoint/2010/main" val="39491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2376264"/>
          </a:xfrm>
        </p:spPr>
        <p:txBody>
          <a:bodyPr>
            <a:normAutofit/>
          </a:bodyPr>
          <a:lstStyle/>
          <a:p>
            <a:r>
              <a:rPr lang="ru-RU" b="1" dirty="0" smtClean="0"/>
              <a:t>Спасибо за просмотр!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Авторские права защищены</a:t>
            </a:r>
            <a:br>
              <a:rPr lang="ru-RU" sz="2000" b="1" dirty="0" smtClean="0"/>
            </a:br>
            <a:r>
              <a:rPr lang="ru-RU" sz="1600" dirty="0"/>
              <a:t>© </a:t>
            </a:r>
            <a:r>
              <a:rPr lang="ru-RU" sz="1600" dirty="0" err="1"/>
              <a:t>Copyright</a:t>
            </a:r>
            <a:r>
              <a:rPr lang="ru-RU" sz="1600" dirty="0"/>
              <a:t>: </a:t>
            </a:r>
            <a:r>
              <a:rPr lang="ru-RU" sz="1600" dirty="0">
                <a:hlinkClick r:id="rId2"/>
              </a:rPr>
              <a:t>Галина </a:t>
            </a:r>
            <a:r>
              <a:rPr lang="ru-RU" sz="1600" dirty="0" err="1">
                <a:hlinkClick r:id="rId2"/>
              </a:rPr>
              <a:t>Вертиева</a:t>
            </a:r>
            <a:r>
              <a:rPr lang="ru-RU" sz="1600" dirty="0"/>
              <a:t>, 2017</a:t>
            </a:r>
            <a:br>
              <a:rPr lang="ru-RU" sz="1600" dirty="0"/>
            </a:br>
            <a:r>
              <a:rPr lang="ru-RU" sz="1600" dirty="0"/>
              <a:t>Свидетельство о публикации №117022010440</a:t>
            </a:r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4725144"/>
            <a:ext cx="2934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/>
              <a:t>Материал подготовила </a:t>
            </a:r>
          </a:p>
          <a:p>
            <a:pPr>
              <a:defRPr/>
            </a:pPr>
            <a:r>
              <a:rPr lang="ru-RU" b="1" dirty="0"/>
              <a:t>зав. сектором </a:t>
            </a:r>
          </a:p>
          <a:p>
            <a:pPr>
              <a:defRPr/>
            </a:pPr>
            <a:r>
              <a:rPr lang="ru-RU" b="1" dirty="0" err="1"/>
              <a:t>Вертиева</a:t>
            </a:r>
            <a:r>
              <a:rPr lang="ru-RU" b="1" dirty="0"/>
              <a:t> Г. А</a:t>
            </a:r>
            <a:r>
              <a:rPr lang="ru-RU" b="1" dirty="0" smtClean="0"/>
              <a:t>.</a:t>
            </a:r>
          </a:p>
          <a:p>
            <a:pPr>
              <a:defRPr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5048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rmAutofit fontScale="25000" lnSpcReduction="20000"/>
          </a:bodyPr>
          <a:lstStyle/>
          <a:p>
            <a:endParaRPr lang="ru-RU" sz="1100" dirty="0" smtClean="0"/>
          </a:p>
          <a:p>
            <a:endParaRPr lang="ru-RU" sz="1100" dirty="0"/>
          </a:p>
          <a:p>
            <a:pPr lvl="1" algn="ctr">
              <a:buFont typeface="Arial" pitchFamily="34" charset="0"/>
              <a:buChar char="•"/>
            </a:pPr>
            <a:r>
              <a:rPr lang="ru-RU" sz="11200" dirty="0" smtClean="0">
                <a:solidFill>
                  <a:schemeClr val="bg1"/>
                </a:solidFill>
              </a:rPr>
              <a:t> </a:t>
            </a:r>
            <a:r>
              <a:rPr lang="ru-RU" sz="10800" b="1" i="1" u="sng" dirty="0">
                <a:solidFill>
                  <a:schemeClr val="bg1"/>
                </a:solidFill>
              </a:rPr>
              <a:t>«Люби людей – и ближних, и дальних»</a:t>
            </a:r>
            <a:br>
              <a:rPr lang="ru-RU" sz="10800" b="1" i="1" u="sng" dirty="0">
                <a:solidFill>
                  <a:schemeClr val="bg1"/>
                </a:solidFill>
              </a:rPr>
            </a:br>
            <a:endParaRPr lang="ru-RU" sz="10800" b="1" i="1" u="sng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11200" b="1" dirty="0" smtClean="0">
                <a:solidFill>
                  <a:schemeClr val="bg1"/>
                </a:solidFill>
              </a:rPr>
              <a:t>Любите </a:t>
            </a:r>
            <a:r>
              <a:rPr lang="ru-RU" sz="11200" b="1" dirty="0">
                <a:solidFill>
                  <a:schemeClr val="bg1"/>
                </a:solidFill>
              </a:rPr>
              <a:t>людей – и ближних, и дальних,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И будет всё меньше на свете печали: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Чем больше любви вы  во вне отдаёте,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Тем больше её для себя обретёте.</a:t>
            </a:r>
            <a:endParaRPr lang="ru-RU" sz="11200" b="1" dirty="0" smtClean="0">
              <a:solidFill>
                <a:schemeClr val="bg1"/>
              </a:solidFill>
            </a:endParaRPr>
          </a:p>
          <a:p>
            <a:endParaRPr lang="ru-RU" sz="3000" dirty="0">
              <a:solidFill>
                <a:schemeClr val="bg1"/>
              </a:solidFill>
            </a:endParaRP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pPr marL="0" indent="0" algn="r">
              <a:buNone/>
            </a:pPr>
            <a:r>
              <a:rPr lang="ru-RU" sz="56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115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rmAutofit fontScale="25000" lnSpcReduction="20000"/>
          </a:bodyPr>
          <a:lstStyle/>
          <a:p>
            <a:endParaRPr lang="ru-RU" sz="1100" dirty="0" smtClean="0"/>
          </a:p>
          <a:p>
            <a:endParaRPr lang="ru-RU" sz="1100" dirty="0"/>
          </a:p>
          <a:p>
            <a:pPr>
              <a:lnSpc>
                <a:spcPct val="170000"/>
              </a:lnSpc>
            </a:pPr>
            <a:r>
              <a:rPr lang="ru-RU" sz="11200" b="1" dirty="0" smtClean="0">
                <a:solidFill>
                  <a:schemeClr val="bg1"/>
                </a:solidFill>
              </a:rPr>
              <a:t>                </a:t>
            </a:r>
            <a:r>
              <a:rPr lang="ru-RU" sz="11200" b="1" u="sng" dirty="0" smtClean="0">
                <a:solidFill>
                  <a:schemeClr val="bg1"/>
                </a:solidFill>
              </a:rPr>
              <a:t>«</a:t>
            </a:r>
            <a:r>
              <a:rPr lang="ru-RU" sz="11200" b="1" u="sng" dirty="0">
                <a:solidFill>
                  <a:schemeClr val="bg1"/>
                </a:solidFill>
              </a:rPr>
              <a:t>Твори добро, не видя в том заслуги»</a:t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8600" b="1" dirty="0">
                <a:solidFill>
                  <a:schemeClr val="bg1"/>
                </a:solidFill>
              </a:rPr>
              <a:t/>
            </a:r>
            <a:br>
              <a:rPr lang="ru-RU" sz="86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Твори добро, не видя в том заслуги,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Не выставляя славу напоказ,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Господь пожмёт дарующую руку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И </a:t>
            </a:r>
            <a:r>
              <a:rPr lang="ru-RU" sz="11200" b="1" dirty="0" err="1">
                <a:solidFill>
                  <a:schemeClr val="bg1"/>
                </a:solidFill>
              </a:rPr>
              <a:t>стОрицей</a:t>
            </a:r>
            <a:r>
              <a:rPr lang="ru-RU" sz="11200" b="1" dirty="0">
                <a:solidFill>
                  <a:schemeClr val="bg1"/>
                </a:solidFill>
              </a:rPr>
              <a:t> за всё тебе воздаст!</a:t>
            </a:r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77911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25000" lnSpcReduction="20000"/>
          </a:bodyPr>
          <a:lstStyle/>
          <a:p>
            <a:endParaRPr lang="ru-RU" sz="1100" dirty="0" smtClean="0"/>
          </a:p>
          <a:p>
            <a:endParaRPr lang="ru-RU" sz="1100" dirty="0"/>
          </a:p>
          <a:p>
            <a:pPr>
              <a:lnSpc>
                <a:spcPct val="170000"/>
              </a:lnSpc>
            </a:pPr>
            <a:r>
              <a:rPr lang="ru-RU" sz="11200" dirty="0" smtClean="0">
                <a:solidFill>
                  <a:schemeClr val="bg1"/>
                </a:solidFill>
              </a:rPr>
              <a:t> </a:t>
            </a:r>
            <a:r>
              <a:rPr lang="ru-RU" sz="9600" dirty="0"/>
              <a:t> </a:t>
            </a:r>
            <a:r>
              <a:rPr lang="ru-RU" sz="9600" dirty="0" smtClean="0"/>
              <a:t>                   </a:t>
            </a:r>
            <a:r>
              <a:rPr lang="ru-RU" sz="11200" b="1" u="sng" dirty="0" smtClean="0">
                <a:solidFill>
                  <a:schemeClr val="bg1"/>
                </a:solidFill>
              </a:rPr>
              <a:t>«</a:t>
            </a:r>
            <a:r>
              <a:rPr lang="ru-RU" sz="11200" b="1" u="sng" dirty="0">
                <a:solidFill>
                  <a:schemeClr val="bg1"/>
                </a:solidFill>
              </a:rPr>
              <a:t>Люби мир в себе, а не себя в мире»</a:t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u="sng" dirty="0">
                <a:solidFill>
                  <a:schemeClr val="bg1"/>
                </a:solidFill>
              </a:rPr>
              <a:t/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Любите мир в себе,  а не себя в сём мире,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К гармонии стремясь мятущейся душой,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Сам не твори ты из себя кумира,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Чтоб не смешать свой дух с тщеславною толпой!</a:t>
            </a:r>
            <a:r>
              <a:rPr lang="ru-RU" sz="11200" b="1" dirty="0" smtClean="0">
                <a:solidFill>
                  <a:schemeClr val="bg1"/>
                </a:solidFill>
              </a:rPr>
              <a:t>      </a:t>
            </a:r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88365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1200" dirty="0" smtClean="0">
                <a:solidFill>
                  <a:schemeClr val="bg1"/>
                </a:solidFill>
              </a:rPr>
              <a:t>            </a:t>
            </a:r>
            <a:r>
              <a:rPr lang="ru-RU" sz="11200" u="sng" dirty="0" smtClean="0">
                <a:solidFill>
                  <a:schemeClr val="bg1"/>
                </a:solidFill>
              </a:rPr>
              <a:t>«</a:t>
            </a:r>
            <a:r>
              <a:rPr lang="ru-RU" sz="11200" b="1" u="sng" dirty="0">
                <a:solidFill>
                  <a:schemeClr val="bg1"/>
                </a:solidFill>
              </a:rPr>
              <a:t>Будь рыцарем и с женщиной, и в споре»</a:t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/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Будь рыцарем и с женщиной, и в споре,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И на полшага просто отступи,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Порою лишь уступкой дверь откроешь,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В которую и силой не войти!</a:t>
            </a:r>
            <a:endParaRPr lang="ru-RU" sz="11200" b="1" dirty="0" smtClean="0">
              <a:solidFill>
                <a:schemeClr val="bg1"/>
              </a:solidFill>
            </a:endParaRPr>
          </a:p>
          <a:p>
            <a:pPr>
              <a:lnSpc>
                <a:spcPct val="170000"/>
              </a:lnSpc>
            </a:pPr>
            <a:endParaRPr lang="ru-RU" sz="1100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11200" dirty="0" smtClean="0">
                <a:solidFill>
                  <a:schemeClr val="bg1"/>
                </a:solidFill>
              </a:rPr>
              <a:t> </a:t>
            </a:r>
            <a:r>
              <a:rPr lang="ru-RU" sz="9600" dirty="0"/>
              <a:t> </a:t>
            </a:r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30075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1200" b="1" u="sng" dirty="0">
                <a:solidFill>
                  <a:schemeClr val="bg1"/>
                </a:solidFill>
              </a:rPr>
              <a:t>«Пей из неиссякаемого источника культуры, но не </a:t>
            </a:r>
            <a:r>
              <a:rPr lang="ru-RU" sz="11200" b="1" u="sng" dirty="0" smtClean="0">
                <a:solidFill>
                  <a:schemeClr val="bg1"/>
                </a:solidFill>
              </a:rPr>
              <a:t>        захлебнись</a:t>
            </a:r>
            <a:r>
              <a:rPr lang="ru-RU" sz="11200" b="1" u="sng" dirty="0">
                <a:solidFill>
                  <a:schemeClr val="bg1"/>
                </a:solidFill>
              </a:rPr>
              <a:t>»</a:t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/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Из чистого источника культуры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Ума и сердца голод утоли!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Бери, но знай: всё хорошо, что в меру,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А мера то, что сможешь унести!</a:t>
            </a:r>
            <a:br>
              <a:rPr lang="ru-RU" sz="11200" b="1" dirty="0">
                <a:solidFill>
                  <a:schemeClr val="bg1"/>
                </a:solidFill>
              </a:rPr>
            </a:br>
            <a:endParaRPr lang="ru-RU" sz="11200" b="1" dirty="0">
              <a:solidFill>
                <a:schemeClr val="bg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11200" dirty="0" smtClean="0">
                <a:solidFill>
                  <a:schemeClr val="bg1"/>
                </a:solidFill>
              </a:rPr>
              <a:t> </a:t>
            </a:r>
            <a:r>
              <a:rPr lang="ru-RU" sz="9600" dirty="0"/>
              <a:t> </a:t>
            </a:r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71252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365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1200" dirty="0" smtClean="0">
                <a:solidFill>
                  <a:schemeClr val="bg1"/>
                </a:solidFill>
              </a:rPr>
              <a:t>            </a:t>
            </a:r>
            <a:r>
              <a:rPr lang="ru-RU" sz="11200" b="1" u="sng" dirty="0">
                <a:solidFill>
                  <a:schemeClr val="bg1"/>
                </a:solidFill>
              </a:rPr>
              <a:t>«Твори по силам – дело не в масштабе»</a:t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u="sng" dirty="0">
                <a:solidFill>
                  <a:schemeClr val="bg1"/>
                </a:solidFill>
              </a:rPr>
              <a:t/>
            </a:r>
            <a:br>
              <a:rPr lang="ru-RU" sz="11200" b="1" u="sng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Твори по силам – дело не в масштабе,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Пусть будет мал кирпичик для стены,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Так, дальний путь мы отмеряем шагом,</a:t>
            </a:r>
            <a:br>
              <a:rPr lang="ru-RU" sz="11200" b="1" dirty="0">
                <a:solidFill>
                  <a:schemeClr val="bg1"/>
                </a:solidFill>
              </a:rPr>
            </a:br>
            <a:r>
              <a:rPr lang="ru-RU" sz="11200" b="1" dirty="0">
                <a:solidFill>
                  <a:schemeClr val="bg1"/>
                </a:solidFill>
              </a:rPr>
              <a:t>Ведь в этом шаге смысл любой длины!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11200" dirty="0" smtClean="0">
                <a:solidFill>
                  <a:schemeClr val="bg1"/>
                </a:solidFill>
              </a:rPr>
              <a:t> </a:t>
            </a:r>
            <a:r>
              <a:rPr lang="ru-RU" sz="9600" dirty="0"/>
              <a:t> </a:t>
            </a:r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85502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972815"/>
          </a:xfrm>
          <a:prstGeom prst="roundRect">
            <a:avLst/>
          </a:prstGeom>
          <a:ln w="19050">
            <a:solidFill>
              <a:schemeClr val="bg1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solidFill>
                  <a:schemeClr val="bg1"/>
                </a:solidFill>
              </a:rPr>
              <a:t>«Не уставай в труде и самосовершенствовании: творчески обогащая мир – изменяешь себя, нравственно совершенствуя себя – изменяешь мир»</a:t>
            </a:r>
            <a:br>
              <a:rPr lang="ru-RU" sz="11200" dirty="0" smtClean="0">
                <a:solidFill>
                  <a:schemeClr val="bg1"/>
                </a:solidFill>
              </a:rPr>
            </a:br>
            <a:r>
              <a:rPr lang="ru-RU" sz="11200" dirty="0">
                <a:solidFill>
                  <a:schemeClr val="bg1"/>
                </a:solidFill>
              </a:rPr>
              <a:t/>
            </a:r>
            <a:br>
              <a:rPr lang="ru-RU" sz="11200" dirty="0">
                <a:solidFill>
                  <a:schemeClr val="bg1"/>
                </a:solidFill>
              </a:rPr>
            </a:br>
            <a:endParaRPr lang="ru-RU" sz="1100" dirty="0" smtClean="0"/>
          </a:p>
          <a:p>
            <a:endParaRPr lang="ru-RU" sz="1100" dirty="0"/>
          </a:p>
          <a:p>
            <a:endParaRPr lang="ru-RU" sz="1100" dirty="0" smtClean="0"/>
          </a:p>
          <a:p>
            <a:endParaRPr lang="ru-RU" sz="1100" dirty="0"/>
          </a:p>
          <a:p>
            <a:pPr marL="0" indent="0">
              <a:lnSpc>
                <a:spcPct val="170000"/>
              </a:lnSpc>
              <a:buNone/>
            </a:pPr>
            <a:r>
              <a:rPr lang="ru-RU" sz="11200" dirty="0">
                <a:solidFill>
                  <a:schemeClr val="bg1"/>
                </a:solidFill>
              </a:rPr>
              <a:t>Не уставай в труде и </a:t>
            </a:r>
            <a:r>
              <a:rPr lang="ru-RU" sz="11200" dirty="0" err="1">
                <a:solidFill>
                  <a:schemeClr val="bg1"/>
                </a:solidFill>
              </a:rPr>
              <a:t>чЕрпай</a:t>
            </a:r>
            <a:r>
              <a:rPr lang="ru-RU" sz="11200" dirty="0">
                <a:solidFill>
                  <a:schemeClr val="bg1"/>
                </a:solidFill>
              </a:rPr>
              <a:t> знанья,</a:t>
            </a:r>
            <a:br>
              <a:rPr lang="ru-RU" sz="11200" dirty="0">
                <a:solidFill>
                  <a:schemeClr val="bg1"/>
                </a:solidFill>
              </a:rPr>
            </a:br>
            <a:r>
              <a:rPr lang="ru-RU" sz="11200" dirty="0">
                <a:solidFill>
                  <a:schemeClr val="bg1"/>
                </a:solidFill>
              </a:rPr>
              <a:t>Достойным людям будет путь открыт</a:t>
            </a:r>
            <a:br>
              <a:rPr lang="ru-RU" sz="11200" dirty="0">
                <a:solidFill>
                  <a:schemeClr val="bg1"/>
                </a:solidFill>
              </a:rPr>
            </a:br>
            <a:r>
              <a:rPr lang="ru-RU" sz="11200" dirty="0">
                <a:solidFill>
                  <a:schemeClr val="bg1"/>
                </a:solidFill>
              </a:rPr>
              <a:t>Для творчества и </a:t>
            </a:r>
            <a:r>
              <a:rPr lang="ru-RU" sz="11200" dirty="0" err="1">
                <a:solidFill>
                  <a:schemeClr val="bg1"/>
                </a:solidFill>
              </a:rPr>
              <a:t>миросозиданья</a:t>
            </a:r>
            <a:r>
              <a:rPr lang="ru-RU" sz="11200" dirty="0">
                <a:solidFill>
                  <a:schemeClr val="bg1"/>
                </a:solidFill>
              </a:rPr>
              <a:t>,</a:t>
            </a:r>
            <a:br>
              <a:rPr lang="ru-RU" sz="11200" dirty="0">
                <a:solidFill>
                  <a:schemeClr val="bg1"/>
                </a:solidFill>
              </a:rPr>
            </a:br>
            <a:r>
              <a:rPr lang="ru-RU" sz="11200" dirty="0">
                <a:solidFill>
                  <a:schemeClr val="bg1"/>
                </a:solidFill>
              </a:rPr>
              <a:t>И Божьих промыслов и малых, и больших… </a:t>
            </a:r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3437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527</Words>
  <Application>Microsoft Office PowerPoint</Application>
  <PresentationFormat>Экран (4:3)</PresentationFormat>
  <Paragraphs>187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Нравственные заповеди  Д. С. Лихачева</vt:lpstr>
      <vt:lpstr>Презентация PowerPoint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24</vt:lpstr>
      <vt:lpstr>25</vt:lpstr>
      <vt:lpstr>Спасибо за просмотр!  Авторские права защищены © Copyright: Галина Вертиева, 2017 Свидетельство о публикации №117022010440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при диабете</dc:title>
  <dc:creator>Пользователь Windows</dc:creator>
  <cp:lastModifiedBy>Библиотекарь</cp:lastModifiedBy>
  <cp:revision>25</cp:revision>
  <dcterms:created xsi:type="dcterms:W3CDTF">2021-11-05T12:53:16Z</dcterms:created>
  <dcterms:modified xsi:type="dcterms:W3CDTF">2023-07-13T11:39:14Z</dcterms:modified>
</cp:coreProperties>
</file>