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57" r:id="rId3"/>
    <p:sldId id="264" r:id="rId4"/>
    <p:sldId id="258" r:id="rId5"/>
    <p:sldId id="259" r:id="rId6"/>
    <p:sldId id="260" r:id="rId7"/>
    <p:sldId id="261" r:id="rId8"/>
    <p:sldId id="262" r:id="rId9"/>
    <p:sldId id="263" r:id="rId10"/>
    <p:sldId id="270" r:id="rId11"/>
    <p:sldId id="265" r:id="rId12"/>
    <p:sldId id="266" r:id="rId13"/>
    <p:sldId id="267" r:id="rId14"/>
    <p:sldId id="268" r:id="rId15"/>
    <p:sldId id="269" r:id="rId16"/>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43" autoAdjust="0"/>
    <p:restoredTop sz="94660"/>
  </p:normalViewPr>
  <p:slideViewPr>
    <p:cSldViewPr>
      <p:cViewPr>
        <p:scale>
          <a:sx n="70" d="100"/>
          <a:sy n="70" d="100"/>
        </p:scale>
        <p:origin x="-1410"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t>13.07.2023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ru-RU" smtClean="0"/>
              <a:t>Образец заголовка</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Текст 2"/>
          <p:cNvSpPr>
            <a:spLocks noGrp="1"/>
          </p:cNvSpPr>
          <p:nvPr>
            <p:ph type="body"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13.07.2023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ru-RU" smtClean="0"/>
              <a:t>Образец заголовка</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t>13.07.2023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B4C71EC6-210F-42DE-9C53-41977AD35B3D}" type="datetimeFigureOut">
              <a:rPr lang="ru-RU" smtClean="0"/>
              <a:t>13.07.2023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
        <p:nvSpPr>
          <p:cNvPr id="8" name="Title 7"/>
          <p:cNvSpPr>
            <a:spLocks noGrp="1"/>
          </p:cNvSpPr>
          <p:nvPr>
            <p:ph type="title"/>
          </p:nvPr>
        </p:nvSpPr>
        <p:spPr/>
        <p:txBody>
          <a:bodyPr/>
          <a:lstStyle/>
          <a:p>
            <a:r>
              <a:rPr lang="ru-RU" smtClean="0"/>
              <a:t>Образец заголовка</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ru-RU" smtClean="0"/>
              <a:t>Образец заголовка</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4C71EC6-210F-42DE-9C53-41977AD35B3D}" type="datetimeFigureOut">
              <a:rPr lang="ru-RU" smtClean="0"/>
              <a:t>13.07.2023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B4C71EC6-210F-42DE-9C53-41977AD35B3D}" type="datetimeFigureOut">
              <a:rPr lang="ru-RU" smtClean="0"/>
              <a:t>13.07.2023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
        <p:nvSpPr>
          <p:cNvPr id="8" name="Title 7"/>
          <p:cNvSpPr>
            <a:spLocks noGrp="1"/>
          </p:cNvSpPr>
          <p:nvPr>
            <p:ph type="title"/>
          </p:nvPr>
        </p:nvSpPr>
        <p:spPr/>
        <p:txBody>
          <a:bodyPr/>
          <a:lstStyle/>
          <a:p>
            <a:r>
              <a:rPr lang="ru-RU" smtClean="0"/>
              <a:t>Образец заголовка</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ru-RU" smtClean="0"/>
              <a:t>Образец текста</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B4C71EC6-210F-42DE-9C53-41977AD35B3D}" type="datetimeFigureOut">
              <a:rPr lang="ru-RU" smtClean="0"/>
              <a:t>13.07.2023</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B19B0651-EE4F-4900-A07F-96A6BFA9D0F0}" type="slidenum">
              <a:rPr lang="ru-RU" smtClean="0"/>
              <a:t>‹#›</a:t>
            </a:fld>
            <a:endParaRPr lang="ru-RU"/>
          </a:p>
        </p:txBody>
      </p:sp>
      <p:sp>
        <p:nvSpPr>
          <p:cNvPr id="10" name="Title 9"/>
          <p:cNvSpPr>
            <a:spLocks noGrp="1"/>
          </p:cNvSpPr>
          <p:nvPr>
            <p:ph type="title"/>
          </p:nvPr>
        </p:nvSpPr>
        <p:spPr/>
        <p:txBody>
          <a:bodyPr/>
          <a:lstStyle/>
          <a:p>
            <a:r>
              <a:rPr lang="ru-RU" smtClean="0"/>
              <a:t>Образец заголовка</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B4C71EC6-210F-42DE-9C53-41977AD35B3D}" type="datetimeFigureOut">
              <a:rPr lang="ru-RU" smtClean="0"/>
              <a:t>13.07.2023</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C71EC6-210F-42DE-9C53-41977AD35B3D}" type="datetimeFigureOut">
              <a:rPr lang="ru-RU" smtClean="0"/>
              <a:t>13.07.2023</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Текст 2"/>
          <p:cNvSpPr>
            <a:spLocks noGrp="1"/>
          </p:cNvSpPr>
          <p:nvPr>
            <p:ph type="body"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13.07.2023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Текст 2"/>
          <p:cNvSpPr>
            <a:spLocks noGrp="1"/>
          </p:cNvSpPr>
          <p:nvPr>
            <p:ph type="body"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13.07.2023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B4C71EC6-210F-42DE-9C53-41977AD35B3D}" type="datetimeFigureOut">
              <a:rPr lang="ru-RU" smtClean="0"/>
              <a:t>13.07.2023</a:t>
            </a:fld>
            <a:endParaRPr lang="ru-RU"/>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ru-RU"/>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B19B0651-EE4F-4900-A07F-96A6BFA9D0F0}"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2.png"/><Relationship Id="rId4" Type="http://schemas.openxmlformats.org/officeDocument/2006/relationships/image" Target="../media/image1.jpg"/></Relationships>
</file>

<file path=ppt/slides/_rels/slide10.xml.rels><?xml version="1.0" encoding="UTF-8" standalone="yes"?>
<Relationships xmlns="http://schemas.openxmlformats.org/package/2006/relationships"><Relationship Id="rId3" Type="http://schemas.openxmlformats.org/officeDocument/2006/relationships/image" Target="../media/image27.jpeg"/><Relationship Id="rId7" Type="http://schemas.openxmlformats.org/officeDocument/2006/relationships/image" Target="../media/image31.jpeg"/><Relationship Id="rId2" Type="http://schemas.openxmlformats.org/officeDocument/2006/relationships/image" Target="../media/image26.jpeg"/><Relationship Id="rId1" Type="http://schemas.openxmlformats.org/officeDocument/2006/relationships/slideLayout" Target="../slideLayouts/slideLayout2.xml"/><Relationship Id="rId6" Type="http://schemas.openxmlformats.org/officeDocument/2006/relationships/image" Target="../media/image30.jpeg"/><Relationship Id="rId5" Type="http://schemas.openxmlformats.org/officeDocument/2006/relationships/image" Target="../media/image29.jpeg"/><Relationship Id="rId4" Type="http://schemas.openxmlformats.org/officeDocument/2006/relationships/image" Target="../media/image28.jpeg"/></Relationships>
</file>

<file path=ppt/slides/_rels/slide11.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2.xml"/><Relationship Id="rId5" Type="http://schemas.openxmlformats.org/officeDocument/2006/relationships/image" Target="../media/image35.jpeg"/><Relationship Id="rId4" Type="http://schemas.openxmlformats.org/officeDocument/2006/relationships/image" Target="../media/image34.jpeg"/></Relationships>
</file>

<file path=ppt/slides/_rels/slide1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2.xml"/><Relationship Id="rId5" Type="http://schemas.openxmlformats.org/officeDocument/2006/relationships/image" Target="../media/image40.jpeg"/><Relationship Id="rId4" Type="http://schemas.openxmlformats.org/officeDocument/2006/relationships/image" Target="../media/image39.jpeg"/></Relationships>
</file>

<file path=ppt/slides/_rels/slide14.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10.jpeg"/><Relationship Id="rId13" Type="http://schemas.openxmlformats.org/officeDocument/2006/relationships/image" Target="../media/image15.jpeg"/><Relationship Id="rId3" Type="http://schemas.openxmlformats.org/officeDocument/2006/relationships/image" Target="../media/image5.jpeg"/><Relationship Id="rId7" Type="http://schemas.openxmlformats.org/officeDocument/2006/relationships/image" Target="../media/image9.jpeg"/><Relationship Id="rId12" Type="http://schemas.openxmlformats.org/officeDocument/2006/relationships/image" Target="../media/image14.jpeg"/><Relationship Id="rId2" Type="http://schemas.openxmlformats.org/officeDocument/2006/relationships/image" Target="../media/image4.jpeg"/><Relationship Id="rId1" Type="http://schemas.openxmlformats.org/officeDocument/2006/relationships/slideLayout" Target="../slideLayouts/slideLayout2.xml"/><Relationship Id="rId6" Type="http://schemas.openxmlformats.org/officeDocument/2006/relationships/image" Target="../media/image8.jpeg"/><Relationship Id="rId11" Type="http://schemas.openxmlformats.org/officeDocument/2006/relationships/image" Target="../media/image13.jpeg"/><Relationship Id="rId5" Type="http://schemas.openxmlformats.org/officeDocument/2006/relationships/image" Target="../media/image7.jpeg"/><Relationship Id="rId10" Type="http://schemas.openxmlformats.org/officeDocument/2006/relationships/image" Target="../media/image12.jpeg"/><Relationship Id="rId4" Type="http://schemas.openxmlformats.org/officeDocument/2006/relationships/image" Target="../media/image6.jpeg"/><Relationship Id="rId9" Type="http://schemas.openxmlformats.org/officeDocument/2006/relationships/image" Target="../media/image11.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 Id="rId4" Type="http://schemas.openxmlformats.org/officeDocument/2006/relationships/image" Target="../media/image21.jpeg"/></Relationships>
</file>

<file path=ppt/slides/_rels/slide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xml"/><Relationship Id="rId5" Type="http://schemas.openxmlformats.org/officeDocument/2006/relationships/image" Target="../media/image25.jpeg"/><Relationship Id="rId4" Type="http://schemas.openxmlformats.org/officeDocument/2006/relationships/image" Target="../media/image24.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033" y="14768"/>
            <a:ext cx="9144000" cy="6858000"/>
          </a:xfrm>
          <a:prstGeom prst="rect">
            <a:avLst/>
          </a:prstGeom>
        </p:spPr>
      </p:pic>
      <p:sp>
        <p:nvSpPr>
          <p:cNvPr id="5" name="TextBox 4"/>
          <p:cNvSpPr txBox="1"/>
          <p:nvPr/>
        </p:nvSpPr>
        <p:spPr>
          <a:xfrm>
            <a:off x="-324544" y="188640"/>
            <a:ext cx="10225136" cy="1938992"/>
          </a:xfrm>
          <a:prstGeom prst="rect">
            <a:avLst/>
          </a:prstGeom>
          <a:noFill/>
        </p:spPr>
        <p:txBody>
          <a:bodyPr wrap="square" rtlCol="0">
            <a:spAutoFit/>
          </a:bodyPr>
          <a:lstStyle/>
          <a:p>
            <a:pPr algn="ctr"/>
            <a:r>
              <a:rPr lang="ru-RU" sz="60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Создание условий для развития</a:t>
            </a:r>
            <a:endParaRPr lang="ru-RU" sz="60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6" name="TextBox 5"/>
          <p:cNvSpPr txBox="1"/>
          <p:nvPr/>
        </p:nvSpPr>
        <p:spPr>
          <a:xfrm>
            <a:off x="236549" y="1988840"/>
            <a:ext cx="8712968" cy="2862322"/>
          </a:xfrm>
          <a:prstGeom prst="rect">
            <a:avLst/>
          </a:prstGeom>
          <a:noFill/>
        </p:spPr>
        <p:txBody>
          <a:bodyPr wrap="square" rtlCol="0">
            <a:spAutoFit/>
          </a:bodyPr>
          <a:lstStyle/>
          <a:p>
            <a:pPr algn="ctr"/>
            <a:r>
              <a:rPr lang="ru-RU" sz="60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Культурно-гигиенических навыков во </a:t>
            </a:r>
            <a:r>
              <a:rPr lang="en-US" sz="60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II</a:t>
            </a:r>
            <a:r>
              <a:rPr lang="ru-RU" sz="60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мл. группе детского сада</a:t>
            </a:r>
          </a:p>
        </p:txBody>
      </p:sp>
      <p:sp>
        <p:nvSpPr>
          <p:cNvPr id="7" name="TextBox 6"/>
          <p:cNvSpPr txBox="1"/>
          <p:nvPr/>
        </p:nvSpPr>
        <p:spPr>
          <a:xfrm>
            <a:off x="1043608" y="5661248"/>
            <a:ext cx="7488832" cy="1200329"/>
          </a:xfrm>
          <a:prstGeom prst="rect">
            <a:avLst/>
          </a:prstGeom>
          <a:noFill/>
        </p:spPr>
        <p:txBody>
          <a:bodyPr wrap="square" rtlCol="0">
            <a:spAutoFit/>
          </a:bodyPr>
          <a:lstStyle/>
          <a:p>
            <a:pPr algn="ctr"/>
            <a:r>
              <a:rPr lang="ru-RU" sz="2400" b="1" cap="all" dirty="0" smtClean="0">
                <a:ln w="9000" cmpd="sng">
                  <a:solidFill>
                    <a:schemeClr val="accent4">
                      <a:shade val="50000"/>
                      <a:satMod val="120000"/>
                    </a:schemeClr>
                  </a:solidFill>
                  <a:prstDash val="solid"/>
                </a:ln>
                <a:effectLst>
                  <a:reflection blurRad="12700" stA="28000" endPos="45000" dist="1000" dir="5400000" sy="-100000" algn="bl" rotWithShape="0"/>
                </a:effectLst>
              </a:rPr>
              <a:t>МБДОУ д/с №212</a:t>
            </a:r>
          </a:p>
          <a:p>
            <a:pPr algn="ctr"/>
            <a:r>
              <a:rPr lang="ru-RU" sz="2400" b="1" cap="all" dirty="0" smtClean="0">
                <a:ln w="9000" cmpd="sng">
                  <a:solidFill>
                    <a:schemeClr val="accent4">
                      <a:shade val="50000"/>
                      <a:satMod val="120000"/>
                    </a:schemeClr>
                  </a:solidFill>
                  <a:prstDash val="solid"/>
                </a:ln>
                <a:effectLst>
                  <a:reflection blurRad="12700" stA="28000" endPos="45000" dist="1000" dir="5400000" sy="-100000" algn="bl" rotWithShape="0"/>
                </a:effectLst>
              </a:rPr>
              <a:t>Воспитатель: Мартынова Галина Николаевна</a:t>
            </a:r>
            <a:endParaRPr lang="ru-RU" sz="2400" b="1" cap="all" dirty="0">
              <a:ln w="9000" cmpd="sng">
                <a:solidFill>
                  <a:schemeClr val="accent4">
                    <a:shade val="50000"/>
                    <a:satMod val="120000"/>
                  </a:schemeClr>
                </a:solidFill>
                <a:prstDash val="solid"/>
              </a:ln>
              <a:effectLst>
                <a:reflection blurRad="12700" stA="28000" endPos="45000" dist="1000" dir="5400000" sy="-100000" algn="bl" rotWithShape="0"/>
              </a:effectLst>
            </a:endParaRPr>
          </a:p>
        </p:txBody>
      </p:sp>
      <p:pic>
        <p:nvPicPr>
          <p:cNvPr id="8" name="Релаксация-пианино - закройте глаза и думайте о приятном.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7812360" y="2748969"/>
            <a:ext cx="609600" cy="609600"/>
          </a:xfrm>
          <a:prstGeom prst="rect">
            <a:avLst/>
          </a:prstGeom>
        </p:spPr>
      </p:pic>
    </p:spTree>
    <p:extLst>
      <p:ext uri="{BB962C8B-B14F-4D97-AF65-F5344CB8AC3E}">
        <p14:creationId xmlns:p14="http://schemas.microsoft.com/office/powerpoint/2010/main" val="275019009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par>
                          <p:cTn id="7" fill="hold">
                            <p:stCondLst>
                              <p:cond delay="0"/>
                            </p:stCondLst>
                            <p:childTnLst>
                              <p:par>
                                <p:cTn id="8" presetID="31" presetClass="entr" presetSubtype="0" fill="hold" nodeType="afterEffect">
                                  <p:stCondLst>
                                    <p:cond delay="0"/>
                                  </p:stCondLst>
                                  <p:childTnLst>
                                    <p:set>
                                      <p:cBhvr>
                                        <p:cTn id="9" dur="1" fill="hold">
                                          <p:stCondLst>
                                            <p:cond delay="0"/>
                                          </p:stCondLst>
                                        </p:cTn>
                                        <p:tgtEl>
                                          <p:spTgt spid="4"/>
                                        </p:tgtEl>
                                        <p:attrNameLst>
                                          <p:attrName>style.visibility</p:attrName>
                                        </p:attrNameLst>
                                      </p:cBhvr>
                                      <p:to>
                                        <p:strVal val="visible"/>
                                      </p:to>
                                    </p:set>
                                    <p:anim calcmode="lin" valueType="num">
                                      <p:cBhvr>
                                        <p:cTn id="10" dur="1000" fill="hold"/>
                                        <p:tgtEl>
                                          <p:spTgt spid="4"/>
                                        </p:tgtEl>
                                        <p:attrNameLst>
                                          <p:attrName>ppt_w</p:attrName>
                                        </p:attrNameLst>
                                      </p:cBhvr>
                                      <p:tavLst>
                                        <p:tav tm="0">
                                          <p:val>
                                            <p:fltVal val="0"/>
                                          </p:val>
                                        </p:tav>
                                        <p:tav tm="100000">
                                          <p:val>
                                            <p:strVal val="#ppt_w"/>
                                          </p:val>
                                        </p:tav>
                                      </p:tavLst>
                                    </p:anim>
                                    <p:anim calcmode="lin" valueType="num">
                                      <p:cBhvr>
                                        <p:cTn id="11" dur="1000" fill="hold"/>
                                        <p:tgtEl>
                                          <p:spTgt spid="4"/>
                                        </p:tgtEl>
                                        <p:attrNameLst>
                                          <p:attrName>ppt_h</p:attrName>
                                        </p:attrNameLst>
                                      </p:cBhvr>
                                      <p:tavLst>
                                        <p:tav tm="0">
                                          <p:val>
                                            <p:fltVal val="0"/>
                                          </p:val>
                                        </p:tav>
                                        <p:tav tm="100000">
                                          <p:val>
                                            <p:strVal val="#ppt_h"/>
                                          </p:val>
                                        </p:tav>
                                      </p:tavLst>
                                    </p:anim>
                                    <p:anim calcmode="lin" valueType="num">
                                      <p:cBhvr>
                                        <p:cTn id="12" dur="1000" fill="hold"/>
                                        <p:tgtEl>
                                          <p:spTgt spid="4"/>
                                        </p:tgtEl>
                                        <p:attrNameLst>
                                          <p:attrName>style.rotation</p:attrName>
                                        </p:attrNameLst>
                                      </p:cBhvr>
                                      <p:tavLst>
                                        <p:tav tm="0">
                                          <p:val>
                                            <p:fltVal val="90"/>
                                          </p:val>
                                        </p:tav>
                                        <p:tav tm="100000">
                                          <p:val>
                                            <p:fltVal val="0"/>
                                          </p:val>
                                        </p:tav>
                                      </p:tavLst>
                                    </p:anim>
                                    <p:animEffect transition="in" filter="fade">
                                      <p:cBhvr>
                                        <p:cTn id="13" dur="1000"/>
                                        <p:tgtEl>
                                          <p:spTgt spid="4"/>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1000"/>
                                        <p:tgtEl>
                                          <p:spTgt spid="6"/>
                                        </p:tgtEl>
                                      </p:cBhvr>
                                    </p:animEffect>
                                    <p:anim calcmode="lin" valueType="num">
                                      <p:cBhvr>
                                        <p:cTn id="24" dur="1000" fill="hold"/>
                                        <p:tgtEl>
                                          <p:spTgt spid="6"/>
                                        </p:tgtEl>
                                        <p:attrNameLst>
                                          <p:attrName>ppt_x</p:attrName>
                                        </p:attrNameLst>
                                      </p:cBhvr>
                                      <p:tavLst>
                                        <p:tav tm="0">
                                          <p:val>
                                            <p:strVal val="#ppt_x"/>
                                          </p:val>
                                        </p:tav>
                                        <p:tav tm="100000">
                                          <p:val>
                                            <p:strVal val="#ppt_x"/>
                                          </p:val>
                                        </p:tav>
                                      </p:tavLst>
                                    </p:anim>
                                    <p:anim calcmode="lin" valueType="num">
                                      <p:cBhvr>
                                        <p:cTn id="25" dur="1000" fill="hold"/>
                                        <p:tgtEl>
                                          <p:spTgt spid="6"/>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16" presetClass="entr" presetSubtype="21"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barn(inVertical)">
                                      <p:cBhvr>
                                        <p:cTn id="2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20000" numSld="999" showWhenStopped="0">
                <p:cTn id="30" repeatCount="indefinite" fill="remove" display="0">
                  <p:stCondLst>
                    <p:cond delay="indefinite"/>
                  </p:stCondLst>
                  <p:endCondLst>
                    <p:cond evt="onStopAudio" delay="0">
                      <p:tgtEl>
                        <p:sldTgt/>
                      </p:tgtEl>
                    </p:cond>
                  </p:endCondLst>
                </p:cTn>
                <p:tgtEl>
                  <p:spTgt spid="8"/>
                </p:tgtEl>
              </p:cMediaNode>
            </p:audio>
          </p:childTnLst>
        </p:cTn>
      </p:par>
    </p:tnLst>
    <p:bldLst>
      <p:bldP spid="5" grpId="0"/>
      <p:bldP spid="6" grpId="0"/>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476672"/>
            <a:ext cx="9139588" cy="923330"/>
          </a:xfrm>
          <a:prstGeom prst="rect">
            <a:avLst/>
          </a:prstGeom>
          <a:noFill/>
        </p:spPr>
        <p:txBody>
          <a:bodyPr wrap="square" rtlCol="0">
            <a:spAutoFit/>
          </a:bodyPr>
          <a:lstStyle/>
          <a:p>
            <a:pPr algn="ctr"/>
            <a:r>
              <a:rPr lang="ru-RU"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Также малыши любят рассматривать картинки, на которых дети умываются, помогают друг другу одеваться, ухаживать за игрушками. Все это приводит к закреплению материала</a:t>
            </a:r>
            <a:endParaRPr lang="ru-RU"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5" name="TextBox 4"/>
          <p:cNvSpPr txBox="1"/>
          <p:nvPr/>
        </p:nvSpPr>
        <p:spPr>
          <a:xfrm>
            <a:off x="-18060" y="5677933"/>
            <a:ext cx="9144000" cy="1200329"/>
          </a:xfrm>
          <a:prstGeom prst="rect">
            <a:avLst/>
          </a:prstGeom>
          <a:noFill/>
        </p:spPr>
        <p:txBody>
          <a:bodyPr wrap="square" rtlCol="0">
            <a:spAutoFit/>
          </a:bodyPr>
          <a:lstStyle/>
          <a:p>
            <a:pPr algn="ctr"/>
            <a:r>
              <a:rPr lang="ru-RU"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Особенно значимым становится выполнение ребенком действий в определенной последовательности, потому, что ее положительно оценивает взрослый. Для закрепления последовательности выполняемых действий в группе есть алгоритмы.</a:t>
            </a:r>
            <a:endParaRPr lang="ru-RU"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6" name="Рисунок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344838" y="1400556"/>
            <a:ext cx="2370032" cy="2290995"/>
          </a:xfrm>
          <a:prstGeom prst="rect">
            <a:avLst/>
          </a:prstGeom>
        </p:spPr>
      </p:pic>
      <p:pic>
        <p:nvPicPr>
          <p:cNvPr id="7" name="Рисунок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7008649" y="4084408"/>
            <a:ext cx="1821172" cy="1365879"/>
          </a:xfrm>
          <a:prstGeom prst="rect">
            <a:avLst/>
          </a:prstGeom>
        </p:spPr>
      </p:pic>
      <p:pic>
        <p:nvPicPr>
          <p:cNvPr id="10" name="Рисунок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79912" y="3893183"/>
            <a:ext cx="2622008" cy="1816818"/>
          </a:xfrm>
          <a:prstGeom prst="rect">
            <a:avLst/>
          </a:prstGeom>
        </p:spPr>
      </p:pic>
      <p:pic>
        <p:nvPicPr>
          <p:cNvPr id="11" name="Рисунок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800977" y="3785082"/>
            <a:ext cx="1832457" cy="2016024"/>
          </a:xfrm>
          <a:prstGeom prst="rect">
            <a:avLst/>
          </a:prstGeom>
        </p:spPr>
      </p:pic>
      <p:pic>
        <p:nvPicPr>
          <p:cNvPr id="12" name="Рисунок 1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149944" y="1400555"/>
            <a:ext cx="2814544" cy="2290441"/>
          </a:xfrm>
          <a:prstGeom prst="rect">
            <a:avLst/>
          </a:prstGeom>
        </p:spPr>
      </p:pic>
      <p:pic>
        <p:nvPicPr>
          <p:cNvPr id="14" name="Рисунок 1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5400000">
            <a:off x="492863" y="1447245"/>
            <a:ext cx="2290993" cy="2197616"/>
          </a:xfrm>
          <a:prstGeom prst="rect">
            <a:avLst/>
          </a:prstGeom>
        </p:spPr>
      </p:pic>
    </p:spTree>
    <p:extLst>
      <p:ext uri="{BB962C8B-B14F-4D97-AF65-F5344CB8AC3E}">
        <p14:creationId xmlns:p14="http://schemas.microsoft.com/office/powerpoint/2010/main" val="100233769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000" fill="hold"/>
                                        <p:tgtEl>
                                          <p:spTgt spid="14"/>
                                        </p:tgtEl>
                                        <p:attrNameLst>
                                          <p:attrName>ppt_w</p:attrName>
                                        </p:attrNameLst>
                                      </p:cBhvr>
                                      <p:tavLst>
                                        <p:tav tm="0">
                                          <p:val>
                                            <p:fltVal val="0"/>
                                          </p:val>
                                        </p:tav>
                                        <p:tav tm="100000">
                                          <p:val>
                                            <p:strVal val="#ppt_w"/>
                                          </p:val>
                                        </p:tav>
                                      </p:tavLst>
                                    </p:anim>
                                    <p:anim calcmode="lin" valueType="num">
                                      <p:cBhvr>
                                        <p:cTn id="8" dur="1000" fill="hold"/>
                                        <p:tgtEl>
                                          <p:spTgt spid="14"/>
                                        </p:tgtEl>
                                        <p:attrNameLst>
                                          <p:attrName>ppt_h</p:attrName>
                                        </p:attrNameLst>
                                      </p:cBhvr>
                                      <p:tavLst>
                                        <p:tav tm="0">
                                          <p:val>
                                            <p:fltVal val="0"/>
                                          </p:val>
                                        </p:tav>
                                        <p:tav tm="100000">
                                          <p:val>
                                            <p:strVal val="#ppt_h"/>
                                          </p:val>
                                        </p:tav>
                                      </p:tavLst>
                                    </p:anim>
                                    <p:anim calcmode="lin" valueType="num">
                                      <p:cBhvr>
                                        <p:cTn id="9" dur="1000" fill="hold"/>
                                        <p:tgtEl>
                                          <p:spTgt spid="14"/>
                                        </p:tgtEl>
                                        <p:attrNameLst>
                                          <p:attrName>style.rotation</p:attrName>
                                        </p:attrNameLst>
                                      </p:cBhvr>
                                      <p:tavLst>
                                        <p:tav tm="0">
                                          <p:val>
                                            <p:fltVal val="90"/>
                                          </p:val>
                                        </p:tav>
                                        <p:tav tm="100000">
                                          <p:val>
                                            <p:fltVal val="0"/>
                                          </p:val>
                                        </p:tav>
                                      </p:tavLst>
                                    </p:anim>
                                    <p:animEffect transition="in" filter="fade">
                                      <p:cBhvr>
                                        <p:cTn id="10" dur="1000"/>
                                        <p:tgtEl>
                                          <p:spTgt spid="14"/>
                                        </p:tgtEl>
                                      </p:cBhvr>
                                    </p:animEffect>
                                  </p:childTnLst>
                                </p:cTn>
                              </p:par>
                              <p:par>
                                <p:cTn id="11" presetID="31"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fltVal val="0"/>
                                          </p:val>
                                        </p:tav>
                                        <p:tav tm="100000">
                                          <p:val>
                                            <p:strVal val="#ppt_w"/>
                                          </p:val>
                                        </p:tav>
                                      </p:tavLst>
                                    </p:anim>
                                    <p:anim calcmode="lin" valueType="num">
                                      <p:cBhvr>
                                        <p:cTn id="14" dur="1000" fill="hold"/>
                                        <p:tgtEl>
                                          <p:spTgt spid="6"/>
                                        </p:tgtEl>
                                        <p:attrNameLst>
                                          <p:attrName>ppt_h</p:attrName>
                                        </p:attrNameLst>
                                      </p:cBhvr>
                                      <p:tavLst>
                                        <p:tav tm="0">
                                          <p:val>
                                            <p:fltVal val="0"/>
                                          </p:val>
                                        </p:tav>
                                        <p:tav tm="100000">
                                          <p:val>
                                            <p:strVal val="#ppt_h"/>
                                          </p:val>
                                        </p:tav>
                                      </p:tavLst>
                                    </p:anim>
                                    <p:anim calcmode="lin" valueType="num">
                                      <p:cBhvr>
                                        <p:cTn id="15" dur="1000" fill="hold"/>
                                        <p:tgtEl>
                                          <p:spTgt spid="6"/>
                                        </p:tgtEl>
                                        <p:attrNameLst>
                                          <p:attrName>style.rotation</p:attrName>
                                        </p:attrNameLst>
                                      </p:cBhvr>
                                      <p:tavLst>
                                        <p:tav tm="0">
                                          <p:val>
                                            <p:fltVal val="90"/>
                                          </p:val>
                                        </p:tav>
                                        <p:tav tm="100000">
                                          <p:val>
                                            <p:fltVal val="0"/>
                                          </p:val>
                                        </p:tav>
                                      </p:tavLst>
                                    </p:anim>
                                    <p:animEffect transition="in" filter="fade">
                                      <p:cBhvr>
                                        <p:cTn id="16" dur="1000"/>
                                        <p:tgtEl>
                                          <p:spTgt spid="6"/>
                                        </p:tgtEl>
                                      </p:cBhvr>
                                    </p:animEffect>
                                  </p:childTnLst>
                                </p:cTn>
                              </p:par>
                              <p:par>
                                <p:cTn id="17" presetID="31" presetClass="entr" presetSubtype="0"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1000" fill="hold"/>
                                        <p:tgtEl>
                                          <p:spTgt spid="12"/>
                                        </p:tgtEl>
                                        <p:attrNameLst>
                                          <p:attrName>ppt_w</p:attrName>
                                        </p:attrNameLst>
                                      </p:cBhvr>
                                      <p:tavLst>
                                        <p:tav tm="0">
                                          <p:val>
                                            <p:fltVal val="0"/>
                                          </p:val>
                                        </p:tav>
                                        <p:tav tm="100000">
                                          <p:val>
                                            <p:strVal val="#ppt_w"/>
                                          </p:val>
                                        </p:tav>
                                      </p:tavLst>
                                    </p:anim>
                                    <p:anim calcmode="lin" valueType="num">
                                      <p:cBhvr>
                                        <p:cTn id="20" dur="1000" fill="hold"/>
                                        <p:tgtEl>
                                          <p:spTgt spid="12"/>
                                        </p:tgtEl>
                                        <p:attrNameLst>
                                          <p:attrName>ppt_h</p:attrName>
                                        </p:attrNameLst>
                                      </p:cBhvr>
                                      <p:tavLst>
                                        <p:tav tm="0">
                                          <p:val>
                                            <p:fltVal val="0"/>
                                          </p:val>
                                        </p:tav>
                                        <p:tav tm="100000">
                                          <p:val>
                                            <p:strVal val="#ppt_h"/>
                                          </p:val>
                                        </p:tav>
                                      </p:tavLst>
                                    </p:anim>
                                    <p:anim calcmode="lin" valueType="num">
                                      <p:cBhvr>
                                        <p:cTn id="21" dur="1000" fill="hold"/>
                                        <p:tgtEl>
                                          <p:spTgt spid="12"/>
                                        </p:tgtEl>
                                        <p:attrNameLst>
                                          <p:attrName>style.rotation</p:attrName>
                                        </p:attrNameLst>
                                      </p:cBhvr>
                                      <p:tavLst>
                                        <p:tav tm="0">
                                          <p:val>
                                            <p:fltVal val="90"/>
                                          </p:val>
                                        </p:tav>
                                        <p:tav tm="100000">
                                          <p:val>
                                            <p:fltVal val="0"/>
                                          </p:val>
                                        </p:tav>
                                      </p:tavLst>
                                    </p:anim>
                                    <p:animEffect transition="in" filter="fade">
                                      <p:cBhvr>
                                        <p:cTn id="22" dur="1000"/>
                                        <p:tgtEl>
                                          <p:spTgt spid="12"/>
                                        </p:tgtEl>
                                      </p:cBhvr>
                                    </p:animEffect>
                                  </p:childTnLst>
                                </p:cTn>
                              </p:par>
                              <p:par>
                                <p:cTn id="23" presetID="31" presetClass="entr" presetSubtype="0" fill="hold" nodeType="with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1000" fill="hold"/>
                                        <p:tgtEl>
                                          <p:spTgt spid="7"/>
                                        </p:tgtEl>
                                        <p:attrNameLst>
                                          <p:attrName>ppt_w</p:attrName>
                                        </p:attrNameLst>
                                      </p:cBhvr>
                                      <p:tavLst>
                                        <p:tav tm="0">
                                          <p:val>
                                            <p:fltVal val="0"/>
                                          </p:val>
                                        </p:tav>
                                        <p:tav tm="100000">
                                          <p:val>
                                            <p:strVal val="#ppt_w"/>
                                          </p:val>
                                        </p:tav>
                                      </p:tavLst>
                                    </p:anim>
                                    <p:anim calcmode="lin" valueType="num">
                                      <p:cBhvr>
                                        <p:cTn id="26" dur="1000" fill="hold"/>
                                        <p:tgtEl>
                                          <p:spTgt spid="7"/>
                                        </p:tgtEl>
                                        <p:attrNameLst>
                                          <p:attrName>ppt_h</p:attrName>
                                        </p:attrNameLst>
                                      </p:cBhvr>
                                      <p:tavLst>
                                        <p:tav tm="0">
                                          <p:val>
                                            <p:fltVal val="0"/>
                                          </p:val>
                                        </p:tav>
                                        <p:tav tm="100000">
                                          <p:val>
                                            <p:strVal val="#ppt_h"/>
                                          </p:val>
                                        </p:tav>
                                      </p:tavLst>
                                    </p:anim>
                                    <p:anim calcmode="lin" valueType="num">
                                      <p:cBhvr>
                                        <p:cTn id="27" dur="1000" fill="hold"/>
                                        <p:tgtEl>
                                          <p:spTgt spid="7"/>
                                        </p:tgtEl>
                                        <p:attrNameLst>
                                          <p:attrName>style.rotation</p:attrName>
                                        </p:attrNameLst>
                                      </p:cBhvr>
                                      <p:tavLst>
                                        <p:tav tm="0">
                                          <p:val>
                                            <p:fltVal val="90"/>
                                          </p:val>
                                        </p:tav>
                                        <p:tav tm="100000">
                                          <p:val>
                                            <p:fltVal val="0"/>
                                          </p:val>
                                        </p:tav>
                                      </p:tavLst>
                                    </p:anim>
                                    <p:animEffect transition="in" filter="fade">
                                      <p:cBhvr>
                                        <p:cTn id="28" dur="1000"/>
                                        <p:tgtEl>
                                          <p:spTgt spid="7"/>
                                        </p:tgtEl>
                                      </p:cBhvr>
                                    </p:animEffect>
                                  </p:childTnLst>
                                </p:cTn>
                              </p:par>
                              <p:par>
                                <p:cTn id="29" presetID="31" presetClass="entr" presetSubtype="0" fill="hold" nodeType="with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p:cTn id="31" dur="1000" fill="hold"/>
                                        <p:tgtEl>
                                          <p:spTgt spid="10"/>
                                        </p:tgtEl>
                                        <p:attrNameLst>
                                          <p:attrName>ppt_w</p:attrName>
                                        </p:attrNameLst>
                                      </p:cBhvr>
                                      <p:tavLst>
                                        <p:tav tm="0">
                                          <p:val>
                                            <p:fltVal val="0"/>
                                          </p:val>
                                        </p:tav>
                                        <p:tav tm="100000">
                                          <p:val>
                                            <p:strVal val="#ppt_w"/>
                                          </p:val>
                                        </p:tav>
                                      </p:tavLst>
                                    </p:anim>
                                    <p:anim calcmode="lin" valueType="num">
                                      <p:cBhvr>
                                        <p:cTn id="32" dur="1000" fill="hold"/>
                                        <p:tgtEl>
                                          <p:spTgt spid="10"/>
                                        </p:tgtEl>
                                        <p:attrNameLst>
                                          <p:attrName>ppt_h</p:attrName>
                                        </p:attrNameLst>
                                      </p:cBhvr>
                                      <p:tavLst>
                                        <p:tav tm="0">
                                          <p:val>
                                            <p:fltVal val="0"/>
                                          </p:val>
                                        </p:tav>
                                        <p:tav tm="100000">
                                          <p:val>
                                            <p:strVal val="#ppt_h"/>
                                          </p:val>
                                        </p:tav>
                                      </p:tavLst>
                                    </p:anim>
                                    <p:anim calcmode="lin" valueType="num">
                                      <p:cBhvr>
                                        <p:cTn id="33" dur="1000" fill="hold"/>
                                        <p:tgtEl>
                                          <p:spTgt spid="10"/>
                                        </p:tgtEl>
                                        <p:attrNameLst>
                                          <p:attrName>style.rotation</p:attrName>
                                        </p:attrNameLst>
                                      </p:cBhvr>
                                      <p:tavLst>
                                        <p:tav tm="0">
                                          <p:val>
                                            <p:fltVal val="90"/>
                                          </p:val>
                                        </p:tav>
                                        <p:tav tm="100000">
                                          <p:val>
                                            <p:fltVal val="0"/>
                                          </p:val>
                                        </p:tav>
                                      </p:tavLst>
                                    </p:anim>
                                    <p:animEffect transition="in" filter="fade">
                                      <p:cBhvr>
                                        <p:cTn id="34" dur="1000"/>
                                        <p:tgtEl>
                                          <p:spTgt spid="10"/>
                                        </p:tgtEl>
                                      </p:cBhvr>
                                    </p:animEffect>
                                  </p:childTnLst>
                                </p:cTn>
                              </p:par>
                              <p:par>
                                <p:cTn id="35" presetID="31" presetClass="entr" presetSubtype="0" fill="hold" nodeType="with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p:cTn id="37" dur="1000" fill="hold"/>
                                        <p:tgtEl>
                                          <p:spTgt spid="11"/>
                                        </p:tgtEl>
                                        <p:attrNameLst>
                                          <p:attrName>ppt_w</p:attrName>
                                        </p:attrNameLst>
                                      </p:cBhvr>
                                      <p:tavLst>
                                        <p:tav tm="0">
                                          <p:val>
                                            <p:fltVal val="0"/>
                                          </p:val>
                                        </p:tav>
                                        <p:tav tm="100000">
                                          <p:val>
                                            <p:strVal val="#ppt_w"/>
                                          </p:val>
                                        </p:tav>
                                      </p:tavLst>
                                    </p:anim>
                                    <p:anim calcmode="lin" valueType="num">
                                      <p:cBhvr>
                                        <p:cTn id="38" dur="1000" fill="hold"/>
                                        <p:tgtEl>
                                          <p:spTgt spid="11"/>
                                        </p:tgtEl>
                                        <p:attrNameLst>
                                          <p:attrName>ppt_h</p:attrName>
                                        </p:attrNameLst>
                                      </p:cBhvr>
                                      <p:tavLst>
                                        <p:tav tm="0">
                                          <p:val>
                                            <p:fltVal val="0"/>
                                          </p:val>
                                        </p:tav>
                                        <p:tav tm="100000">
                                          <p:val>
                                            <p:strVal val="#ppt_h"/>
                                          </p:val>
                                        </p:tav>
                                      </p:tavLst>
                                    </p:anim>
                                    <p:anim calcmode="lin" valueType="num">
                                      <p:cBhvr>
                                        <p:cTn id="39" dur="1000" fill="hold"/>
                                        <p:tgtEl>
                                          <p:spTgt spid="11"/>
                                        </p:tgtEl>
                                        <p:attrNameLst>
                                          <p:attrName>style.rotation</p:attrName>
                                        </p:attrNameLst>
                                      </p:cBhvr>
                                      <p:tavLst>
                                        <p:tav tm="0">
                                          <p:val>
                                            <p:fltVal val="90"/>
                                          </p:val>
                                        </p:tav>
                                        <p:tav tm="100000">
                                          <p:val>
                                            <p:fltVal val="0"/>
                                          </p:val>
                                        </p:tav>
                                      </p:tavLst>
                                    </p:anim>
                                    <p:animEffect transition="in" filter="fade">
                                      <p:cBhvr>
                                        <p:cTn id="40" dur="1000"/>
                                        <p:tgtEl>
                                          <p:spTgt spid="11"/>
                                        </p:tgtEl>
                                      </p:cBhvr>
                                    </p:animEffect>
                                  </p:childTnLst>
                                </p:cTn>
                              </p:par>
                            </p:childTnLst>
                          </p:cTn>
                        </p:par>
                        <p:par>
                          <p:cTn id="41" fill="hold">
                            <p:stCondLst>
                              <p:cond delay="1000"/>
                            </p:stCondLst>
                            <p:childTnLst>
                              <p:par>
                                <p:cTn id="42" presetID="10" presetClass="entr" presetSubtype="0" fill="hold" grpId="0" nodeType="afterEffect">
                                  <p:stCondLst>
                                    <p:cond delay="0"/>
                                  </p:stCondLst>
                                  <p:childTnLst>
                                    <p:set>
                                      <p:cBhvr>
                                        <p:cTn id="43" dur="1" fill="hold">
                                          <p:stCondLst>
                                            <p:cond delay="0"/>
                                          </p:stCondLst>
                                        </p:cTn>
                                        <p:tgtEl>
                                          <p:spTgt spid="4"/>
                                        </p:tgtEl>
                                        <p:attrNameLst>
                                          <p:attrName>style.visibility</p:attrName>
                                        </p:attrNameLst>
                                      </p:cBhvr>
                                      <p:to>
                                        <p:strVal val="visible"/>
                                      </p:to>
                                    </p:set>
                                    <p:animEffect transition="in" filter="fade">
                                      <p:cBhvr>
                                        <p:cTn id="44" dur="500"/>
                                        <p:tgtEl>
                                          <p:spTgt spid="4"/>
                                        </p:tgtEl>
                                      </p:cBhvr>
                                    </p:animEffect>
                                  </p:childTnLst>
                                </p:cTn>
                              </p:par>
                            </p:childTnLst>
                          </p:cTn>
                        </p:par>
                        <p:par>
                          <p:cTn id="45" fill="hold">
                            <p:stCondLst>
                              <p:cond delay="1500"/>
                            </p:stCondLst>
                            <p:childTnLst>
                              <p:par>
                                <p:cTn id="46" presetID="10" presetClass="entr" presetSubtype="0" fill="hold" grpId="0" nodeType="afterEffect">
                                  <p:stCondLst>
                                    <p:cond delay="0"/>
                                  </p:stCondLst>
                                  <p:childTnLst>
                                    <p:set>
                                      <p:cBhvr>
                                        <p:cTn id="47" dur="1" fill="hold">
                                          <p:stCondLst>
                                            <p:cond delay="0"/>
                                          </p:stCondLst>
                                        </p:cTn>
                                        <p:tgtEl>
                                          <p:spTgt spid="5"/>
                                        </p:tgtEl>
                                        <p:attrNameLst>
                                          <p:attrName>style.visibility</p:attrName>
                                        </p:attrNameLst>
                                      </p:cBhvr>
                                      <p:to>
                                        <p:strVal val="visible"/>
                                      </p:to>
                                    </p:set>
                                    <p:animEffect transition="in" filter="fade">
                                      <p:cBhvr>
                                        <p:cTn id="4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001000" cy="1200329"/>
          </a:xfrm>
          <a:prstGeom prst="rect">
            <a:avLst/>
          </a:prstGeom>
          <a:noFill/>
        </p:spPr>
        <p:txBody>
          <a:bodyPr wrap="square" rtlCol="0">
            <a:spAutoFit/>
          </a:bodyPr>
          <a:lstStyle/>
          <a:p>
            <a:pPr algn="ctr"/>
            <a:r>
              <a:rPr lang="ru-RU"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На физкультурных занятиях во время ОРУ детям объясняется о пользе тех или иных движений для </a:t>
            </a:r>
            <a:r>
              <a:rPr lang="ru-RU"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з</a:t>
            </a:r>
            <a:r>
              <a:rPr lang="ru-RU"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доровья и развития, о том, как важно выполнять их в хорошо проветренном помещении. Необходимости содержать в порядке свою физкультурную форму, после занятия аккуратно складывать ее.</a:t>
            </a:r>
            <a:endParaRPr lang="ru-RU"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3" name="Рисунок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60032" y="1128320"/>
            <a:ext cx="3739819" cy="2804864"/>
          </a:xfrm>
          <a:prstGeom prst="rect">
            <a:avLst/>
          </a:prstGeom>
        </p:spPr>
      </p:pic>
      <p:pic>
        <p:nvPicPr>
          <p:cNvPr id="4" name="Рисунок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962" y="1200329"/>
            <a:ext cx="4034387" cy="2732855"/>
          </a:xfrm>
          <a:prstGeom prst="rect">
            <a:avLst/>
          </a:prstGeom>
        </p:spPr>
      </p:pic>
      <p:pic>
        <p:nvPicPr>
          <p:cNvPr id="5" name="Рисунок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44008" y="4351477"/>
            <a:ext cx="3035012" cy="2276259"/>
          </a:xfrm>
          <a:prstGeom prst="rect">
            <a:avLst/>
          </a:prstGeom>
        </p:spPr>
      </p:pic>
      <p:pic>
        <p:nvPicPr>
          <p:cNvPr id="8" name="Рисунок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1668320" y="4182528"/>
            <a:ext cx="2550664" cy="2339752"/>
          </a:xfrm>
          <a:prstGeom prst="rect">
            <a:avLst/>
          </a:prstGeom>
        </p:spPr>
      </p:pic>
    </p:spTree>
    <p:extLst>
      <p:ext uri="{BB962C8B-B14F-4D97-AF65-F5344CB8AC3E}">
        <p14:creationId xmlns:p14="http://schemas.microsoft.com/office/powerpoint/2010/main" val="62392626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par>
                          <p:cTn id="11" fill="hold">
                            <p:stCondLst>
                              <p:cond delay="1000"/>
                            </p:stCondLst>
                            <p:childTnLst>
                              <p:par>
                                <p:cTn id="12" presetID="31" presetClass="entr" presetSubtype="0"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1000" fill="hold"/>
                                        <p:tgtEl>
                                          <p:spTgt spid="3"/>
                                        </p:tgtEl>
                                        <p:attrNameLst>
                                          <p:attrName>ppt_w</p:attrName>
                                        </p:attrNameLst>
                                      </p:cBhvr>
                                      <p:tavLst>
                                        <p:tav tm="0">
                                          <p:val>
                                            <p:fltVal val="0"/>
                                          </p:val>
                                        </p:tav>
                                        <p:tav tm="100000">
                                          <p:val>
                                            <p:strVal val="#ppt_w"/>
                                          </p:val>
                                        </p:tav>
                                      </p:tavLst>
                                    </p:anim>
                                    <p:anim calcmode="lin" valueType="num">
                                      <p:cBhvr>
                                        <p:cTn id="15" dur="1000" fill="hold"/>
                                        <p:tgtEl>
                                          <p:spTgt spid="3"/>
                                        </p:tgtEl>
                                        <p:attrNameLst>
                                          <p:attrName>ppt_h</p:attrName>
                                        </p:attrNameLst>
                                      </p:cBhvr>
                                      <p:tavLst>
                                        <p:tav tm="0">
                                          <p:val>
                                            <p:fltVal val="0"/>
                                          </p:val>
                                        </p:tav>
                                        <p:tav tm="100000">
                                          <p:val>
                                            <p:strVal val="#ppt_h"/>
                                          </p:val>
                                        </p:tav>
                                      </p:tavLst>
                                    </p:anim>
                                    <p:anim calcmode="lin" valueType="num">
                                      <p:cBhvr>
                                        <p:cTn id="16" dur="1000" fill="hold"/>
                                        <p:tgtEl>
                                          <p:spTgt spid="3"/>
                                        </p:tgtEl>
                                        <p:attrNameLst>
                                          <p:attrName>style.rotation</p:attrName>
                                        </p:attrNameLst>
                                      </p:cBhvr>
                                      <p:tavLst>
                                        <p:tav tm="0">
                                          <p:val>
                                            <p:fltVal val="90"/>
                                          </p:val>
                                        </p:tav>
                                        <p:tav tm="100000">
                                          <p:val>
                                            <p:fltVal val="0"/>
                                          </p:val>
                                        </p:tav>
                                      </p:tavLst>
                                    </p:anim>
                                    <p:animEffect transition="in" filter="fade">
                                      <p:cBhvr>
                                        <p:cTn id="17" dur="1000"/>
                                        <p:tgtEl>
                                          <p:spTgt spid="3"/>
                                        </p:tgtEl>
                                      </p:cBhvr>
                                    </p:animEffect>
                                  </p:childTnLst>
                                </p:cTn>
                              </p:par>
                            </p:childTnLst>
                          </p:cTn>
                        </p:par>
                        <p:par>
                          <p:cTn id="18" fill="hold">
                            <p:stCondLst>
                              <p:cond delay="2000"/>
                            </p:stCondLst>
                            <p:childTnLst>
                              <p:par>
                                <p:cTn id="19" presetID="31" presetClass="entr" presetSubtype="0"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1000" fill="hold"/>
                                        <p:tgtEl>
                                          <p:spTgt spid="8"/>
                                        </p:tgtEl>
                                        <p:attrNameLst>
                                          <p:attrName>ppt_w</p:attrName>
                                        </p:attrNameLst>
                                      </p:cBhvr>
                                      <p:tavLst>
                                        <p:tav tm="0">
                                          <p:val>
                                            <p:fltVal val="0"/>
                                          </p:val>
                                        </p:tav>
                                        <p:tav tm="100000">
                                          <p:val>
                                            <p:strVal val="#ppt_w"/>
                                          </p:val>
                                        </p:tav>
                                      </p:tavLst>
                                    </p:anim>
                                    <p:anim calcmode="lin" valueType="num">
                                      <p:cBhvr>
                                        <p:cTn id="22" dur="1000" fill="hold"/>
                                        <p:tgtEl>
                                          <p:spTgt spid="8"/>
                                        </p:tgtEl>
                                        <p:attrNameLst>
                                          <p:attrName>ppt_h</p:attrName>
                                        </p:attrNameLst>
                                      </p:cBhvr>
                                      <p:tavLst>
                                        <p:tav tm="0">
                                          <p:val>
                                            <p:fltVal val="0"/>
                                          </p:val>
                                        </p:tav>
                                        <p:tav tm="100000">
                                          <p:val>
                                            <p:strVal val="#ppt_h"/>
                                          </p:val>
                                        </p:tav>
                                      </p:tavLst>
                                    </p:anim>
                                    <p:anim calcmode="lin" valueType="num">
                                      <p:cBhvr>
                                        <p:cTn id="23" dur="1000" fill="hold"/>
                                        <p:tgtEl>
                                          <p:spTgt spid="8"/>
                                        </p:tgtEl>
                                        <p:attrNameLst>
                                          <p:attrName>style.rotation</p:attrName>
                                        </p:attrNameLst>
                                      </p:cBhvr>
                                      <p:tavLst>
                                        <p:tav tm="0">
                                          <p:val>
                                            <p:fltVal val="90"/>
                                          </p:val>
                                        </p:tav>
                                        <p:tav tm="100000">
                                          <p:val>
                                            <p:fltVal val="0"/>
                                          </p:val>
                                        </p:tav>
                                      </p:tavLst>
                                    </p:anim>
                                    <p:animEffect transition="in" filter="fade">
                                      <p:cBhvr>
                                        <p:cTn id="24" dur="1000"/>
                                        <p:tgtEl>
                                          <p:spTgt spid="8"/>
                                        </p:tgtEl>
                                      </p:cBhvr>
                                    </p:animEffect>
                                  </p:childTnLst>
                                </p:cTn>
                              </p:par>
                            </p:childTnLst>
                          </p:cTn>
                        </p:par>
                        <p:par>
                          <p:cTn id="25" fill="hold">
                            <p:stCondLst>
                              <p:cond delay="3000"/>
                            </p:stCondLst>
                            <p:childTnLst>
                              <p:par>
                                <p:cTn id="26" presetID="31" presetClass="entr" presetSubtype="0" fill="hold" nodeType="after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p:cTn id="28" dur="1000" fill="hold"/>
                                        <p:tgtEl>
                                          <p:spTgt spid="5"/>
                                        </p:tgtEl>
                                        <p:attrNameLst>
                                          <p:attrName>ppt_w</p:attrName>
                                        </p:attrNameLst>
                                      </p:cBhvr>
                                      <p:tavLst>
                                        <p:tav tm="0">
                                          <p:val>
                                            <p:fltVal val="0"/>
                                          </p:val>
                                        </p:tav>
                                        <p:tav tm="100000">
                                          <p:val>
                                            <p:strVal val="#ppt_w"/>
                                          </p:val>
                                        </p:tav>
                                      </p:tavLst>
                                    </p:anim>
                                    <p:anim calcmode="lin" valueType="num">
                                      <p:cBhvr>
                                        <p:cTn id="29" dur="1000" fill="hold"/>
                                        <p:tgtEl>
                                          <p:spTgt spid="5"/>
                                        </p:tgtEl>
                                        <p:attrNameLst>
                                          <p:attrName>ppt_h</p:attrName>
                                        </p:attrNameLst>
                                      </p:cBhvr>
                                      <p:tavLst>
                                        <p:tav tm="0">
                                          <p:val>
                                            <p:fltVal val="0"/>
                                          </p:val>
                                        </p:tav>
                                        <p:tav tm="100000">
                                          <p:val>
                                            <p:strVal val="#ppt_h"/>
                                          </p:val>
                                        </p:tav>
                                      </p:tavLst>
                                    </p:anim>
                                    <p:anim calcmode="lin" valueType="num">
                                      <p:cBhvr>
                                        <p:cTn id="30" dur="1000" fill="hold"/>
                                        <p:tgtEl>
                                          <p:spTgt spid="5"/>
                                        </p:tgtEl>
                                        <p:attrNameLst>
                                          <p:attrName>style.rotation</p:attrName>
                                        </p:attrNameLst>
                                      </p:cBhvr>
                                      <p:tavLst>
                                        <p:tav tm="0">
                                          <p:val>
                                            <p:fltVal val="90"/>
                                          </p:val>
                                        </p:tav>
                                        <p:tav tm="100000">
                                          <p:val>
                                            <p:fltVal val="0"/>
                                          </p:val>
                                        </p:tav>
                                      </p:tavLst>
                                    </p:anim>
                                    <p:animEffect transition="in" filter="fade">
                                      <p:cBhvr>
                                        <p:cTn id="31" dur="1000"/>
                                        <p:tgtEl>
                                          <p:spTgt spid="5"/>
                                        </p:tgtEl>
                                      </p:cBhvr>
                                    </p:animEffect>
                                  </p:childTnLst>
                                </p:cTn>
                              </p:par>
                            </p:childTnLst>
                          </p:cTn>
                        </p:par>
                        <p:par>
                          <p:cTn id="32" fill="hold">
                            <p:stCondLst>
                              <p:cond delay="4000"/>
                            </p:stCondLst>
                            <p:childTnLst>
                              <p:par>
                                <p:cTn id="33" presetID="10" presetClass="entr" presetSubtype="0" fill="hold" grpId="0" nodeType="afterEffect">
                                  <p:stCondLst>
                                    <p:cond delay="0"/>
                                  </p:stCondLst>
                                  <p:childTnLst>
                                    <p:set>
                                      <p:cBhvr>
                                        <p:cTn id="34" dur="1" fill="hold">
                                          <p:stCondLst>
                                            <p:cond delay="0"/>
                                          </p:stCondLst>
                                        </p:cTn>
                                        <p:tgtEl>
                                          <p:spTgt spid="2"/>
                                        </p:tgtEl>
                                        <p:attrNameLst>
                                          <p:attrName>style.visibility</p:attrName>
                                        </p:attrNameLst>
                                      </p:cBhvr>
                                      <p:to>
                                        <p:strVal val="visible"/>
                                      </p:to>
                                    </p:set>
                                    <p:animEffect transition="in" filter="fade">
                                      <p:cBhvr>
                                        <p:cTn id="3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8985"/>
            <a:ext cx="9144000" cy="1200329"/>
          </a:xfrm>
          <a:prstGeom prst="rect">
            <a:avLst/>
          </a:prstGeom>
          <a:noFill/>
        </p:spPr>
        <p:txBody>
          <a:bodyPr wrap="square" rtlCol="0">
            <a:spAutoFit/>
          </a:bodyPr>
          <a:lstStyle/>
          <a:p>
            <a:pPr algn="ctr"/>
            <a:r>
              <a:rPr lang="ru-RU"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Во время труда  в помещении или на участке так же есть не мало возможности для </a:t>
            </a:r>
            <a:r>
              <a:rPr lang="ru-RU"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з</a:t>
            </a:r>
            <a:r>
              <a:rPr lang="ru-RU"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акрепления культурно-гигиенических навыков у детей. Например, я объясняю, что нужно не только выполнять работу хорошо, но и не поранить руки, а для  этого важно правильно пользоваться инвентарем.</a:t>
            </a:r>
            <a:endParaRPr lang="ru-RU"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3" name="Рисунок 2"/>
          <p:cNvPicPr>
            <a:picLocks noChangeAspect="1"/>
          </p:cNvPicPr>
          <p:nvPr/>
        </p:nvPicPr>
        <p:blipFill>
          <a:blip r:embed="rId2" cstate="print">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tretch>
            <a:fillRect/>
          </a:stretch>
        </p:blipFill>
        <p:spPr>
          <a:xfrm rot="5400000" flipV="1">
            <a:off x="2093978" y="1844824"/>
            <a:ext cx="4956043" cy="3717032"/>
          </a:xfrm>
          <a:prstGeom prst="rect">
            <a:avLst/>
          </a:prstGeom>
        </p:spPr>
      </p:pic>
    </p:spTree>
    <p:extLst>
      <p:ext uri="{BB962C8B-B14F-4D97-AF65-F5344CB8AC3E}">
        <p14:creationId xmlns:p14="http://schemas.microsoft.com/office/powerpoint/2010/main" val="62392626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434" y="0"/>
            <a:ext cx="9132565" cy="1477328"/>
          </a:xfrm>
          <a:prstGeom prst="rect">
            <a:avLst/>
          </a:prstGeom>
          <a:noFill/>
        </p:spPr>
        <p:txBody>
          <a:bodyPr wrap="square" rtlCol="0">
            <a:spAutoFit/>
          </a:bodyPr>
          <a:lstStyle/>
          <a:p>
            <a:pPr algn="ctr"/>
            <a:r>
              <a:rPr lang="ru-RU"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В группе проводятся необходимые мероприятия по обучению детей накрывать на стол, дежурить по столовой. </a:t>
            </a:r>
          </a:p>
          <a:p>
            <a:pPr algn="ctr"/>
            <a:r>
              <a:rPr lang="ru-RU"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Я объясняю детям, что прежде чем накрывать на стол, необходимо помыть руки, привести себя в порядок, надеть фартук, повязать косынку. Накрывать на стол необходимо в определенной последовательности . </a:t>
            </a:r>
            <a:endParaRPr lang="ru-RU"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3" name="Рисунок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5576" y="1477328"/>
            <a:ext cx="2904382" cy="2546639"/>
          </a:xfrm>
          <a:prstGeom prst="rect">
            <a:avLst/>
          </a:prstGeom>
        </p:spPr>
      </p:pic>
      <p:pic>
        <p:nvPicPr>
          <p:cNvPr id="5" name="Рисунок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64088" y="1492682"/>
            <a:ext cx="2876897" cy="2515929"/>
          </a:xfrm>
          <a:prstGeom prst="rect">
            <a:avLst/>
          </a:prstGeom>
        </p:spPr>
      </p:pic>
      <p:pic>
        <p:nvPicPr>
          <p:cNvPr id="6" name="Рисунок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5400000">
            <a:off x="949313" y="3961895"/>
            <a:ext cx="2516908" cy="2904382"/>
          </a:xfrm>
          <a:prstGeom prst="rect">
            <a:avLst/>
          </a:prstGeom>
        </p:spPr>
      </p:pic>
      <p:pic>
        <p:nvPicPr>
          <p:cNvPr id="7" name="Рисунок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5558845" y="3956181"/>
            <a:ext cx="2521686" cy="2842593"/>
          </a:xfrm>
          <a:prstGeom prst="rect">
            <a:avLst/>
          </a:prstGeom>
        </p:spPr>
      </p:pic>
    </p:spTree>
    <p:extLst>
      <p:ext uri="{BB962C8B-B14F-4D97-AF65-F5344CB8AC3E}">
        <p14:creationId xmlns:p14="http://schemas.microsoft.com/office/powerpoint/2010/main" val="62392626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par>
                                <p:cTn id="11" presetID="31"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1000" fill="hold"/>
                                        <p:tgtEl>
                                          <p:spTgt spid="5"/>
                                        </p:tgtEl>
                                        <p:attrNameLst>
                                          <p:attrName>ppt_w</p:attrName>
                                        </p:attrNameLst>
                                      </p:cBhvr>
                                      <p:tavLst>
                                        <p:tav tm="0">
                                          <p:val>
                                            <p:fltVal val="0"/>
                                          </p:val>
                                        </p:tav>
                                        <p:tav tm="100000">
                                          <p:val>
                                            <p:strVal val="#ppt_w"/>
                                          </p:val>
                                        </p:tav>
                                      </p:tavLst>
                                    </p:anim>
                                    <p:anim calcmode="lin" valueType="num">
                                      <p:cBhvr>
                                        <p:cTn id="14" dur="1000" fill="hold"/>
                                        <p:tgtEl>
                                          <p:spTgt spid="5"/>
                                        </p:tgtEl>
                                        <p:attrNameLst>
                                          <p:attrName>ppt_h</p:attrName>
                                        </p:attrNameLst>
                                      </p:cBhvr>
                                      <p:tavLst>
                                        <p:tav tm="0">
                                          <p:val>
                                            <p:fltVal val="0"/>
                                          </p:val>
                                        </p:tav>
                                        <p:tav tm="100000">
                                          <p:val>
                                            <p:strVal val="#ppt_h"/>
                                          </p:val>
                                        </p:tav>
                                      </p:tavLst>
                                    </p:anim>
                                    <p:anim calcmode="lin" valueType="num">
                                      <p:cBhvr>
                                        <p:cTn id="15" dur="1000" fill="hold"/>
                                        <p:tgtEl>
                                          <p:spTgt spid="5"/>
                                        </p:tgtEl>
                                        <p:attrNameLst>
                                          <p:attrName>style.rotation</p:attrName>
                                        </p:attrNameLst>
                                      </p:cBhvr>
                                      <p:tavLst>
                                        <p:tav tm="0">
                                          <p:val>
                                            <p:fltVal val="90"/>
                                          </p:val>
                                        </p:tav>
                                        <p:tav tm="100000">
                                          <p:val>
                                            <p:fltVal val="0"/>
                                          </p:val>
                                        </p:tav>
                                      </p:tavLst>
                                    </p:anim>
                                    <p:animEffect transition="in" filter="fade">
                                      <p:cBhvr>
                                        <p:cTn id="16" dur="1000"/>
                                        <p:tgtEl>
                                          <p:spTgt spid="5"/>
                                        </p:tgtEl>
                                      </p:cBhvr>
                                    </p:animEffect>
                                  </p:childTnLst>
                                </p:cTn>
                              </p:par>
                              <p:par>
                                <p:cTn id="17" presetID="31" presetClass="entr" presetSubtype="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1000" fill="hold"/>
                                        <p:tgtEl>
                                          <p:spTgt spid="7"/>
                                        </p:tgtEl>
                                        <p:attrNameLst>
                                          <p:attrName>ppt_w</p:attrName>
                                        </p:attrNameLst>
                                      </p:cBhvr>
                                      <p:tavLst>
                                        <p:tav tm="0">
                                          <p:val>
                                            <p:fltVal val="0"/>
                                          </p:val>
                                        </p:tav>
                                        <p:tav tm="100000">
                                          <p:val>
                                            <p:strVal val="#ppt_w"/>
                                          </p:val>
                                        </p:tav>
                                      </p:tavLst>
                                    </p:anim>
                                    <p:anim calcmode="lin" valueType="num">
                                      <p:cBhvr>
                                        <p:cTn id="20" dur="1000" fill="hold"/>
                                        <p:tgtEl>
                                          <p:spTgt spid="7"/>
                                        </p:tgtEl>
                                        <p:attrNameLst>
                                          <p:attrName>ppt_h</p:attrName>
                                        </p:attrNameLst>
                                      </p:cBhvr>
                                      <p:tavLst>
                                        <p:tav tm="0">
                                          <p:val>
                                            <p:fltVal val="0"/>
                                          </p:val>
                                        </p:tav>
                                        <p:tav tm="100000">
                                          <p:val>
                                            <p:strVal val="#ppt_h"/>
                                          </p:val>
                                        </p:tav>
                                      </p:tavLst>
                                    </p:anim>
                                    <p:anim calcmode="lin" valueType="num">
                                      <p:cBhvr>
                                        <p:cTn id="21" dur="1000" fill="hold"/>
                                        <p:tgtEl>
                                          <p:spTgt spid="7"/>
                                        </p:tgtEl>
                                        <p:attrNameLst>
                                          <p:attrName>style.rotation</p:attrName>
                                        </p:attrNameLst>
                                      </p:cBhvr>
                                      <p:tavLst>
                                        <p:tav tm="0">
                                          <p:val>
                                            <p:fltVal val="90"/>
                                          </p:val>
                                        </p:tav>
                                        <p:tav tm="100000">
                                          <p:val>
                                            <p:fltVal val="0"/>
                                          </p:val>
                                        </p:tav>
                                      </p:tavLst>
                                    </p:anim>
                                    <p:animEffect transition="in" filter="fade">
                                      <p:cBhvr>
                                        <p:cTn id="22" dur="1000"/>
                                        <p:tgtEl>
                                          <p:spTgt spid="7"/>
                                        </p:tgtEl>
                                      </p:cBhvr>
                                    </p:animEffect>
                                  </p:childTnLst>
                                </p:cTn>
                              </p:par>
                              <p:par>
                                <p:cTn id="23" presetID="31"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1000" fill="hold"/>
                                        <p:tgtEl>
                                          <p:spTgt spid="6"/>
                                        </p:tgtEl>
                                        <p:attrNameLst>
                                          <p:attrName>ppt_w</p:attrName>
                                        </p:attrNameLst>
                                      </p:cBhvr>
                                      <p:tavLst>
                                        <p:tav tm="0">
                                          <p:val>
                                            <p:fltVal val="0"/>
                                          </p:val>
                                        </p:tav>
                                        <p:tav tm="100000">
                                          <p:val>
                                            <p:strVal val="#ppt_w"/>
                                          </p:val>
                                        </p:tav>
                                      </p:tavLst>
                                    </p:anim>
                                    <p:anim calcmode="lin" valueType="num">
                                      <p:cBhvr>
                                        <p:cTn id="26" dur="1000" fill="hold"/>
                                        <p:tgtEl>
                                          <p:spTgt spid="6"/>
                                        </p:tgtEl>
                                        <p:attrNameLst>
                                          <p:attrName>ppt_h</p:attrName>
                                        </p:attrNameLst>
                                      </p:cBhvr>
                                      <p:tavLst>
                                        <p:tav tm="0">
                                          <p:val>
                                            <p:fltVal val="0"/>
                                          </p:val>
                                        </p:tav>
                                        <p:tav tm="100000">
                                          <p:val>
                                            <p:strVal val="#ppt_h"/>
                                          </p:val>
                                        </p:tav>
                                      </p:tavLst>
                                    </p:anim>
                                    <p:anim calcmode="lin" valueType="num">
                                      <p:cBhvr>
                                        <p:cTn id="27" dur="1000" fill="hold"/>
                                        <p:tgtEl>
                                          <p:spTgt spid="6"/>
                                        </p:tgtEl>
                                        <p:attrNameLst>
                                          <p:attrName>style.rotation</p:attrName>
                                        </p:attrNameLst>
                                      </p:cBhvr>
                                      <p:tavLst>
                                        <p:tav tm="0">
                                          <p:val>
                                            <p:fltVal val="90"/>
                                          </p:val>
                                        </p:tav>
                                        <p:tav tm="100000">
                                          <p:val>
                                            <p:fltVal val="0"/>
                                          </p:val>
                                        </p:tav>
                                      </p:tavLst>
                                    </p:anim>
                                    <p:animEffect transition="in" filter="fade">
                                      <p:cBhvr>
                                        <p:cTn id="28" dur="1000"/>
                                        <p:tgtEl>
                                          <p:spTgt spid="6"/>
                                        </p:tgtEl>
                                      </p:cBhvr>
                                    </p:animEffect>
                                  </p:childTnLst>
                                </p:cTn>
                              </p:par>
                            </p:childTnLst>
                          </p:cTn>
                        </p:par>
                        <p:par>
                          <p:cTn id="29" fill="hold">
                            <p:stCondLst>
                              <p:cond delay="1000"/>
                            </p:stCondLst>
                            <p:childTnLst>
                              <p:par>
                                <p:cTn id="30" presetID="10" presetClass="entr" presetSubtype="0" fill="hold" grpId="0" nodeType="after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fade">
                                      <p:cBhvr>
                                        <p:cTn id="3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260648"/>
            <a:ext cx="9144000" cy="1200329"/>
          </a:xfrm>
          <a:prstGeom prst="rect">
            <a:avLst/>
          </a:prstGeom>
          <a:noFill/>
        </p:spPr>
        <p:txBody>
          <a:bodyPr wrap="square" rtlCol="0">
            <a:spAutoFit/>
          </a:bodyPr>
          <a:lstStyle/>
          <a:p>
            <a:pPr algn="ctr"/>
            <a:r>
              <a:rPr lang="ru-RU"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Определенное внимание следует уделять воспитанию у детей культурно-гигиенических навыков, связанных с едой. Не обходимо напоминать ребенку, что за столом нужно сидеть прямо, не горбясь, пищу брать ложкой (вилкой) понемногу, тщательно пережевывая ее, не крошить, благодарить старших.</a:t>
            </a:r>
            <a:endParaRPr lang="ru-RU"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7" name="Рисунок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10036" y="1772816"/>
            <a:ext cx="3923928" cy="2942946"/>
          </a:xfrm>
          <a:prstGeom prst="rect">
            <a:avLst/>
          </a:prstGeom>
        </p:spPr>
      </p:pic>
      <p:sp>
        <p:nvSpPr>
          <p:cNvPr id="8" name="TextBox 7"/>
          <p:cNvSpPr txBox="1"/>
          <p:nvPr/>
        </p:nvSpPr>
        <p:spPr>
          <a:xfrm>
            <a:off x="0" y="5373216"/>
            <a:ext cx="9144000" cy="923330"/>
          </a:xfrm>
          <a:prstGeom prst="rect">
            <a:avLst/>
          </a:prstGeom>
          <a:noFill/>
        </p:spPr>
        <p:txBody>
          <a:bodyPr wrap="square" rtlCol="0">
            <a:spAutoFit/>
          </a:bodyPr>
          <a:lstStyle/>
          <a:p>
            <a:pPr algn="ctr"/>
            <a:r>
              <a:rPr lang="ru-RU"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При воспитании культурно-гигиенических навыков большое значение имеет пример окружающих взрослых. Если воспитатель </a:t>
            </a:r>
            <a:r>
              <a:rPr lang="ru-RU"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садитсья</a:t>
            </a:r>
            <a:r>
              <a:rPr lang="ru-RU"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за стол предварительно вымыв руки, то и для малыша это становится законом.</a:t>
            </a:r>
          </a:p>
        </p:txBody>
      </p:sp>
    </p:spTree>
    <p:extLst>
      <p:ext uri="{BB962C8B-B14F-4D97-AF65-F5344CB8AC3E}">
        <p14:creationId xmlns:p14="http://schemas.microsoft.com/office/powerpoint/2010/main" val="62392626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90"/>
                                          </p:val>
                                        </p:tav>
                                        <p:tav tm="100000">
                                          <p:val>
                                            <p:fltVal val="0"/>
                                          </p:val>
                                        </p:tav>
                                      </p:tavLst>
                                    </p:anim>
                                    <p:animEffect transition="in" filter="fade">
                                      <p:cBhvr>
                                        <p:cTn id="10" dur="1000"/>
                                        <p:tgtEl>
                                          <p:spTgt spid="7"/>
                                        </p:tgtEl>
                                      </p:cBhvr>
                                    </p:animEffect>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Box 1"/>
          <p:cNvSpPr txBox="1"/>
          <p:nvPr/>
        </p:nvSpPr>
        <p:spPr>
          <a:xfrm>
            <a:off x="0" y="0"/>
            <a:ext cx="9144000" cy="6986528"/>
          </a:xfrm>
          <a:prstGeom prst="rect">
            <a:avLst/>
          </a:prstGeom>
          <a:noFill/>
        </p:spPr>
        <p:txBody>
          <a:bodyPr wrap="square" rtlCol="0">
            <a:spAutoFit/>
          </a:bodyPr>
          <a:lstStyle/>
          <a:p>
            <a:pPr algn="ctr"/>
            <a:r>
              <a:rPr lang="ru-RU" sz="32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Заключение</a:t>
            </a:r>
          </a:p>
          <a:p>
            <a:pPr algn="ctr"/>
            <a:r>
              <a:rPr lang="ru-RU" sz="32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Всем известно, что здоровье организма человека закладывается с раннего детства. Детский организм особо чувствителен к воздействию окружающей среды.</a:t>
            </a:r>
          </a:p>
          <a:p>
            <a:pPr algn="ctr"/>
            <a:r>
              <a:rPr lang="ru-RU" sz="32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Овладение детьми культурно-гигиеническими навыками в последующем предполагает умение ребенка правильно вести себя в разных местах, где он бывает: соблюдать чистоту, аккуратность, порядок и осознавать необходимость выполнения культурно-гигиенических требований соответствующих нормам поведения в обществе!</a:t>
            </a:r>
          </a:p>
        </p:txBody>
      </p:sp>
    </p:spTree>
    <p:extLst>
      <p:ext uri="{BB962C8B-B14F-4D97-AF65-F5344CB8AC3E}">
        <p14:creationId xmlns:p14="http://schemas.microsoft.com/office/powerpoint/2010/main" val="62392626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anim calcmode="lin" valueType="num">
                                      <p:cBhvr>
                                        <p:cTn id="8" dur="2000" fill="hold"/>
                                        <p:tgtEl>
                                          <p:spTgt spid="5"/>
                                        </p:tgtEl>
                                        <p:attrNameLst>
                                          <p:attrName>ppt_w</p:attrName>
                                        </p:attrNameLst>
                                      </p:cBhvr>
                                      <p:tavLst>
                                        <p:tav tm="0" fmla="#ppt_w*sin(2.5*pi*$)">
                                          <p:val>
                                            <p:fltVal val="0"/>
                                          </p:val>
                                        </p:tav>
                                        <p:tav tm="100000">
                                          <p:val>
                                            <p:fltVal val="1"/>
                                          </p:val>
                                        </p:tav>
                                      </p:tavLst>
                                    </p:anim>
                                    <p:anim calcmode="lin" valueType="num">
                                      <p:cBhvr>
                                        <p:cTn id="9" dur="2000" fill="hold"/>
                                        <p:tgtEl>
                                          <p:spTgt spid="5"/>
                                        </p:tgtEl>
                                        <p:attrNameLst>
                                          <p:attrName>ppt_h</p:attrName>
                                        </p:attrNameLst>
                                      </p:cBhvr>
                                      <p:tavLst>
                                        <p:tav tm="0">
                                          <p:val>
                                            <p:strVal val="#ppt_h"/>
                                          </p:val>
                                        </p:tav>
                                        <p:tav tm="100000">
                                          <p:val>
                                            <p:strVal val="#ppt_h"/>
                                          </p:val>
                                        </p:tav>
                                      </p:tavLst>
                                    </p:anim>
                                  </p:childTnLst>
                                </p:cTn>
                              </p:par>
                            </p:childTnLst>
                          </p:cTn>
                        </p:par>
                        <p:par>
                          <p:cTn id="10" fill="hold">
                            <p:stCondLst>
                              <p:cond delay="2000"/>
                            </p:stCondLst>
                            <p:childTnLst>
                              <p:par>
                                <p:cTn id="11" presetID="6" presetClass="entr" presetSubtype="16"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circle(in)">
                                      <p:cBhvr>
                                        <p:cTn id="13"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TextBox 4"/>
          <p:cNvSpPr txBox="1"/>
          <p:nvPr/>
        </p:nvSpPr>
        <p:spPr>
          <a:xfrm>
            <a:off x="467544" y="548680"/>
            <a:ext cx="7920880" cy="5632311"/>
          </a:xfrm>
          <a:prstGeom prst="rect">
            <a:avLst/>
          </a:prstGeom>
          <a:noFill/>
        </p:spPr>
        <p:txBody>
          <a:bodyPr wrap="square" rtlCol="0">
            <a:spAutoFit/>
          </a:bodyPr>
          <a:lstStyle/>
          <a:p>
            <a:r>
              <a:rPr lang="ru-RU" sz="40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К культурно-гигиеническим навыкам относятся навыки:</a:t>
            </a:r>
          </a:p>
          <a:p>
            <a:pPr marL="285750" indent="-285750">
              <a:buFont typeface="Arial" pitchFamily="34" charset="0"/>
              <a:buChar char="•"/>
            </a:pPr>
            <a:r>
              <a:rPr lang="ru-RU" sz="40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Соблюдение чистоты тела;</a:t>
            </a:r>
          </a:p>
          <a:p>
            <a:pPr marL="285750" indent="-285750">
              <a:buFont typeface="Arial" pitchFamily="34" charset="0"/>
              <a:buChar char="•"/>
            </a:pPr>
            <a:r>
              <a:rPr lang="ru-RU" sz="40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Культура еды;</a:t>
            </a:r>
          </a:p>
          <a:p>
            <a:pPr marL="285750" indent="-285750">
              <a:buFont typeface="Arial" pitchFamily="34" charset="0"/>
              <a:buChar char="•"/>
            </a:pPr>
            <a:r>
              <a:rPr lang="ru-RU" sz="40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Поддержание порядка в окружающей обстановке;</a:t>
            </a:r>
          </a:p>
          <a:p>
            <a:pPr marL="285750" indent="-285750">
              <a:buFont typeface="Arial" pitchFamily="34" charset="0"/>
              <a:buChar char="•"/>
            </a:pPr>
            <a:r>
              <a:rPr lang="ru-RU" sz="40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Культурные взаимоотношения детей друг с другом и со взрослыми.</a:t>
            </a:r>
            <a:endParaRPr lang="ru-RU" sz="40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Tree>
    <p:extLst>
      <p:ext uri="{BB962C8B-B14F-4D97-AF65-F5344CB8AC3E}">
        <p14:creationId xmlns:p14="http://schemas.microsoft.com/office/powerpoint/2010/main" val="50432753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288610" y="512744"/>
            <a:ext cx="2474806" cy="1538566"/>
          </a:xfrm>
          <a:prstGeom prst="rect">
            <a:avLst/>
          </a:prstGeom>
        </p:spPr>
      </p:pic>
      <p:pic>
        <p:nvPicPr>
          <p:cNvPr id="4" name="Рисунок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1598525" y="353803"/>
            <a:ext cx="2472806" cy="1854448"/>
          </a:xfrm>
          <a:prstGeom prst="rect">
            <a:avLst/>
          </a:prstGeom>
        </p:spPr>
      </p:pic>
      <p:pic>
        <p:nvPicPr>
          <p:cNvPr id="5" name="Рисунок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5400000">
            <a:off x="3517249" y="405164"/>
            <a:ext cx="2441401" cy="1720321"/>
          </a:xfrm>
          <a:prstGeom prst="rect">
            <a:avLst/>
          </a:prstGeom>
        </p:spPr>
      </p:pic>
      <p:pic>
        <p:nvPicPr>
          <p:cNvPr id="6" name="Рисунок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703761" y="44624"/>
            <a:ext cx="3332735" cy="2421317"/>
          </a:xfrm>
          <a:prstGeom prst="rect">
            <a:avLst/>
          </a:prstGeom>
        </p:spPr>
      </p:pic>
      <p:pic>
        <p:nvPicPr>
          <p:cNvPr id="7" name="Рисунок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5400000">
            <a:off x="7480653" y="2908322"/>
            <a:ext cx="1815539" cy="1296146"/>
          </a:xfrm>
          <a:prstGeom prst="rect">
            <a:avLst/>
          </a:prstGeom>
        </p:spPr>
      </p:pic>
      <p:pic>
        <p:nvPicPr>
          <p:cNvPr id="8" name="Рисунок 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834929" y="2648623"/>
            <a:ext cx="2313136" cy="1788487"/>
          </a:xfrm>
          <a:prstGeom prst="rect">
            <a:avLst/>
          </a:prstGeom>
        </p:spPr>
      </p:pic>
      <p:pic>
        <p:nvPicPr>
          <p:cNvPr id="9" name="Рисунок 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292845" y="2648624"/>
            <a:ext cx="2303491" cy="1788486"/>
          </a:xfrm>
          <a:prstGeom prst="rect">
            <a:avLst/>
          </a:prstGeom>
        </p:spPr>
      </p:pic>
      <p:pic>
        <p:nvPicPr>
          <p:cNvPr id="10" name="Рисунок 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rot="5400000">
            <a:off x="4464178" y="4688954"/>
            <a:ext cx="2016226" cy="1944598"/>
          </a:xfrm>
          <a:prstGeom prst="rect">
            <a:avLst/>
          </a:prstGeom>
        </p:spPr>
      </p:pic>
      <p:pic>
        <p:nvPicPr>
          <p:cNvPr id="12" name="Рисунок 1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79510" y="2648623"/>
            <a:ext cx="2485961" cy="1815540"/>
          </a:xfrm>
          <a:prstGeom prst="rect">
            <a:avLst/>
          </a:prstGeom>
        </p:spPr>
      </p:pic>
      <p:pic>
        <p:nvPicPr>
          <p:cNvPr id="13" name="Рисунок 12"/>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rot="5400000">
            <a:off x="6780135" y="4413002"/>
            <a:ext cx="2016226" cy="2496496"/>
          </a:xfrm>
          <a:prstGeom prst="rect">
            <a:avLst/>
          </a:prstGeom>
        </p:spPr>
      </p:pic>
      <p:pic>
        <p:nvPicPr>
          <p:cNvPr id="14" name="Рисунок 13"/>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rot="5400000">
            <a:off x="-59323" y="4891970"/>
            <a:ext cx="2016232" cy="1538564"/>
          </a:xfrm>
          <a:prstGeom prst="rect">
            <a:avLst/>
          </a:prstGeom>
        </p:spPr>
      </p:pic>
      <p:pic>
        <p:nvPicPr>
          <p:cNvPr id="15" name="Рисунок 14"/>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1907704" y="4653135"/>
            <a:ext cx="2520280" cy="2016231"/>
          </a:xfrm>
          <a:prstGeom prst="rect">
            <a:avLst/>
          </a:prstGeom>
        </p:spPr>
      </p:pic>
    </p:spTree>
    <p:extLst>
      <p:ext uri="{BB962C8B-B14F-4D97-AF65-F5344CB8AC3E}">
        <p14:creationId xmlns:p14="http://schemas.microsoft.com/office/powerpoint/2010/main" val="62392626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par>
                                <p:cTn id="11" presetID="31"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1000" fill="hold"/>
                                        <p:tgtEl>
                                          <p:spTgt spid="4"/>
                                        </p:tgtEl>
                                        <p:attrNameLst>
                                          <p:attrName>ppt_w</p:attrName>
                                        </p:attrNameLst>
                                      </p:cBhvr>
                                      <p:tavLst>
                                        <p:tav tm="0">
                                          <p:val>
                                            <p:fltVal val="0"/>
                                          </p:val>
                                        </p:tav>
                                        <p:tav tm="100000">
                                          <p:val>
                                            <p:strVal val="#ppt_w"/>
                                          </p:val>
                                        </p:tav>
                                      </p:tavLst>
                                    </p:anim>
                                    <p:anim calcmode="lin" valueType="num">
                                      <p:cBhvr>
                                        <p:cTn id="14" dur="1000" fill="hold"/>
                                        <p:tgtEl>
                                          <p:spTgt spid="4"/>
                                        </p:tgtEl>
                                        <p:attrNameLst>
                                          <p:attrName>ppt_h</p:attrName>
                                        </p:attrNameLst>
                                      </p:cBhvr>
                                      <p:tavLst>
                                        <p:tav tm="0">
                                          <p:val>
                                            <p:fltVal val="0"/>
                                          </p:val>
                                        </p:tav>
                                        <p:tav tm="100000">
                                          <p:val>
                                            <p:strVal val="#ppt_h"/>
                                          </p:val>
                                        </p:tav>
                                      </p:tavLst>
                                    </p:anim>
                                    <p:anim calcmode="lin" valueType="num">
                                      <p:cBhvr>
                                        <p:cTn id="15" dur="1000" fill="hold"/>
                                        <p:tgtEl>
                                          <p:spTgt spid="4"/>
                                        </p:tgtEl>
                                        <p:attrNameLst>
                                          <p:attrName>style.rotation</p:attrName>
                                        </p:attrNameLst>
                                      </p:cBhvr>
                                      <p:tavLst>
                                        <p:tav tm="0">
                                          <p:val>
                                            <p:fltVal val="90"/>
                                          </p:val>
                                        </p:tav>
                                        <p:tav tm="100000">
                                          <p:val>
                                            <p:fltVal val="0"/>
                                          </p:val>
                                        </p:tav>
                                      </p:tavLst>
                                    </p:anim>
                                    <p:animEffect transition="in" filter="fade">
                                      <p:cBhvr>
                                        <p:cTn id="16" dur="1000"/>
                                        <p:tgtEl>
                                          <p:spTgt spid="4"/>
                                        </p:tgtEl>
                                      </p:cBhvr>
                                    </p:animEffect>
                                  </p:childTnLst>
                                </p:cTn>
                              </p:par>
                              <p:par>
                                <p:cTn id="17" presetID="31" presetClass="entr" presetSubtype="0"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1000" fill="hold"/>
                                        <p:tgtEl>
                                          <p:spTgt spid="5"/>
                                        </p:tgtEl>
                                        <p:attrNameLst>
                                          <p:attrName>ppt_w</p:attrName>
                                        </p:attrNameLst>
                                      </p:cBhvr>
                                      <p:tavLst>
                                        <p:tav tm="0">
                                          <p:val>
                                            <p:fltVal val="0"/>
                                          </p:val>
                                        </p:tav>
                                        <p:tav tm="100000">
                                          <p:val>
                                            <p:strVal val="#ppt_w"/>
                                          </p:val>
                                        </p:tav>
                                      </p:tavLst>
                                    </p:anim>
                                    <p:anim calcmode="lin" valueType="num">
                                      <p:cBhvr>
                                        <p:cTn id="20" dur="1000" fill="hold"/>
                                        <p:tgtEl>
                                          <p:spTgt spid="5"/>
                                        </p:tgtEl>
                                        <p:attrNameLst>
                                          <p:attrName>ppt_h</p:attrName>
                                        </p:attrNameLst>
                                      </p:cBhvr>
                                      <p:tavLst>
                                        <p:tav tm="0">
                                          <p:val>
                                            <p:fltVal val="0"/>
                                          </p:val>
                                        </p:tav>
                                        <p:tav tm="100000">
                                          <p:val>
                                            <p:strVal val="#ppt_h"/>
                                          </p:val>
                                        </p:tav>
                                      </p:tavLst>
                                    </p:anim>
                                    <p:anim calcmode="lin" valueType="num">
                                      <p:cBhvr>
                                        <p:cTn id="21" dur="1000" fill="hold"/>
                                        <p:tgtEl>
                                          <p:spTgt spid="5"/>
                                        </p:tgtEl>
                                        <p:attrNameLst>
                                          <p:attrName>style.rotation</p:attrName>
                                        </p:attrNameLst>
                                      </p:cBhvr>
                                      <p:tavLst>
                                        <p:tav tm="0">
                                          <p:val>
                                            <p:fltVal val="90"/>
                                          </p:val>
                                        </p:tav>
                                        <p:tav tm="100000">
                                          <p:val>
                                            <p:fltVal val="0"/>
                                          </p:val>
                                        </p:tav>
                                      </p:tavLst>
                                    </p:anim>
                                    <p:animEffect transition="in" filter="fade">
                                      <p:cBhvr>
                                        <p:cTn id="22" dur="1000"/>
                                        <p:tgtEl>
                                          <p:spTgt spid="5"/>
                                        </p:tgtEl>
                                      </p:cBhvr>
                                    </p:animEffect>
                                  </p:childTnLst>
                                </p:cTn>
                              </p:par>
                              <p:par>
                                <p:cTn id="23" presetID="31"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1000" fill="hold"/>
                                        <p:tgtEl>
                                          <p:spTgt spid="6"/>
                                        </p:tgtEl>
                                        <p:attrNameLst>
                                          <p:attrName>ppt_w</p:attrName>
                                        </p:attrNameLst>
                                      </p:cBhvr>
                                      <p:tavLst>
                                        <p:tav tm="0">
                                          <p:val>
                                            <p:fltVal val="0"/>
                                          </p:val>
                                        </p:tav>
                                        <p:tav tm="100000">
                                          <p:val>
                                            <p:strVal val="#ppt_w"/>
                                          </p:val>
                                        </p:tav>
                                      </p:tavLst>
                                    </p:anim>
                                    <p:anim calcmode="lin" valueType="num">
                                      <p:cBhvr>
                                        <p:cTn id="26" dur="1000" fill="hold"/>
                                        <p:tgtEl>
                                          <p:spTgt spid="6"/>
                                        </p:tgtEl>
                                        <p:attrNameLst>
                                          <p:attrName>ppt_h</p:attrName>
                                        </p:attrNameLst>
                                      </p:cBhvr>
                                      <p:tavLst>
                                        <p:tav tm="0">
                                          <p:val>
                                            <p:fltVal val="0"/>
                                          </p:val>
                                        </p:tav>
                                        <p:tav tm="100000">
                                          <p:val>
                                            <p:strVal val="#ppt_h"/>
                                          </p:val>
                                        </p:tav>
                                      </p:tavLst>
                                    </p:anim>
                                    <p:anim calcmode="lin" valueType="num">
                                      <p:cBhvr>
                                        <p:cTn id="27" dur="1000" fill="hold"/>
                                        <p:tgtEl>
                                          <p:spTgt spid="6"/>
                                        </p:tgtEl>
                                        <p:attrNameLst>
                                          <p:attrName>style.rotation</p:attrName>
                                        </p:attrNameLst>
                                      </p:cBhvr>
                                      <p:tavLst>
                                        <p:tav tm="0">
                                          <p:val>
                                            <p:fltVal val="90"/>
                                          </p:val>
                                        </p:tav>
                                        <p:tav tm="100000">
                                          <p:val>
                                            <p:fltVal val="0"/>
                                          </p:val>
                                        </p:tav>
                                      </p:tavLst>
                                    </p:anim>
                                    <p:animEffect transition="in" filter="fade">
                                      <p:cBhvr>
                                        <p:cTn id="28" dur="1000"/>
                                        <p:tgtEl>
                                          <p:spTgt spid="6"/>
                                        </p:tgtEl>
                                      </p:cBhvr>
                                    </p:animEffect>
                                  </p:childTnLst>
                                </p:cTn>
                              </p:par>
                              <p:par>
                                <p:cTn id="29" presetID="31" presetClass="entr" presetSubtype="0" fill="hold" nodeType="with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p:cTn id="31" dur="1000" fill="hold"/>
                                        <p:tgtEl>
                                          <p:spTgt spid="7"/>
                                        </p:tgtEl>
                                        <p:attrNameLst>
                                          <p:attrName>ppt_w</p:attrName>
                                        </p:attrNameLst>
                                      </p:cBhvr>
                                      <p:tavLst>
                                        <p:tav tm="0">
                                          <p:val>
                                            <p:fltVal val="0"/>
                                          </p:val>
                                        </p:tav>
                                        <p:tav tm="100000">
                                          <p:val>
                                            <p:strVal val="#ppt_w"/>
                                          </p:val>
                                        </p:tav>
                                      </p:tavLst>
                                    </p:anim>
                                    <p:anim calcmode="lin" valueType="num">
                                      <p:cBhvr>
                                        <p:cTn id="32" dur="1000" fill="hold"/>
                                        <p:tgtEl>
                                          <p:spTgt spid="7"/>
                                        </p:tgtEl>
                                        <p:attrNameLst>
                                          <p:attrName>ppt_h</p:attrName>
                                        </p:attrNameLst>
                                      </p:cBhvr>
                                      <p:tavLst>
                                        <p:tav tm="0">
                                          <p:val>
                                            <p:fltVal val="0"/>
                                          </p:val>
                                        </p:tav>
                                        <p:tav tm="100000">
                                          <p:val>
                                            <p:strVal val="#ppt_h"/>
                                          </p:val>
                                        </p:tav>
                                      </p:tavLst>
                                    </p:anim>
                                    <p:anim calcmode="lin" valueType="num">
                                      <p:cBhvr>
                                        <p:cTn id="33" dur="1000" fill="hold"/>
                                        <p:tgtEl>
                                          <p:spTgt spid="7"/>
                                        </p:tgtEl>
                                        <p:attrNameLst>
                                          <p:attrName>style.rotation</p:attrName>
                                        </p:attrNameLst>
                                      </p:cBhvr>
                                      <p:tavLst>
                                        <p:tav tm="0">
                                          <p:val>
                                            <p:fltVal val="90"/>
                                          </p:val>
                                        </p:tav>
                                        <p:tav tm="100000">
                                          <p:val>
                                            <p:fltVal val="0"/>
                                          </p:val>
                                        </p:tav>
                                      </p:tavLst>
                                    </p:anim>
                                    <p:animEffect transition="in" filter="fade">
                                      <p:cBhvr>
                                        <p:cTn id="34" dur="1000"/>
                                        <p:tgtEl>
                                          <p:spTgt spid="7"/>
                                        </p:tgtEl>
                                      </p:cBhvr>
                                    </p:animEffect>
                                  </p:childTnLst>
                                </p:cTn>
                              </p:par>
                              <p:par>
                                <p:cTn id="35" presetID="31" presetClass="entr" presetSubtype="0" fill="hold" nodeType="with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p:cTn id="37" dur="1000" fill="hold"/>
                                        <p:tgtEl>
                                          <p:spTgt spid="9"/>
                                        </p:tgtEl>
                                        <p:attrNameLst>
                                          <p:attrName>ppt_w</p:attrName>
                                        </p:attrNameLst>
                                      </p:cBhvr>
                                      <p:tavLst>
                                        <p:tav tm="0">
                                          <p:val>
                                            <p:fltVal val="0"/>
                                          </p:val>
                                        </p:tav>
                                        <p:tav tm="100000">
                                          <p:val>
                                            <p:strVal val="#ppt_w"/>
                                          </p:val>
                                        </p:tav>
                                      </p:tavLst>
                                    </p:anim>
                                    <p:anim calcmode="lin" valueType="num">
                                      <p:cBhvr>
                                        <p:cTn id="38" dur="1000" fill="hold"/>
                                        <p:tgtEl>
                                          <p:spTgt spid="9"/>
                                        </p:tgtEl>
                                        <p:attrNameLst>
                                          <p:attrName>ppt_h</p:attrName>
                                        </p:attrNameLst>
                                      </p:cBhvr>
                                      <p:tavLst>
                                        <p:tav tm="0">
                                          <p:val>
                                            <p:fltVal val="0"/>
                                          </p:val>
                                        </p:tav>
                                        <p:tav tm="100000">
                                          <p:val>
                                            <p:strVal val="#ppt_h"/>
                                          </p:val>
                                        </p:tav>
                                      </p:tavLst>
                                    </p:anim>
                                    <p:anim calcmode="lin" valueType="num">
                                      <p:cBhvr>
                                        <p:cTn id="39" dur="1000" fill="hold"/>
                                        <p:tgtEl>
                                          <p:spTgt spid="9"/>
                                        </p:tgtEl>
                                        <p:attrNameLst>
                                          <p:attrName>style.rotation</p:attrName>
                                        </p:attrNameLst>
                                      </p:cBhvr>
                                      <p:tavLst>
                                        <p:tav tm="0">
                                          <p:val>
                                            <p:fltVal val="90"/>
                                          </p:val>
                                        </p:tav>
                                        <p:tav tm="100000">
                                          <p:val>
                                            <p:fltVal val="0"/>
                                          </p:val>
                                        </p:tav>
                                      </p:tavLst>
                                    </p:anim>
                                    <p:animEffect transition="in" filter="fade">
                                      <p:cBhvr>
                                        <p:cTn id="40" dur="1000"/>
                                        <p:tgtEl>
                                          <p:spTgt spid="9"/>
                                        </p:tgtEl>
                                      </p:cBhvr>
                                    </p:animEffect>
                                  </p:childTnLst>
                                </p:cTn>
                              </p:par>
                              <p:par>
                                <p:cTn id="41" presetID="31" presetClass="entr" presetSubtype="0" fill="hold" nodeType="with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p:cTn id="43" dur="1000" fill="hold"/>
                                        <p:tgtEl>
                                          <p:spTgt spid="8"/>
                                        </p:tgtEl>
                                        <p:attrNameLst>
                                          <p:attrName>ppt_w</p:attrName>
                                        </p:attrNameLst>
                                      </p:cBhvr>
                                      <p:tavLst>
                                        <p:tav tm="0">
                                          <p:val>
                                            <p:fltVal val="0"/>
                                          </p:val>
                                        </p:tav>
                                        <p:tav tm="100000">
                                          <p:val>
                                            <p:strVal val="#ppt_w"/>
                                          </p:val>
                                        </p:tav>
                                      </p:tavLst>
                                    </p:anim>
                                    <p:anim calcmode="lin" valueType="num">
                                      <p:cBhvr>
                                        <p:cTn id="44" dur="1000" fill="hold"/>
                                        <p:tgtEl>
                                          <p:spTgt spid="8"/>
                                        </p:tgtEl>
                                        <p:attrNameLst>
                                          <p:attrName>ppt_h</p:attrName>
                                        </p:attrNameLst>
                                      </p:cBhvr>
                                      <p:tavLst>
                                        <p:tav tm="0">
                                          <p:val>
                                            <p:fltVal val="0"/>
                                          </p:val>
                                        </p:tav>
                                        <p:tav tm="100000">
                                          <p:val>
                                            <p:strVal val="#ppt_h"/>
                                          </p:val>
                                        </p:tav>
                                      </p:tavLst>
                                    </p:anim>
                                    <p:anim calcmode="lin" valueType="num">
                                      <p:cBhvr>
                                        <p:cTn id="45" dur="1000" fill="hold"/>
                                        <p:tgtEl>
                                          <p:spTgt spid="8"/>
                                        </p:tgtEl>
                                        <p:attrNameLst>
                                          <p:attrName>style.rotation</p:attrName>
                                        </p:attrNameLst>
                                      </p:cBhvr>
                                      <p:tavLst>
                                        <p:tav tm="0">
                                          <p:val>
                                            <p:fltVal val="90"/>
                                          </p:val>
                                        </p:tav>
                                        <p:tav tm="100000">
                                          <p:val>
                                            <p:fltVal val="0"/>
                                          </p:val>
                                        </p:tav>
                                      </p:tavLst>
                                    </p:anim>
                                    <p:animEffect transition="in" filter="fade">
                                      <p:cBhvr>
                                        <p:cTn id="46" dur="1000"/>
                                        <p:tgtEl>
                                          <p:spTgt spid="8"/>
                                        </p:tgtEl>
                                      </p:cBhvr>
                                    </p:animEffect>
                                  </p:childTnLst>
                                </p:cTn>
                              </p:par>
                              <p:par>
                                <p:cTn id="47" presetID="31" presetClass="entr" presetSubtype="0" fill="hold" nodeType="with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p:cTn id="49" dur="1000" fill="hold"/>
                                        <p:tgtEl>
                                          <p:spTgt spid="12"/>
                                        </p:tgtEl>
                                        <p:attrNameLst>
                                          <p:attrName>ppt_w</p:attrName>
                                        </p:attrNameLst>
                                      </p:cBhvr>
                                      <p:tavLst>
                                        <p:tav tm="0">
                                          <p:val>
                                            <p:fltVal val="0"/>
                                          </p:val>
                                        </p:tav>
                                        <p:tav tm="100000">
                                          <p:val>
                                            <p:strVal val="#ppt_w"/>
                                          </p:val>
                                        </p:tav>
                                      </p:tavLst>
                                    </p:anim>
                                    <p:anim calcmode="lin" valueType="num">
                                      <p:cBhvr>
                                        <p:cTn id="50" dur="1000" fill="hold"/>
                                        <p:tgtEl>
                                          <p:spTgt spid="12"/>
                                        </p:tgtEl>
                                        <p:attrNameLst>
                                          <p:attrName>ppt_h</p:attrName>
                                        </p:attrNameLst>
                                      </p:cBhvr>
                                      <p:tavLst>
                                        <p:tav tm="0">
                                          <p:val>
                                            <p:fltVal val="0"/>
                                          </p:val>
                                        </p:tav>
                                        <p:tav tm="100000">
                                          <p:val>
                                            <p:strVal val="#ppt_h"/>
                                          </p:val>
                                        </p:tav>
                                      </p:tavLst>
                                    </p:anim>
                                    <p:anim calcmode="lin" valueType="num">
                                      <p:cBhvr>
                                        <p:cTn id="51" dur="1000" fill="hold"/>
                                        <p:tgtEl>
                                          <p:spTgt spid="12"/>
                                        </p:tgtEl>
                                        <p:attrNameLst>
                                          <p:attrName>style.rotation</p:attrName>
                                        </p:attrNameLst>
                                      </p:cBhvr>
                                      <p:tavLst>
                                        <p:tav tm="0">
                                          <p:val>
                                            <p:fltVal val="90"/>
                                          </p:val>
                                        </p:tav>
                                        <p:tav tm="100000">
                                          <p:val>
                                            <p:fltVal val="0"/>
                                          </p:val>
                                        </p:tav>
                                      </p:tavLst>
                                    </p:anim>
                                    <p:animEffect transition="in" filter="fade">
                                      <p:cBhvr>
                                        <p:cTn id="52" dur="1000"/>
                                        <p:tgtEl>
                                          <p:spTgt spid="12"/>
                                        </p:tgtEl>
                                      </p:cBhvr>
                                    </p:animEffect>
                                  </p:childTnLst>
                                </p:cTn>
                              </p:par>
                              <p:par>
                                <p:cTn id="53" presetID="31" presetClass="entr" presetSubtype="0" fill="hold" nodeType="with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p:cTn id="55" dur="1000" fill="hold"/>
                                        <p:tgtEl>
                                          <p:spTgt spid="14"/>
                                        </p:tgtEl>
                                        <p:attrNameLst>
                                          <p:attrName>ppt_w</p:attrName>
                                        </p:attrNameLst>
                                      </p:cBhvr>
                                      <p:tavLst>
                                        <p:tav tm="0">
                                          <p:val>
                                            <p:fltVal val="0"/>
                                          </p:val>
                                        </p:tav>
                                        <p:tav tm="100000">
                                          <p:val>
                                            <p:strVal val="#ppt_w"/>
                                          </p:val>
                                        </p:tav>
                                      </p:tavLst>
                                    </p:anim>
                                    <p:anim calcmode="lin" valueType="num">
                                      <p:cBhvr>
                                        <p:cTn id="56" dur="1000" fill="hold"/>
                                        <p:tgtEl>
                                          <p:spTgt spid="14"/>
                                        </p:tgtEl>
                                        <p:attrNameLst>
                                          <p:attrName>ppt_h</p:attrName>
                                        </p:attrNameLst>
                                      </p:cBhvr>
                                      <p:tavLst>
                                        <p:tav tm="0">
                                          <p:val>
                                            <p:fltVal val="0"/>
                                          </p:val>
                                        </p:tav>
                                        <p:tav tm="100000">
                                          <p:val>
                                            <p:strVal val="#ppt_h"/>
                                          </p:val>
                                        </p:tav>
                                      </p:tavLst>
                                    </p:anim>
                                    <p:anim calcmode="lin" valueType="num">
                                      <p:cBhvr>
                                        <p:cTn id="57" dur="1000" fill="hold"/>
                                        <p:tgtEl>
                                          <p:spTgt spid="14"/>
                                        </p:tgtEl>
                                        <p:attrNameLst>
                                          <p:attrName>style.rotation</p:attrName>
                                        </p:attrNameLst>
                                      </p:cBhvr>
                                      <p:tavLst>
                                        <p:tav tm="0">
                                          <p:val>
                                            <p:fltVal val="90"/>
                                          </p:val>
                                        </p:tav>
                                        <p:tav tm="100000">
                                          <p:val>
                                            <p:fltVal val="0"/>
                                          </p:val>
                                        </p:tav>
                                      </p:tavLst>
                                    </p:anim>
                                    <p:animEffect transition="in" filter="fade">
                                      <p:cBhvr>
                                        <p:cTn id="58" dur="1000"/>
                                        <p:tgtEl>
                                          <p:spTgt spid="14"/>
                                        </p:tgtEl>
                                      </p:cBhvr>
                                    </p:animEffect>
                                  </p:childTnLst>
                                </p:cTn>
                              </p:par>
                              <p:par>
                                <p:cTn id="59" presetID="31" presetClass="entr" presetSubtype="0" fill="hold" nodeType="withEffect">
                                  <p:stCondLst>
                                    <p:cond delay="0"/>
                                  </p:stCondLst>
                                  <p:childTnLst>
                                    <p:set>
                                      <p:cBhvr>
                                        <p:cTn id="60" dur="1" fill="hold">
                                          <p:stCondLst>
                                            <p:cond delay="0"/>
                                          </p:stCondLst>
                                        </p:cTn>
                                        <p:tgtEl>
                                          <p:spTgt spid="15"/>
                                        </p:tgtEl>
                                        <p:attrNameLst>
                                          <p:attrName>style.visibility</p:attrName>
                                        </p:attrNameLst>
                                      </p:cBhvr>
                                      <p:to>
                                        <p:strVal val="visible"/>
                                      </p:to>
                                    </p:set>
                                    <p:anim calcmode="lin" valueType="num">
                                      <p:cBhvr>
                                        <p:cTn id="61" dur="1000" fill="hold"/>
                                        <p:tgtEl>
                                          <p:spTgt spid="15"/>
                                        </p:tgtEl>
                                        <p:attrNameLst>
                                          <p:attrName>ppt_w</p:attrName>
                                        </p:attrNameLst>
                                      </p:cBhvr>
                                      <p:tavLst>
                                        <p:tav tm="0">
                                          <p:val>
                                            <p:fltVal val="0"/>
                                          </p:val>
                                        </p:tav>
                                        <p:tav tm="100000">
                                          <p:val>
                                            <p:strVal val="#ppt_w"/>
                                          </p:val>
                                        </p:tav>
                                      </p:tavLst>
                                    </p:anim>
                                    <p:anim calcmode="lin" valueType="num">
                                      <p:cBhvr>
                                        <p:cTn id="62" dur="1000" fill="hold"/>
                                        <p:tgtEl>
                                          <p:spTgt spid="15"/>
                                        </p:tgtEl>
                                        <p:attrNameLst>
                                          <p:attrName>ppt_h</p:attrName>
                                        </p:attrNameLst>
                                      </p:cBhvr>
                                      <p:tavLst>
                                        <p:tav tm="0">
                                          <p:val>
                                            <p:fltVal val="0"/>
                                          </p:val>
                                        </p:tav>
                                        <p:tav tm="100000">
                                          <p:val>
                                            <p:strVal val="#ppt_h"/>
                                          </p:val>
                                        </p:tav>
                                      </p:tavLst>
                                    </p:anim>
                                    <p:anim calcmode="lin" valueType="num">
                                      <p:cBhvr>
                                        <p:cTn id="63" dur="1000" fill="hold"/>
                                        <p:tgtEl>
                                          <p:spTgt spid="15"/>
                                        </p:tgtEl>
                                        <p:attrNameLst>
                                          <p:attrName>style.rotation</p:attrName>
                                        </p:attrNameLst>
                                      </p:cBhvr>
                                      <p:tavLst>
                                        <p:tav tm="0">
                                          <p:val>
                                            <p:fltVal val="90"/>
                                          </p:val>
                                        </p:tav>
                                        <p:tav tm="100000">
                                          <p:val>
                                            <p:fltVal val="0"/>
                                          </p:val>
                                        </p:tav>
                                      </p:tavLst>
                                    </p:anim>
                                    <p:animEffect transition="in" filter="fade">
                                      <p:cBhvr>
                                        <p:cTn id="64" dur="1000"/>
                                        <p:tgtEl>
                                          <p:spTgt spid="15"/>
                                        </p:tgtEl>
                                      </p:cBhvr>
                                    </p:animEffect>
                                  </p:childTnLst>
                                </p:cTn>
                              </p:par>
                              <p:par>
                                <p:cTn id="65" presetID="31" presetClass="entr" presetSubtype="0" fill="hold" nodeType="withEffect">
                                  <p:stCondLst>
                                    <p:cond delay="0"/>
                                  </p:stCondLst>
                                  <p:childTnLst>
                                    <p:set>
                                      <p:cBhvr>
                                        <p:cTn id="66" dur="1" fill="hold">
                                          <p:stCondLst>
                                            <p:cond delay="0"/>
                                          </p:stCondLst>
                                        </p:cTn>
                                        <p:tgtEl>
                                          <p:spTgt spid="13"/>
                                        </p:tgtEl>
                                        <p:attrNameLst>
                                          <p:attrName>style.visibility</p:attrName>
                                        </p:attrNameLst>
                                      </p:cBhvr>
                                      <p:to>
                                        <p:strVal val="visible"/>
                                      </p:to>
                                    </p:set>
                                    <p:anim calcmode="lin" valueType="num">
                                      <p:cBhvr>
                                        <p:cTn id="67" dur="1000" fill="hold"/>
                                        <p:tgtEl>
                                          <p:spTgt spid="13"/>
                                        </p:tgtEl>
                                        <p:attrNameLst>
                                          <p:attrName>ppt_w</p:attrName>
                                        </p:attrNameLst>
                                      </p:cBhvr>
                                      <p:tavLst>
                                        <p:tav tm="0">
                                          <p:val>
                                            <p:fltVal val="0"/>
                                          </p:val>
                                        </p:tav>
                                        <p:tav tm="100000">
                                          <p:val>
                                            <p:strVal val="#ppt_w"/>
                                          </p:val>
                                        </p:tav>
                                      </p:tavLst>
                                    </p:anim>
                                    <p:anim calcmode="lin" valueType="num">
                                      <p:cBhvr>
                                        <p:cTn id="68" dur="1000" fill="hold"/>
                                        <p:tgtEl>
                                          <p:spTgt spid="13"/>
                                        </p:tgtEl>
                                        <p:attrNameLst>
                                          <p:attrName>ppt_h</p:attrName>
                                        </p:attrNameLst>
                                      </p:cBhvr>
                                      <p:tavLst>
                                        <p:tav tm="0">
                                          <p:val>
                                            <p:fltVal val="0"/>
                                          </p:val>
                                        </p:tav>
                                        <p:tav tm="100000">
                                          <p:val>
                                            <p:strVal val="#ppt_h"/>
                                          </p:val>
                                        </p:tav>
                                      </p:tavLst>
                                    </p:anim>
                                    <p:anim calcmode="lin" valueType="num">
                                      <p:cBhvr>
                                        <p:cTn id="69" dur="1000" fill="hold"/>
                                        <p:tgtEl>
                                          <p:spTgt spid="13"/>
                                        </p:tgtEl>
                                        <p:attrNameLst>
                                          <p:attrName>style.rotation</p:attrName>
                                        </p:attrNameLst>
                                      </p:cBhvr>
                                      <p:tavLst>
                                        <p:tav tm="0">
                                          <p:val>
                                            <p:fltVal val="90"/>
                                          </p:val>
                                        </p:tav>
                                        <p:tav tm="100000">
                                          <p:val>
                                            <p:fltVal val="0"/>
                                          </p:val>
                                        </p:tav>
                                      </p:tavLst>
                                    </p:anim>
                                    <p:animEffect transition="in" filter="fade">
                                      <p:cBhvr>
                                        <p:cTn id="70" dur="1000"/>
                                        <p:tgtEl>
                                          <p:spTgt spid="13"/>
                                        </p:tgtEl>
                                      </p:cBhvr>
                                    </p:animEffect>
                                  </p:childTnLst>
                                </p:cTn>
                              </p:par>
                              <p:par>
                                <p:cTn id="71" presetID="31" presetClass="entr" presetSubtype="0" fill="hold" nodeType="withEffect">
                                  <p:stCondLst>
                                    <p:cond delay="0"/>
                                  </p:stCondLst>
                                  <p:childTnLst>
                                    <p:set>
                                      <p:cBhvr>
                                        <p:cTn id="72" dur="1" fill="hold">
                                          <p:stCondLst>
                                            <p:cond delay="0"/>
                                          </p:stCondLst>
                                        </p:cTn>
                                        <p:tgtEl>
                                          <p:spTgt spid="10"/>
                                        </p:tgtEl>
                                        <p:attrNameLst>
                                          <p:attrName>style.visibility</p:attrName>
                                        </p:attrNameLst>
                                      </p:cBhvr>
                                      <p:to>
                                        <p:strVal val="visible"/>
                                      </p:to>
                                    </p:set>
                                    <p:anim calcmode="lin" valueType="num">
                                      <p:cBhvr>
                                        <p:cTn id="73" dur="1000" fill="hold"/>
                                        <p:tgtEl>
                                          <p:spTgt spid="10"/>
                                        </p:tgtEl>
                                        <p:attrNameLst>
                                          <p:attrName>ppt_w</p:attrName>
                                        </p:attrNameLst>
                                      </p:cBhvr>
                                      <p:tavLst>
                                        <p:tav tm="0">
                                          <p:val>
                                            <p:fltVal val="0"/>
                                          </p:val>
                                        </p:tav>
                                        <p:tav tm="100000">
                                          <p:val>
                                            <p:strVal val="#ppt_w"/>
                                          </p:val>
                                        </p:tav>
                                      </p:tavLst>
                                    </p:anim>
                                    <p:anim calcmode="lin" valueType="num">
                                      <p:cBhvr>
                                        <p:cTn id="74" dur="1000" fill="hold"/>
                                        <p:tgtEl>
                                          <p:spTgt spid="10"/>
                                        </p:tgtEl>
                                        <p:attrNameLst>
                                          <p:attrName>ppt_h</p:attrName>
                                        </p:attrNameLst>
                                      </p:cBhvr>
                                      <p:tavLst>
                                        <p:tav tm="0">
                                          <p:val>
                                            <p:fltVal val="0"/>
                                          </p:val>
                                        </p:tav>
                                        <p:tav tm="100000">
                                          <p:val>
                                            <p:strVal val="#ppt_h"/>
                                          </p:val>
                                        </p:tav>
                                      </p:tavLst>
                                    </p:anim>
                                    <p:anim calcmode="lin" valueType="num">
                                      <p:cBhvr>
                                        <p:cTn id="75" dur="1000" fill="hold"/>
                                        <p:tgtEl>
                                          <p:spTgt spid="10"/>
                                        </p:tgtEl>
                                        <p:attrNameLst>
                                          <p:attrName>style.rotation</p:attrName>
                                        </p:attrNameLst>
                                      </p:cBhvr>
                                      <p:tavLst>
                                        <p:tav tm="0">
                                          <p:val>
                                            <p:fltVal val="90"/>
                                          </p:val>
                                        </p:tav>
                                        <p:tav tm="100000">
                                          <p:val>
                                            <p:fltVal val="0"/>
                                          </p:val>
                                        </p:tav>
                                      </p:tavLst>
                                    </p:anim>
                                    <p:animEffect transition="in" filter="fade">
                                      <p:cBhvr>
                                        <p:cTn id="76"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82563" y="548680"/>
            <a:ext cx="8784976" cy="5262979"/>
          </a:xfrm>
          <a:prstGeom prst="rect">
            <a:avLst/>
          </a:prstGeom>
          <a:noFill/>
        </p:spPr>
        <p:txBody>
          <a:bodyPr wrap="square" rtlCol="0">
            <a:spAutoFit/>
          </a:bodyPr>
          <a:lstStyle/>
          <a:p>
            <a:pPr algn="ctr"/>
            <a:r>
              <a:rPr lang="ru-RU"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В раннем и младшем дошкольном возрасте дети начинают проявлять самостоятельность в самообслуживании. Интерес, внимание ребенка к бытовым действиям, впечатлительность нервной системы дают возможность взрослым быстро научить ребенка определенной последовательности  операций из которых складывается каждые действие, приемом, которые помогают выполнять задания быстро. Если же это время упустить, неправильные действия автоматизируются, ребенок привыкнет к неряшливости, небрежности.</a:t>
            </a:r>
            <a:endParaRPr lang="ru-RU"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60217810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910730"/>
            <a:ext cx="7920880" cy="4247317"/>
          </a:xfrm>
          <a:prstGeom prst="rect">
            <a:avLst/>
          </a:prstGeom>
          <a:noFill/>
        </p:spPr>
        <p:txBody>
          <a:bodyPr wrap="square" rtlCol="0">
            <a:spAutoFit/>
          </a:bodyPr>
          <a:lstStyle/>
          <a:p>
            <a:pPr algn="ctr"/>
            <a:r>
              <a:rPr lang="ru-RU"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Задачи воспитания культурно-гигиенических навыков у детей 3х лет:</a:t>
            </a:r>
          </a:p>
          <a:p>
            <a:endParaRPr lang="ru-RU"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a:p>
            <a:endParaRPr lang="ru-RU"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a:p>
            <a:endParaRPr lang="ru-RU"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a:p>
            <a:endParaRPr lang="ru-RU"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a:p>
            <a:pPr marL="285750" indent="-285750" algn="ctr">
              <a:buFont typeface="Arial" pitchFamily="34" charset="0"/>
              <a:buChar char="•"/>
            </a:pPr>
            <a:r>
              <a:rPr lang="ru-RU"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Воспитание гигиенических навыков;</a:t>
            </a:r>
          </a:p>
          <a:p>
            <a:pPr marL="285750" indent="-285750" algn="ctr">
              <a:buFont typeface="Arial" pitchFamily="34" charset="0"/>
              <a:buChar char="•"/>
            </a:pPr>
            <a:r>
              <a:rPr lang="ru-RU"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Навыков культурного поведения;</a:t>
            </a:r>
          </a:p>
          <a:p>
            <a:pPr marL="285750" indent="-285750" algn="ctr">
              <a:buFont typeface="Arial" pitchFamily="34" charset="0"/>
              <a:buChar char="•"/>
            </a:pPr>
            <a:r>
              <a:rPr lang="ru-RU"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Навыков самообслуживания;</a:t>
            </a:r>
          </a:p>
          <a:p>
            <a:pPr marL="285750" indent="-285750">
              <a:buFont typeface="Arial" pitchFamily="34" charset="0"/>
              <a:buChar char="•"/>
            </a:pPr>
            <a:endParaRPr lang="ru-RU"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62392626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6763" y="264788"/>
            <a:ext cx="4104456" cy="3078342"/>
          </a:xfrm>
          <a:prstGeom prst="rect">
            <a:avLst/>
          </a:prstGeom>
        </p:spPr>
      </p:pic>
      <p:pic>
        <p:nvPicPr>
          <p:cNvPr id="4" name="Рисунок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flipV="1">
            <a:off x="5333071" y="3636632"/>
            <a:ext cx="3065816" cy="2859766"/>
          </a:xfrm>
          <a:prstGeom prst="rect">
            <a:avLst/>
          </a:prstGeom>
        </p:spPr>
      </p:pic>
      <p:pic>
        <p:nvPicPr>
          <p:cNvPr id="6" name="Рисунок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0510" y="3533607"/>
            <a:ext cx="4176464" cy="3132348"/>
          </a:xfrm>
          <a:prstGeom prst="rect">
            <a:avLst/>
          </a:prstGeom>
        </p:spPr>
      </p:pic>
      <p:sp>
        <p:nvSpPr>
          <p:cNvPr id="2" name="TextBox 1"/>
          <p:cNvSpPr txBox="1"/>
          <p:nvPr/>
        </p:nvSpPr>
        <p:spPr>
          <a:xfrm>
            <a:off x="4646974" y="234587"/>
            <a:ext cx="4389522" cy="2554545"/>
          </a:xfrm>
          <a:prstGeom prst="rect">
            <a:avLst/>
          </a:prstGeom>
          <a:noFill/>
        </p:spPr>
        <p:txBody>
          <a:bodyPr wrap="square" rtlCol="0">
            <a:spAutoFit/>
          </a:bodyPr>
          <a:lstStyle/>
          <a:p>
            <a:pPr algn="ctr"/>
            <a:r>
              <a:rPr lang="ru-RU" sz="2000" b="1" dirty="0" smtClean="0">
                <a:ln w="17780" cmpd="sng">
                  <a:solidFill>
                    <a:srgbClr val="FFFFFF"/>
                  </a:solidFill>
                  <a:prstDash val="solid"/>
                  <a:miter lim="800000"/>
                </a:ln>
                <a:solidFill>
                  <a:schemeClr val="bg2">
                    <a:lumMod val="10000"/>
                  </a:schemeClr>
                </a:solidFill>
                <a:effectLst>
                  <a:outerShdw blurRad="50800" algn="tl" rotWithShape="0">
                    <a:srgbClr val="000000"/>
                  </a:outerShdw>
                </a:effectLst>
              </a:rPr>
              <a:t>Для того, чтобы воспитание культурно-гигиенических навыков осуществлялось успешно, в группе была создана соответствующая предметно-развивающая среда. Она была организована так, чтобы не препятствовать этому процессу</a:t>
            </a:r>
            <a:endParaRPr lang="ru-RU" sz="2000" b="1" dirty="0">
              <a:ln w="17780" cmpd="sng">
                <a:solidFill>
                  <a:srgbClr val="FFFFFF"/>
                </a:solidFill>
                <a:prstDash val="solid"/>
                <a:miter lim="800000"/>
              </a:ln>
              <a:solidFill>
                <a:schemeClr val="bg2">
                  <a:lumMod val="10000"/>
                </a:schemeClr>
              </a:solidFill>
              <a:effectLst>
                <a:outerShdw blurRad="50800" algn="tl" rotWithShape="0">
                  <a:srgbClr val="000000"/>
                </a:outerShdw>
              </a:effectLst>
            </a:endParaRPr>
          </a:p>
        </p:txBody>
      </p:sp>
    </p:spTree>
    <p:extLst>
      <p:ext uri="{BB962C8B-B14F-4D97-AF65-F5344CB8AC3E}">
        <p14:creationId xmlns:p14="http://schemas.microsoft.com/office/powerpoint/2010/main" val="62392626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par>
                          <p:cTn id="11" fill="hold">
                            <p:stCondLst>
                              <p:cond delay="1000"/>
                            </p:stCondLst>
                            <p:childTnLst>
                              <p:par>
                                <p:cTn id="12" presetID="31" presetClass="entr" presetSubtype="0"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1000" fill="hold"/>
                                        <p:tgtEl>
                                          <p:spTgt spid="6"/>
                                        </p:tgtEl>
                                        <p:attrNameLst>
                                          <p:attrName>ppt_w</p:attrName>
                                        </p:attrNameLst>
                                      </p:cBhvr>
                                      <p:tavLst>
                                        <p:tav tm="0">
                                          <p:val>
                                            <p:fltVal val="0"/>
                                          </p:val>
                                        </p:tav>
                                        <p:tav tm="100000">
                                          <p:val>
                                            <p:strVal val="#ppt_w"/>
                                          </p:val>
                                        </p:tav>
                                      </p:tavLst>
                                    </p:anim>
                                    <p:anim calcmode="lin" valueType="num">
                                      <p:cBhvr>
                                        <p:cTn id="15" dur="1000" fill="hold"/>
                                        <p:tgtEl>
                                          <p:spTgt spid="6"/>
                                        </p:tgtEl>
                                        <p:attrNameLst>
                                          <p:attrName>ppt_h</p:attrName>
                                        </p:attrNameLst>
                                      </p:cBhvr>
                                      <p:tavLst>
                                        <p:tav tm="0">
                                          <p:val>
                                            <p:fltVal val="0"/>
                                          </p:val>
                                        </p:tav>
                                        <p:tav tm="100000">
                                          <p:val>
                                            <p:strVal val="#ppt_h"/>
                                          </p:val>
                                        </p:tav>
                                      </p:tavLst>
                                    </p:anim>
                                    <p:anim calcmode="lin" valueType="num">
                                      <p:cBhvr>
                                        <p:cTn id="16" dur="1000" fill="hold"/>
                                        <p:tgtEl>
                                          <p:spTgt spid="6"/>
                                        </p:tgtEl>
                                        <p:attrNameLst>
                                          <p:attrName>style.rotation</p:attrName>
                                        </p:attrNameLst>
                                      </p:cBhvr>
                                      <p:tavLst>
                                        <p:tav tm="0">
                                          <p:val>
                                            <p:fltVal val="90"/>
                                          </p:val>
                                        </p:tav>
                                        <p:tav tm="100000">
                                          <p:val>
                                            <p:fltVal val="0"/>
                                          </p:val>
                                        </p:tav>
                                      </p:tavLst>
                                    </p:anim>
                                    <p:animEffect transition="in" filter="fade">
                                      <p:cBhvr>
                                        <p:cTn id="17" dur="1000"/>
                                        <p:tgtEl>
                                          <p:spTgt spid="6"/>
                                        </p:tgtEl>
                                      </p:cBhvr>
                                    </p:animEffect>
                                  </p:childTnLst>
                                </p:cTn>
                              </p:par>
                            </p:childTnLst>
                          </p:cTn>
                        </p:par>
                        <p:par>
                          <p:cTn id="18" fill="hold">
                            <p:stCondLst>
                              <p:cond delay="2000"/>
                            </p:stCondLst>
                            <p:childTnLst>
                              <p:par>
                                <p:cTn id="19" presetID="31" presetClass="entr" presetSubtype="0"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1000" fill="hold"/>
                                        <p:tgtEl>
                                          <p:spTgt spid="4"/>
                                        </p:tgtEl>
                                        <p:attrNameLst>
                                          <p:attrName>ppt_w</p:attrName>
                                        </p:attrNameLst>
                                      </p:cBhvr>
                                      <p:tavLst>
                                        <p:tav tm="0">
                                          <p:val>
                                            <p:fltVal val="0"/>
                                          </p:val>
                                        </p:tav>
                                        <p:tav tm="100000">
                                          <p:val>
                                            <p:strVal val="#ppt_w"/>
                                          </p:val>
                                        </p:tav>
                                      </p:tavLst>
                                    </p:anim>
                                    <p:anim calcmode="lin" valueType="num">
                                      <p:cBhvr>
                                        <p:cTn id="22" dur="1000" fill="hold"/>
                                        <p:tgtEl>
                                          <p:spTgt spid="4"/>
                                        </p:tgtEl>
                                        <p:attrNameLst>
                                          <p:attrName>ppt_h</p:attrName>
                                        </p:attrNameLst>
                                      </p:cBhvr>
                                      <p:tavLst>
                                        <p:tav tm="0">
                                          <p:val>
                                            <p:fltVal val="0"/>
                                          </p:val>
                                        </p:tav>
                                        <p:tav tm="100000">
                                          <p:val>
                                            <p:strVal val="#ppt_h"/>
                                          </p:val>
                                        </p:tav>
                                      </p:tavLst>
                                    </p:anim>
                                    <p:anim calcmode="lin" valueType="num">
                                      <p:cBhvr>
                                        <p:cTn id="23" dur="1000" fill="hold"/>
                                        <p:tgtEl>
                                          <p:spTgt spid="4"/>
                                        </p:tgtEl>
                                        <p:attrNameLst>
                                          <p:attrName>style.rotation</p:attrName>
                                        </p:attrNameLst>
                                      </p:cBhvr>
                                      <p:tavLst>
                                        <p:tav tm="0">
                                          <p:val>
                                            <p:fltVal val="90"/>
                                          </p:val>
                                        </p:tav>
                                        <p:tav tm="100000">
                                          <p:val>
                                            <p:fltVal val="0"/>
                                          </p:val>
                                        </p:tav>
                                      </p:tavLst>
                                    </p:anim>
                                    <p:animEffect transition="in" filter="fade">
                                      <p:cBhvr>
                                        <p:cTn id="24" dur="1000"/>
                                        <p:tgtEl>
                                          <p:spTgt spid="4"/>
                                        </p:tgtEl>
                                      </p:cBhvr>
                                    </p:animEffect>
                                  </p:childTnLst>
                                </p:cTn>
                              </p:par>
                            </p:childTnLst>
                          </p:cTn>
                        </p:par>
                        <p:par>
                          <p:cTn id="25" fill="hold">
                            <p:stCondLst>
                              <p:cond delay="3000"/>
                            </p:stCondLst>
                            <p:childTnLst>
                              <p:par>
                                <p:cTn id="26" presetID="10" presetClass="entr" presetSubtype="0" fill="hold" grpId="0" nodeType="after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39552" y="332656"/>
            <a:ext cx="6120680" cy="1200329"/>
          </a:xfrm>
          <a:prstGeom prst="rect">
            <a:avLst/>
          </a:prstGeom>
          <a:noFill/>
        </p:spPr>
        <p:txBody>
          <a:bodyPr wrap="square" rtlCol="0">
            <a:spAutoFit/>
          </a:bodyPr>
          <a:lstStyle/>
          <a:p>
            <a:r>
              <a:rPr lang="ru-RU"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В группе есть все условия, способствующие формированию и прочному закреплению навыков личной гигиены: есть все принадлежности для умывания, мытья ног (летом)</a:t>
            </a:r>
            <a:endParaRPr lang="ru-RU"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5" name="TextBox 4"/>
          <p:cNvSpPr txBox="1"/>
          <p:nvPr/>
        </p:nvSpPr>
        <p:spPr>
          <a:xfrm>
            <a:off x="395536" y="5072123"/>
            <a:ext cx="4608512" cy="923330"/>
          </a:xfrm>
          <a:prstGeom prst="rect">
            <a:avLst/>
          </a:prstGeom>
          <a:noFill/>
        </p:spPr>
        <p:txBody>
          <a:bodyPr wrap="square" rtlCol="0">
            <a:spAutoFit/>
          </a:bodyPr>
          <a:lstStyle/>
          <a:p>
            <a:r>
              <a:rPr lang="ru-RU"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Дети четко знают свою картинку на секции, где весит полотенце и лежат расчески</a:t>
            </a:r>
            <a:endParaRPr lang="ru-RU"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6" name="Рисунок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4420" y="1628800"/>
            <a:ext cx="3816424" cy="2880320"/>
          </a:xfrm>
          <a:prstGeom prst="rect">
            <a:avLst/>
          </a:prstGeom>
        </p:spPr>
      </p:pic>
      <p:pic>
        <p:nvPicPr>
          <p:cNvPr id="7" name="Рисунок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48064" y="1402531"/>
            <a:ext cx="3779912" cy="2602533"/>
          </a:xfrm>
          <a:prstGeom prst="rect">
            <a:avLst/>
          </a:prstGeom>
        </p:spPr>
      </p:pic>
      <p:pic>
        <p:nvPicPr>
          <p:cNvPr id="8" name="Рисунок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292080" y="4131078"/>
            <a:ext cx="3635896" cy="2726922"/>
          </a:xfrm>
          <a:prstGeom prst="rect">
            <a:avLst/>
          </a:prstGeom>
        </p:spPr>
      </p:pic>
    </p:spTree>
    <p:extLst>
      <p:ext uri="{BB962C8B-B14F-4D97-AF65-F5344CB8AC3E}">
        <p14:creationId xmlns:p14="http://schemas.microsoft.com/office/powerpoint/2010/main" val="62392626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par>
                          <p:cTn id="11" fill="hold">
                            <p:stCondLst>
                              <p:cond delay="1000"/>
                            </p:stCondLst>
                            <p:childTnLst>
                              <p:par>
                                <p:cTn id="12" presetID="31" presetClass="entr" presetSubtype="0"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1000" fill="hold"/>
                                        <p:tgtEl>
                                          <p:spTgt spid="7"/>
                                        </p:tgtEl>
                                        <p:attrNameLst>
                                          <p:attrName>ppt_w</p:attrName>
                                        </p:attrNameLst>
                                      </p:cBhvr>
                                      <p:tavLst>
                                        <p:tav tm="0">
                                          <p:val>
                                            <p:fltVal val="0"/>
                                          </p:val>
                                        </p:tav>
                                        <p:tav tm="100000">
                                          <p:val>
                                            <p:strVal val="#ppt_w"/>
                                          </p:val>
                                        </p:tav>
                                      </p:tavLst>
                                    </p:anim>
                                    <p:anim calcmode="lin" valueType="num">
                                      <p:cBhvr>
                                        <p:cTn id="15" dur="1000" fill="hold"/>
                                        <p:tgtEl>
                                          <p:spTgt spid="7"/>
                                        </p:tgtEl>
                                        <p:attrNameLst>
                                          <p:attrName>ppt_h</p:attrName>
                                        </p:attrNameLst>
                                      </p:cBhvr>
                                      <p:tavLst>
                                        <p:tav tm="0">
                                          <p:val>
                                            <p:fltVal val="0"/>
                                          </p:val>
                                        </p:tav>
                                        <p:tav tm="100000">
                                          <p:val>
                                            <p:strVal val="#ppt_h"/>
                                          </p:val>
                                        </p:tav>
                                      </p:tavLst>
                                    </p:anim>
                                    <p:anim calcmode="lin" valueType="num">
                                      <p:cBhvr>
                                        <p:cTn id="16" dur="1000" fill="hold"/>
                                        <p:tgtEl>
                                          <p:spTgt spid="7"/>
                                        </p:tgtEl>
                                        <p:attrNameLst>
                                          <p:attrName>style.rotation</p:attrName>
                                        </p:attrNameLst>
                                      </p:cBhvr>
                                      <p:tavLst>
                                        <p:tav tm="0">
                                          <p:val>
                                            <p:fltVal val="90"/>
                                          </p:val>
                                        </p:tav>
                                        <p:tav tm="100000">
                                          <p:val>
                                            <p:fltVal val="0"/>
                                          </p:val>
                                        </p:tav>
                                      </p:tavLst>
                                    </p:anim>
                                    <p:animEffect transition="in" filter="fade">
                                      <p:cBhvr>
                                        <p:cTn id="17" dur="1000"/>
                                        <p:tgtEl>
                                          <p:spTgt spid="7"/>
                                        </p:tgtEl>
                                      </p:cBhvr>
                                    </p:animEffect>
                                  </p:childTnLst>
                                </p:cTn>
                              </p:par>
                            </p:childTnLst>
                          </p:cTn>
                        </p:par>
                        <p:par>
                          <p:cTn id="18" fill="hold">
                            <p:stCondLst>
                              <p:cond delay="2000"/>
                            </p:stCondLst>
                            <p:childTnLst>
                              <p:par>
                                <p:cTn id="19" presetID="31" presetClass="entr" presetSubtype="0"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1000" fill="hold"/>
                                        <p:tgtEl>
                                          <p:spTgt spid="8"/>
                                        </p:tgtEl>
                                        <p:attrNameLst>
                                          <p:attrName>ppt_w</p:attrName>
                                        </p:attrNameLst>
                                      </p:cBhvr>
                                      <p:tavLst>
                                        <p:tav tm="0">
                                          <p:val>
                                            <p:fltVal val="0"/>
                                          </p:val>
                                        </p:tav>
                                        <p:tav tm="100000">
                                          <p:val>
                                            <p:strVal val="#ppt_w"/>
                                          </p:val>
                                        </p:tav>
                                      </p:tavLst>
                                    </p:anim>
                                    <p:anim calcmode="lin" valueType="num">
                                      <p:cBhvr>
                                        <p:cTn id="22" dur="1000" fill="hold"/>
                                        <p:tgtEl>
                                          <p:spTgt spid="8"/>
                                        </p:tgtEl>
                                        <p:attrNameLst>
                                          <p:attrName>ppt_h</p:attrName>
                                        </p:attrNameLst>
                                      </p:cBhvr>
                                      <p:tavLst>
                                        <p:tav tm="0">
                                          <p:val>
                                            <p:fltVal val="0"/>
                                          </p:val>
                                        </p:tav>
                                        <p:tav tm="100000">
                                          <p:val>
                                            <p:strVal val="#ppt_h"/>
                                          </p:val>
                                        </p:tav>
                                      </p:tavLst>
                                    </p:anim>
                                    <p:anim calcmode="lin" valueType="num">
                                      <p:cBhvr>
                                        <p:cTn id="23" dur="1000" fill="hold"/>
                                        <p:tgtEl>
                                          <p:spTgt spid="8"/>
                                        </p:tgtEl>
                                        <p:attrNameLst>
                                          <p:attrName>style.rotation</p:attrName>
                                        </p:attrNameLst>
                                      </p:cBhvr>
                                      <p:tavLst>
                                        <p:tav tm="0">
                                          <p:val>
                                            <p:fltVal val="90"/>
                                          </p:val>
                                        </p:tav>
                                        <p:tav tm="100000">
                                          <p:val>
                                            <p:fltVal val="0"/>
                                          </p:val>
                                        </p:tav>
                                      </p:tavLst>
                                    </p:anim>
                                    <p:animEffect transition="in" filter="fade">
                                      <p:cBhvr>
                                        <p:cTn id="24" dur="1000"/>
                                        <p:tgtEl>
                                          <p:spTgt spid="8"/>
                                        </p:tgtEl>
                                      </p:cBhvr>
                                    </p:animEffect>
                                  </p:childTnLst>
                                </p:cTn>
                              </p:par>
                            </p:childTnLst>
                          </p:cTn>
                        </p:par>
                        <p:par>
                          <p:cTn id="25" fill="hold">
                            <p:stCondLst>
                              <p:cond delay="3000"/>
                            </p:stCondLst>
                            <p:childTnLst>
                              <p:par>
                                <p:cTn id="26" presetID="10" presetClass="entr" presetSubtype="0" fill="hold" grpId="0" nodeType="after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500"/>
                                        <p:tgtEl>
                                          <p:spTgt spid="4"/>
                                        </p:tgtEl>
                                      </p:cBhvr>
                                    </p:animEffect>
                                  </p:childTnLst>
                                </p:cTn>
                              </p:par>
                            </p:childTnLst>
                          </p:cTn>
                        </p:par>
                        <p:par>
                          <p:cTn id="29" fill="hold">
                            <p:stCondLst>
                              <p:cond delay="3500"/>
                            </p:stCondLst>
                            <p:childTnLst>
                              <p:par>
                                <p:cTn id="30" presetID="10"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fade">
                                      <p:cBhvr>
                                        <p:cTn id="3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923330"/>
          </a:xfrm>
          <a:prstGeom prst="rect">
            <a:avLst/>
          </a:prstGeom>
          <a:noFill/>
        </p:spPr>
        <p:txBody>
          <a:bodyPr wrap="square" rtlCol="0">
            <a:spAutoFit/>
          </a:bodyPr>
          <a:lstStyle/>
          <a:p>
            <a:pPr algn="ctr"/>
            <a:r>
              <a:rPr lang="ru-RU"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Необходимые навыки лучше всего усваиваются детьми в играх социально-направленного содержания, для этого в кукольном уголке есть мыло (естественно игрушечное), губка, ковш и ванна-игра «</a:t>
            </a:r>
            <a:r>
              <a:rPr lang="ru-RU"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К</a:t>
            </a:r>
            <a:r>
              <a:rPr lang="ru-RU"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упание куклы»</a:t>
            </a:r>
          </a:p>
        </p:txBody>
      </p:sp>
      <p:sp>
        <p:nvSpPr>
          <p:cNvPr id="3" name="TextBox 2"/>
          <p:cNvSpPr txBox="1"/>
          <p:nvPr/>
        </p:nvSpPr>
        <p:spPr>
          <a:xfrm>
            <a:off x="-113664" y="3490377"/>
            <a:ext cx="9165910" cy="646331"/>
          </a:xfrm>
          <a:prstGeom prst="rect">
            <a:avLst/>
          </a:prstGeom>
          <a:noFill/>
        </p:spPr>
        <p:txBody>
          <a:bodyPr wrap="square" rtlCol="0">
            <a:spAutoFit/>
          </a:bodyPr>
          <a:lstStyle/>
          <a:p>
            <a:pPr algn="ctr"/>
            <a:r>
              <a:rPr lang="ru-RU"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Игры с куклой: «Поможем кукле накрыть стол к завтраку (обеду)», есть разнообразная посуда, фартучки. </a:t>
            </a:r>
            <a:endParaRPr lang="ru-RU"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 name="TextBox 3"/>
          <p:cNvSpPr txBox="1"/>
          <p:nvPr/>
        </p:nvSpPr>
        <p:spPr>
          <a:xfrm>
            <a:off x="1243671" y="6196656"/>
            <a:ext cx="6656658" cy="646331"/>
          </a:xfrm>
          <a:prstGeom prst="rect">
            <a:avLst/>
          </a:prstGeom>
          <a:noFill/>
        </p:spPr>
        <p:txBody>
          <a:bodyPr wrap="square" rtlCol="0">
            <a:spAutoFit/>
          </a:bodyPr>
          <a:lstStyle/>
          <a:p>
            <a:pPr algn="ctr"/>
            <a:r>
              <a:rPr lang="ru-RU"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В игре важно заинтересовать детей, увлечь их, активизировать инициативу и творчество</a:t>
            </a:r>
            <a:endParaRPr lang="ru-RU"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5" name="Рисунок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6728623" y="1071035"/>
            <a:ext cx="2567047" cy="2200326"/>
          </a:xfrm>
          <a:prstGeom prst="rect">
            <a:avLst/>
          </a:prstGeom>
        </p:spPr>
      </p:pic>
      <p:pic>
        <p:nvPicPr>
          <p:cNvPr id="6" name="Рисунок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7544" y="923330"/>
            <a:ext cx="2933768" cy="2200326"/>
          </a:xfrm>
          <a:prstGeom prst="rect">
            <a:avLst/>
          </a:prstGeom>
        </p:spPr>
      </p:pic>
      <p:pic>
        <p:nvPicPr>
          <p:cNvPr id="7" name="Рисунок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55776" y="4136708"/>
            <a:ext cx="3960440" cy="2052838"/>
          </a:xfrm>
          <a:prstGeom prst="rect">
            <a:avLst/>
          </a:prstGeom>
        </p:spPr>
      </p:pic>
      <p:pic>
        <p:nvPicPr>
          <p:cNvPr id="9" name="Рисунок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591958" y="887674"/>
            <a:ext cx="3100401" cy="2325301"/>
          </a:xfrm>
          <a:prstGeom prst="rect">
            <a:avLst/>
          </a:prstGeom>
        </p:spPr>
      </p:pic>
    </p:spTree>
    <p:extLst>
      <p:ext uri="{BB962C8B-B14F-4D97-AF65-F5344CB8AC3E}">
        <p14:creationId xmlns:p14="http://schemas.microsoft.com/office/powerpoint/2010/main" val="62392626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par>
                          <p:cTn id="11" fill="hold">
                            <p:stCondLst>
                              <p:cond delay="1000"/>
                            </p:stCondLst>
                            <p:childTnLst>
                              <p:par>
                                <p:cTn id="12" presetID="31" presetClass="entr" presetSubtype="0"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1000" fill="hold"/>
                                        <p:tgtEl>
                                          <p:spTgt spid="9"/>
                                        </p:tgtEl>
                                        <p:attrNameLst>
                                          <p:attrName>ppt_w</p:attrName>
                                        </p:attrNameLst>
                                      </p:cBhvr>
                                      <p:tavLst>
                                        <p:tav tm="0">
                                          <p:val>
                                            <p:fltVal val="0"/>
                                          </p:val>
                                        </p:tav>
                                        <p:tav tm="100000">
                                          <p:val>
                                            <p:strVal val="#ppt_w"/>
                                          </p:val>
                                        </p:tav>
                                      </p:tavLst>
                                    </p:anim>
                                    <p:anim calcmode="lin" valueType="num">
                                      <p:cBhvr>
                                        <p:cTn id="15" dur="1000" fill="hold"/>
                                        <p:tgtEl>
                                          <p:spTgt spid="9"/>
                                        </p:tgtEl>
                                        <p:attrNameLst>
                                          <p:attrName>ppt_h</p:attrName>
                                        </p:attrNameLst>
                                      </p:cBhvr>
                                      <p:tavLst>
                                        <p:tav tm="0">
                                          <p:val>
                                            <p:fltVal val="0"/>
                                          </p:val>
                                        </p:tav>
                                        <p:tav tm="100000">
                                          <p:val>
                                            <p:strVal val="#ppt_h"/>
                                          </p:val>
                                        </p:tav>
                                      </p:tavLst>
                                    </p:anim>
                                    <p:anim calcmode="lin" valueType="num">
                                      <p:cBhvr>
                                        <p:cTn id="16" dur="1000" fill="hold"/>
                                        <p:tgtEl>
                                          <p:spTgt spid="9"/>
                                        </p:tgtEl>
                                        <p:attrNameLst>
                                          <p:attrName>style.rotation</p:attrName>
                                        </p:attrNameLst>
                                      </p:cBhvr>
                                      <p:tavLst>
                                        <p:tav tm="0">
                                          <p:val>
                                            <p:fltVal val="90"/>
                                          </p:val>
                                        </p:tav>
                                        <p:tav tm="100000">
                                          <p:val>
                                            <p:fltVal val="0"/>
                                          </p:val>
                                        </p:tav>
                                      </p:tavLst>
                                    </p:anim>
                                    <p:animEffect transition="in" filter="fade">
                                      <p:cBhvr>
                                        <p:cTn id="17" dur="1000"/>
                                        <p:tgtEl>
                                          <p:spTgt spid="9"/>
                                        </p:tgtEl>
                                      </p:cBhvr>
                                    </p:animEffect>
                                  </p:childTnLst>
                                </p:cTn>
                              </p:par>
                            </p:childTnLst>
                          </p:cTn>
                        </p:par>
                        <p:par>
                          <p:cTn id="18" fill="hold">
                            <p:stCondLst>
                              <p:cond delay="2000"/>
                            </p:stCondLst>
                            <p:childTnLst>
                              <p:par>
                                <p:cTn id="19" presetID="31" presetClass="entr" presetSubtype="0"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1000" fill="hold"/>
                                        <p:tgtEl>
                                          <p:spTgt spid="5"/>
                                        </p:tgtEl>
                                        <p:attrNameLst>
                                          <p:attrName>ppt_w</p:attrName>
                                        </p:attrNameLst>
                                      </p:cBhvr>
                                      <p:tavLst>
                                        <p:tav tm="0">
                                          <p:val>
                                            <p:fltVal val="0"/>
                                          </p:val>
                                        </p:tav>
                                        <p:tav tm="100000">
                                          <p:val>
                                            <p:strVal val="#ppt_w"/>
                                          </p:val>
                                        </p:tav>
                                      </p:tavLst>
                                    </p:anim>
                                    <p:anim calcmode="lin" valueType="num">
                                      <p:cBhvr>
                                        <p:cTn id="22" dur="1000" fill="hold"/>
                                        <p:tgtEl>
                                          <p:spTgt spid="5"/>
                                        </p:tgtEl>
                                        <p:attrNameLst>
                                          <p:attrName>ppt_h</p:attrName>
                                        </p:attrNameLst>
                                      </p:cBhvr>
                                      <p:tavLst>
                                        <p:tav tm="0">
                                          <p:val>
                                            <p:fltVal val="0"/>
                                          </p:val>
                                        </p:tav>
                                        <p:tav tm="100000">
                                          <p:val>
                                            <p:strVal val="#ppt_h"/>
                                          </p:val>
                                        </p:tav>
                                      </p:tavLst>
                                    </p:anim>
                                    <p:anim calcmode="lin" valueType="num">
                                      <p:cBhvr>
                                        <p:cTn id="23" dur="1000" fill="hold"/>
                                        <p:tgtEl>
                                          <p:spTgt spid="5"/>
                                        </p:tgtEl>
                                        <p:attrNameLst>
                                          <p:attrName>style.rotation</p:attrName>
                                        </p:attrNameLst>
                                      </p:cBhvr>
                                      <p:tavLst>
                                        <p:tav tm="0">
                                          <p:val>
                                            <p:fltVal val="90"/>
                                          </p:val>
                                        </p:tav>
                                        <p:tav tm="100000">
                                          <p:val>
                                            <p:fltVal val="0"/>
                                          </p:val>
                                        </p:tav>
                                      </p:tavLst>
                                    </p:anim>
                                    <p:animEffect transition="in" filter="fade">
                                      <p:cBhvr>
                                        <p:cTn id="24" dur="1000"/>
                                        <p:tgtEl>
                                          <p:spTgt spid="5"/>
                                        </p:tgtEl>
                                      </p:cBhvr>
                                    </p:animEffect>
                                  </p:childTnLst>
                                </p:cTn>
                              </p:par>
                            </p:childTnLst>
                          </p:cTn>
                        </p:par>
                        <p:par>
                          <p:cTn id="25" fill="hold">
                            <p:stCondLst>
                              <p:cond delay="3000"/>
                            </p:stCondLst>
                            <p:childTnLst>
                              <p:par>
                                <p:cTn id="26" presetID="31" presetClass="entr" presetSubtype="0" fill="hold" nodeType="after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1000" fill="hold"/>
                                        <p:tgtEl>
                                          <p:spTgt spid="7"/>
                                        </p:tgtEl>
                                        <p:attrNameLst>
                                          <p:attrName>ppt_w</p:attrName>
                                        </p:attrNameLst>
                                      </p:cBhvr>
                                      <p:tavLst>
                                        <p:tav tm="0">
                                          <p:val>
                                            <p:fltVal val="0"/>
                                          </p:val>
                                        </p:tav>
                                        <p:tav tm="100000">
                                          <p:val>
                                            <p:strVal val="#ppt_w"/>
                                          </p:val>
                                        </p:tav>
                                      </p:tavLst>
                                    </p:anim>
                                    <p:anim calcmode="lin" valueType="num">
                                      <p:cBhvr>
                                        <p:cTn id="29" dur="1000" fill="hold"/>
                                        <p:tgtEl>
                                          <p:spTgt spid="7"/>
                                        </p:tgtEl>
                                        <p:attrNameLst>
                                          <p:attrName>ppt_h</p:attrName>
                                        </p:attrNameLst>
                                      </p:cBhvr>
                                      <p:tavLst>
                                        <p:tav tm="0">
                                          <p:val>
                                            <p:fltVal val="0"/>
                                          </p:val>
                                        </p:tav>
                                        <p:tav tm="100000">
                                          <p:val>
                                            <p:strVal val="#ppt_h"/>
                                          </p:val>
                                        </p:tav>
                                      </p:tavLst>
                                    </p:anim>
                                    <p:anim calcmode="lin" valueType="num">
                                      <p:cBhvr>
                                        <p:cTn id="30" dur="1000" fill="hold"/>
                                        <p:tgtEl>
                                          <p:spTgt spid="7"/>
                                        </p:tgtEl>
                                        <p:attrNameLst>
                                          <p:attrName>style.rotation</p:attrName>
                                        </p:attrNameLst>
                                      </p:cBhvr>
                                      <p:tavLst>
                                        <p:tav tm="0">
                                          <p:val>
                                            <p:fltVal val="90"/>
                                          </p:val>
                                        </p:tav>
                                        <p:tav tm="100000">
                                          <p:val>
                                            <p:fltVal val="0"/>
                                          </p:val>
                                        </p:tav>
                                      </p:tavLst>
                                    </p:anim>
                                    <p:animEffect transition="in" filter="fade">
                                      <p:cBhvr>
                                        <p:cTn id="31" dur="1000"/>
                                        <p:tgtEl>
                                          <p:spTgt spid="7"/>
                                        </p:tgtEl>
                                      </p:cBhvr>
                                    </p:animEffect>
                                  </p:childTnLst>
                                </p:cTn>
                              </p:par>
                            </p:childTnLst>
                          </p:cTn>
                        </p:par>
                        <p:par>
                          <p:cTn id="32" fill="hold">
                            <p:stCondLst>
                              <p:cond delay="4000"/>
                            </p:stCondLst>
                            <p:childTnLst>
                              <p:par>
                                <p:cTn id="33" presetID="10" presetClass="entr" presetSubtype="0" fill="hold" grpId="0" nodeType="after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fade">
                                      <p:cBhvr>
                                        <p:cTn id="35" dur="500"/>
                                        <p:tgtEl>
                                          <p:spTgt spid="3"/>
                                        </p:tgtEl>
                                      </p:cBhvr>
                                    </p:animEffect>
                                  </p:childTnLst>
                                </p:cTn>
                              </p:par>
                            </p:childTnLst>
                          </p:cTn>
                        </p:par>
                        <p:par>
                          <p:cTn id="36" fill="hold">
                            <p:stCondLst>
                              <p:cond delay="4500"/>
                            </p:stCondLst>
                            <p:childTnLst>
                              <p:par>
                                <p:cTn id="37" presetID="10" presetClass="entr" presetSubtype="0" fill="hold" grpId="0" nodeType="after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fade">
                                      <p:cBhvr>
                                        <p:cTn id="39" dur="500"/>
                                        <p:tgtEl>
                                          <p:spTgt spid="4"/>
                                        </p:tgtEl>
                                      </p:cBhvr>
                                    </p:animEffect>
                                  </p:childTnLst>
                                </p:cTn>
                              </p:par>
                            </p:childTnLst>
                          </p:cTn>
                        </p:par>
                        <p:par>
                          <p:cTn id="40" fill="hold">
                            <p:stCondLst>
                              <p:cond delay="5000"/>
                            </p:stCondLst>
                            <p:childTnLst>
                              <p:par>
                                <p:cTn id="41" presetID="10" presetClass="entr" presetSubtype="0" fill="hold" grpId="0" nodeType="afterEffect">
                                  <p:stCondLst>
                                    <p:cond delay="0"/>
                                  </p:stCondLst>
                                  <p:childTnLst>
                                    <p:set>
                                      <p:cBhvr>
                                        <p:cTn id="42" dur="1" fill="hold">
                                          <p:stCondLst>
                                            <p:cond delay="0"/>
                                          </p:stCondLst>
                                        </p:cTn>
                                        <p:tgtEl>
                                          <p:spTgt spid="2"/>
                                        </p:tgtEl>
                                        <p:attrNameLst>
                                          <p:attrName>style.visibility</p:attrName>
                                        </p:attrNameLst>
                                      </p:cBhvr>
                                      <p:to>
                                        <p:strVal val="visible"/>
                                      </p:to>
                                    </p:set>
                                    <p:animEffect transition="in" filter="fade">
                                      <p:cBhvr>
                                        <p:cTn id="4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3568" y="620688"/>
            <a:ext cx="7200800" cy="923330"/>
          </a:xfrm>
          <a:prstGeom prst="rect">
            <a:avLst/>
          </a:prstGeom>
          <a:noFill/>
        </p:spPr>
        <p:txBody>
          <a:bodyPr wrap="square" rtlCol="0">
            <a:spAutoFit/>
          </a:bodyPr>
          <a:lstStyle/>
          <a:p>
            <a:pPr algn="ctr"/>
            <a:r>
              <a:rPr lang="ru-RU"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Интересно детям и литературные сюжеты: «</a:t>
            </a:r>
            <a:r>
              <a:rPr lang="ru-RU"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Мойдодыр</a:t>
            </a:r>
            <a:r>
              <a:rPr lang="ru-RU"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a:t>
            </a:r>
            <a:r>
              <a:rPr lang="ru-RU"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Федорино</a:t>
            </a:r>
            <a:r>
              <a:rPr lang="ru-RU"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горе», «Девочка чумазая», и </a:t>
            </a:r>
            <a:r>
              <a:rPr lang="ru-RU"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д.р</a:t>
            </a:r>
            <a:r>
              <a:rPr lang="ru-RU"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Дети знают стихи о чистоте и опрятности:</a:t>
            </a:r>
            <a:endParaRPr lang="ru-RU"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 name="TextBox 2"/>
          <p:cNvSpPr txBox="1"/>
          <p:nvPr/>
        </p:nvSpPr>
        <p:spPr>
          <a:xfrm>
            <a:off x="797058" y="2132856"/>
            <a:ext cx="3312368" cy="1200329"/>
          </a:xfrm>
          <a:prstGeom prst="rect">
            <a:avLst/>
          </a:prstGeom>
          <a:noFill/>
          <a:ln w="76200" cmpd="tri">
            <a:solidFill>
              <a:srgbClr val="FF0000"/>
            </a:solidFill>
          </a:ln>
        </p:spPr>
        <p:txBody>
          <a:bodyPr wrap="square" rtlCol="0">
            <a:spAutoFit/>
          </a:bodyPr>
          <a:lstStyle/>
          <a:p>
            <a:r>
              <a:rPr lang="ru-RU"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Водичка, водичка</a:t>
            </a:r>
          </a:p>
          <a:p>
            <a:r>
              <a:rPr lang="ru-RU"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Умой мое личико,</a:t>
            </a:r>
          </a:p>
          <a:p>
            <a:r>
              <a:rPr lang="ru-RU"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Чтобы глазки блестели,</a:t>
            </a:r>
          </a:p>
          <a:p>
            <a:r>
              <a:rPr lang="ru-RU"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Чтобы щечки розовели. </a:t>
            </a:r>
            <a:endParaRPr lang="ru-RU"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 name="TextBox 3"/>
          <p:cNvSpPr txBox="1"/>
          <p:nvPr/>
        </p:nvSpPr>
        <p:spPr>
          <a:xfrm>
            <a:off x="5141958" y="2477297"/>
            <a:ext cx="3672408" cy="2308324"/>
          </a:xfrm>
          <a:prstGeom prst="rect">
            <a:avLst/>
          </a:prstGeom>
          <a:noFill/>
          <a:ln w="76200" cmpd="tri">
            <a:solidFill>
              <a:srgbClr val="92D050"/>
            </a:solidFill>
          </a:ln>
        </p:spPr>
        <p:txBody>
          <a:bodyPr wrap="square" rtlCol="0">
            <a:spAutoFit/>
          </a:bodyPr>
          <a:lstStyle/>
          <a:p>
            <a:r>
              <a:rPr lang="ru-RU"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Стихи </a:t>
            </a:r>
            <a:r>
              <a:rPr lang="ru-RU"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И.Гуриной</a:t>
            </a:r>
            <a:endParaRPr lang="ru-RU"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a:p>
            <a:r>
              <a:rPr lang="ru-RU"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a:t>
            </a:r>
            <a:r>
              <a:rPr lang="ru-RU"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Пробуждалочки</a:t>
            </a:r>
            <a:r>
              <a:rPr lang="ru-RU"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a:t>
            </a:r>
          </a:p>
          <a:p>
            <a:r>
              <a:rPr lang="ru-RU"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«За столом»</a:t>
            </a:r>
          </a:p>
          <a:p>
            <a:r>
              <a:rPr lang="ru-RU"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«Кормление»</a:t>
            </a:r>
          </a:p>
          <a:p>
            <a:r>
              <a:rPr lang="ru-RU"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«Завтрак»</a:t>
            </a:r>
          </a:p>
          <a:p>
            <a:r>
              <a:rPr lang="ru-RU"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«Полдник»</a:t>
            </a:r>
          </a:p>
          <a:p>
            <a:r>
              <a:rPr lang="ru-RU"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«Ужин»</a:t>
            </a:r>
          </a:p>
          <a:p>
            <a:r>
              <a:rPr lang="ru-RU"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И </a:t>
            </a:r>
            <a:r>
              <a:rPr lang="ru-RU"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д.р</a:t>
            </a:r>
            <a:r>
              <a:rPr lang="ru-RU"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a:t>
            </a:r>
            <a:endParaRPr lang="ru-RU"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5" name="TextBox 4"/>
          <p:cNvSpPr txBox="1"/>
          <p:nvPr/>
        </p:nvSpPr>
        <p:spPr>
          <a:xfrm>
            <a:off x="437018" y="3573016"/>
            <a:ext cx="4032448" cy="2862322"/>
          </a:xfrm>
          <a:prstGeom prst="rect">
            <a:avLst/>
          </a:prstGeom>
          <a:noFill/>
          <a:ln w="76200" cmpd="tri">
            <a:solidFill>
              <a:srgbClr val="FFFF00"/>
            </a:solidFill>
          </a:ln>
        </p:spPr>
        <p:txBody>
          <a:bodyPr wrap="square" rtlCol="0">
            <a:spAutoFit/>
          </a:bodyPr>
          <a:lstStyle/>
          <a:p>
            <a:r>
              <a:rPr lang="ru-RU"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Волшебная водичка</a:t>
            </a:r>
          </a:p>
          <a:p>
            <a:r>
              <a:rPr lang="ru-RU"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На розовое личико,</a:t>
            </a:r>
          </a:p>
          <a:p>
            <a:r>
              <a:rPr lang="ru-RU"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Ручеек из сказки,</a:t>
            </a:r>
          </a:p>
          <a:p>
            <a:r>
              <a:rPr lang="ru-RU"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На носик и на глазки,</a:t>
            </a:r>
          </a:p>
          <a:p>
            <a:r>
              <a:rPr lang="ru-RU"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Брызки</a:t>
            </a:r>
            <a:r>
              <a:rPr lang="ru-RU"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из кадушки</a:t>
            </a:r>
          </a:p>
          <a:p>
            <a:r>
              <a:rPr lang="ru-RU"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На щечки и на ушки,</a:t>
            </a:r>
          </a:p>
          <a:p>
            <a:r>
              <a:rPr lang="ru-RU"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Дождик из лейки</a:t>
            </a:r>
          </a:p>
          <a:p>
            <a:r>
              <a:rPr lang="ru-RU"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На лобик и на шейку,</a:t>
            </a:r>
          </a:p>
          <a:p>
            <a:r>
              <a:rPr lang="ru-RU"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Ливень с теплой тучки</a:t>
            </a:r>
          </a:p>
          <a:p>
            <a:r>
              <a:rPr lang="ru-RU"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На маленькие ручки.</a:t>
            </a:r>
          </a:p>
        </p:txBody>
      </p:sp>
    </p:spTree>
    <p:extLst>
      <p:ext uri="{BB962C8B-B14F-4D97-AF65-F5344CB8AC3E}">
        <p14:creationId xmlns:p14="http://schemas.microsoft.com/office/powerpoint/2010/main" val="62392626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31"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1000" fill="hold"/>
                                        <p:tgtEl>
                                          <p:spTgt spid="5"/>
                                        </p:tgtEl>
                                        <p:attrNameLst>
                                          <p:attrName>ppt_w</p:attrName>
                                        </p:attrNameLst>
                                      </p:cBhvr>
                                      <p:tavLst>
                                        <p:tav tm="0">
                                          <p:val>
                                            <p:fltVal val="0"/>
                                          </p:val>
                                        </p:tav>
                                        <p:tav tm="100000">
                                          <p:val>
                                            <p:strVal val="#ppt_w"/>
                                          </p:val>
                                        </p:tav>
                                      </p:tavLst>
                                    </p:anim>
                                    <p:anim calcmode="lin" valueType="num">
                                      <p:cBhvr>
                                        <p:cTn id="12" dur="1000" fill="hold"/>
                                        <p:tgtEl>
                                          <p:spTgt spid="5"/>
                                        </p:tgtEl>
                                        <p:attrNameLst>
                                          <p:attrName>ppt_h</p:attrName>
                                        </p:attrNameLst>
                                      </p:cBhvr>
                                      <p:tavLst>
                                        <p:tav tm="0">
                                          <p:val>
                                            <p:fltVal val="0"/>
                                          </p:val>
                                        </p:tav>
                                        <p:tav tm="100000">
                                          <p:val>
                                            <p:strVal val="#ppt_h"/>
                                          </p:val>
                                        </p:tav>
                                      </p:tavLst>
                                    </p:anim>
                                    <p:anim calcmode="lin" valueType="num">
                                      <p:cBhvr>
                                        <p:cTn id="13" dur="1000" fill="hold"/>
                                        <p:tgtEl>
                                          <p:spTgt spid="5"/>
                                        </p:tgtEl>
                                        <p:attrNameLst>
                                          <p:attrName>style.rotation</p:attrName>
                                        </p:attrNameLst>
                                      </p:cBhvr>
                                      <p:tavLst>
                                        <p:tav tm="0">
                                          <p:val>
                                            <p:fltVal val="90"/>
                                          </p:val>
                                        </p:tav>
                                        <p:tav tm="100000">
                                          <p:val>
                                            <p:fltVal val="0"/>
                                          </p:val>
                                        </p:tav>
                                      </p:tavLst>
                                    </p:anim>
                                    <p:animEffect transition="in" filter="fade">
                                      <p:cBhvr>
                                        <p:cTn id="14" dur="1000"/>
                                        <p:tgtEl>
                                          <p:spTgt spid="5"/>
                                        </p:tgtEl>
                                      </p:cBhvr>
                                    </p:animEffect>
                                  </p:childTnLst>
                                </p:cTn>
                              </p:par>
                            </p:childTnLst>
                          </p:cTn>
                        </p:par>
                        <p:par>
                          <p:cTn id="15" fill="hold">
                            <p:stCondLst>
                              <p:cond delay="1500"/>
                            </p:stCondLst>
                            <p:childTnLst>
                              <p:par>
                                <p:cTn id="16" presetID="31" presetClass="entr" presetSubtype="0"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1000" fill="hold"/>
                                        <p:tgtEl>
                                          <p:spTgt spid="3"/>
                                        </p:tgtEl>
                                        <p:attrNameLst>
                                          <p:attrName>ppt_w</p:attrName>
                                        </p:attrNameLst>
                                      </p:cBhvr>
                                      <p:tavLst>
                                        <p:tav tm="0">
                                          <p:val>
                                            <p:fltVal val="0"/>
                                          </p:val>
                                        </p:tav>
                                        <p:tav tm="100000">
                                          <p:val>
                                            <p:strVal val="#ppt_w"/>
                                          </p:val>
                                        </p:tav>
                                      </p:tavLst>
                                    </p:anim>
                                    <p:anim calcmode="lin" valueType="num">
                                      <p:cBhvr>
                                        <p:cTn id="19" dur="1000" fill="hold"/>
                                        <p:tgtEl>
                                          <p:spTgt spid="3"/>
                                        </p:tgtEl>
                                        <p:attrNameLst>
                                          <p:attrName>ppt_h</p:attrName>
                                        </p:attrNameLst>
                                      </p:cBhvr>
                                      <p:tavLst>
                                        <p:tav tm="0">
                                          <p:val>
                                            <p:fltVal val="0"/>
                                          </p:val>
                                        </p:tav>
                                        <p:tav tm="100000">
                                          <p:val>
                                            <p:strVal val="#ppt_h"/>
                                          </p:val>
                                        </p:tav>
                                      </p:tavLst>
                                    </p:anim>
                                    <p:anim calcmode="lin" valueType="num">
                                      <p:cBhvr>
                                        <p:cTn id="20" dur="1000" fill="hold"/>
                                        <p:tgtEl>
                                          <p:spTgt spid="3"/>
                                        </p:tgtEl>
                                        <p:attrNameLst>
                                          <p:attrName>style.rotation</p:attrName>
                                        </p:attrNameLst>
                                      </p:cBhvr>
                                      <p:tavLst>
                                        <p:tav tm="0">
                                          <p:val>
                                            <p:fltVal val="90"/>
                                          </p:val>
                                        </p:tav>
                                        <p:tav tm="100000">
                                          <p:val>
                                            <p:fltVal val="0"/>
                                          </p:val>
                                        </p:tav>
                                      </p:tavLst>
                                    </p:anim>
                                    <p:animEffect transition="in" filter="fade">
                                      <p:cBhvr>
                                        <p:cTn id="21" dur="1000"/>
                                        <p:tgtEl>
                                          <p:spTgt spid="3"/>
                                        </p:tgtEl>
                                      </p:cBhvr>
                                    </p:animEffect>
                                  </p:childTnLst>
                                </p:cTn>
                              </p:par>
                            </p:childTnLst>
                          </p:cTn>
                        </p:par>
                        <p:par>
                          <p:cTn id="22" fill="hold">
                            <p:stCondLst>
                              <p:cond delay="2500"/>
                            </p:stCondLst>
                            <p:childTnLst>
                              <p:par>
                                <p:cTn id="23" presetID="31" presetClass="entr" presetSubtype="0"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p:cTn id="25" dur="1000" fill="hold"/>
                                        <p:tgtEl>
                                          <p:spTgt spid="4"/>
                                        </p:tgtEl>
                                        <p:attrNameLst>
                                          <p:attrName>ppt_w</p:attrName>
                                        </p:attrNameLst>
                                      </p:cBhvr>
                                      <p:tavLst>
                                        <p:tav tm="0">
                                          <p:val>
                                            <p:fltVal val="0"/>
                                          </p:val>
                                        </p:tav>
                                        <p:tav tm="100000">
                                          <p:val>
                                            <p:strVal val="#ppt_w"/>
                                          </p:val>
                                        </p:tav>
                                      </p:tavLst>
                                    </p:anim>
                                    <p:anim calcmode="lin" valueType="num">
                                      <p:cBhvr>
                                        <p:cTn id="26" dur="1000" fill="hold"/>
                                        <p:tgtEl>
                                          <p:spTgt spid="4"/>
                                        </p:tgtEl>
                                        <p:attrNameLst>
                                          <p:attrName>ppt_h</p:attrName>
                                        </p:attrNameLst>
                                      </p:cBhvr>
                                      <p:tavLst>
                                        <p:tav tm="0">
                                          <p:val>
                                            <p:fltVal val="0"/>
                                          </p:val>
                                        </p:tav>
                                        <p:tav tm="100000">
                                          <p:val>
                                            <p:strVal val="#ppt_h"/>
                                          </p:val>
                                        </p:tav>
                                      </p:tavLst>
                                    </p:anim>
                                    <p:anim calcmode="lin" valueType="num">
                                      <p:cBhvr>
                                        <p:cTn id="27" dur="1000" fill="hold"/>
                                        <p:tgtEl>
                                          <p:spTgt spid="4"/>
                                        </p:tgtEl>
                                        <p:attrNameLst>
                                          <p:attrName>style.rotation</p:attrName>
                                        </p:attrNameLst>
                                      </p:cBhvr>
                                      <p:tavLst>
                                        <p:tav tm="0">
                                          <p:val>
                                            <p:fltVal val="90"/>
                                          </p:val>
                                        </p:tav>
                                        <p:tav tm="100000">
                                          <p:val>
                                            <p:fltVal val="0"/>
                                          </p:val>
                                        </p:tav>
                                      </p:tavLst>
                                    </p:anim>
                                    <p:animEffect transition="in" filter="fade">
                                      <p:cBhvr>
                                        <p:cTn id="28"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Lst>
  </p:timing>
</p:sld>
</file>

<file path=ppt/theme/theme1.xml><?xml version="1.0" encoding="utf-8"?>
<a:theme xmlns:a="http://schemas.openxmlformats.org/drawingml/2006/main" name="Воздушный поток">
  <a:themeElements>
    <a:clrScheme name="Воздушный поток">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Воздушный поток">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Воздушный поток">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Slipstream</Template>
  <TotalTime>212</TotalTime>
  <Words>708</Words>
  <Application>Microsoft Office PowerPoint</Application>
  <PresentationFormat>Экран (4:3)</PresentationFormat>
  <Paragraphs>58</Paragraphs>
  <Slides>15</Slides>
  <Notes>0</Notes>
  <HiddenSlides>0</HiddenSlides>
  <MMClips>1</MMClips>
  <ScaleCrop>false</ScaleCrop>
  <HeadingPairs>
    <vt:vector size="4" baseType="variant">
      <vt:variant>
        <vt:lpstr>Тема</vt:lpstr>
      </vt:variant>
      <vt:variant>
        <vt:i4>1</vt:i4>
      </vt:variant>
      <vt:variant>
        <vt:lpstr>Заголовки слайдов</vt:lpstr>
      </vt:variant>
      <vt:variant>
        <vt:i4>15</vt:i4>
      </vt:variant>
    </vt:vector>
  </HeadingPairs>
  <TitlesOfParts>
    <vt:vector size="16" baseType="lpstr">
      <vt:lpstr>Воздушный поток</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Капитан Бардак</dc:creator>
  <cp:lastModifiedBy>Галя</cp:lastModifiedBy>
  <cp:revision>18</cp:revision>
  <dcterms:created xsi:type="dcterms:W3CDTF">2013-11-23T08:24:52Z</dcterms:created>
  <dcterms:modified xsi:type="dcterms:W3CDTF">2023-07-13T05:23:42Z</dcterms:modified>
</cp:coreProperties>
</file>