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92" r:id="rId33"/>
    <p:sldId id="288" r:id="rId34"/>
    <p:sldId id="294" r:id="rId35"/>
    <p:sldId id="296" r:id="rId36"/>
    <p:sldId id="297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F8FF5-F0FE-4506-8BD4-D0E6374ADE9D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57A6B-AAE6-4CCE-9EAC-E0B0C88240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972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57A6B-AAE6-4CCE-9EAC-E0B0C882402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19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938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77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863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894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298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971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933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611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922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685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599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70CCA-1FCD-4B92-A648-331EFCB3EA3F}" type="datetimeFigureOut">
              <a:rPr lang="ru-RU" smtClean="0"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D5605-07DC-426B-A9CC-4A12E3461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674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gif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9.jpeg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2.jpeg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5.jpeg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9.jpeg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32.jpeg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35.jpeg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2.png"/><Relationship Id="rId5" Type="http://schemas.openxmlformats.org/officeDocument/2006/relationships/image" Target="../media/image37.jpeg"/><Relationship Id="rId4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hyperlink" Target="http://fiestino.ru/publ/vokrug_sveta/prazdniki_mira/mezhdunarodnyj_den_ptic_tradicii_dnja_pernatykh/5-1-0-192" TargetMode="External"/><Relationship Id="rId4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jpeg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gif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ВЕСНА В МИРЕ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Arial Black" panose="020B0A04020102020204" pitchFamily="34" charset="0"/>
              </a:rPr>
              <a:t>ПТИЦ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999" y="3875964"/>
            <a:ext cx="10035655" cy="2688608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mtClean="0"/>
              <a:t>                                                                               </a:t>
            </a:r>
            <a:endParaRPr lang="ru-RU" smtClean="0"/>
          </a:p>
          <a:p>
            <a:r>
              <a:rPr lang="ru-RU" dirty="0" smtClean="0"/>
              <a:t>        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Нижний Новгород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Zvuki_prirody_-_Penie_ptic_v_lesu_(x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5395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4078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791" y="138112"/>
            <a:ext cx="4639243" cy="5416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8501" y="138112"/>
            <a:ext cx="6531591" cy="5863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Скворцы умело подражают голосам многих птиц. То вдруг пустит скворец </a:t>
            </a:r>
            <a:r>
              <a:rPr lang="ru-RU" sz="32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соловьиную </a:t>
            </a: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трель, то закрякает дикой уткой, а то подражает кваканью лягушки, кудахтанью курицы.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Скворцы – очень полезные птицы. Они оберегают наши поля, сады, огороды, уничтожая гусениц, жуков-листоедов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26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esni_ptic_-_ZHavoronok_polevoj_-_Alauda_arvensis_(xMusic.me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6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09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1жаворонок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00801" y="-1"/>
            <a:ext cx="5791200" cy="5418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73206" y="298463"/>
            <a:ext cx="6032310" cy="313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солнце темный лес зардел;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долине пар белеет тонкий,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 песню раннюю запел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лазури жаворонок звонкий.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r>
              <a:rPr lang="ru-RU" sz="32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В.Жуковский</a:t>
            </a:r>
            <a:endParaRPr lang="ru-RU" sz="32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esni_ptic_-_ZHavoronok_polevoj_-_Alauda_arvensis_(x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5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3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1427" y="138467"/>
            <a:ext cx="4897272" cy="450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3191" y="232868"/>
            <a:ext cx="6585045" cy="6392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Ранней весной, когда еще на полях лежит рыхлый снег и лишь только появились первые проталины, прилетают и начинают петь жаворонки.</a:t>
            </a:r>
            <a:r>
              <a:rPr lang="ru-RU" sz="3200" b="1" dirty="0">
                <a:solidFill>
                  <a:srgbClr val="373737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Эти птички предпочитают селиться на луговых просторах, лесных полянах и опушках. Только там можно увидеть вертикально взмывающего ввысь, невзрачного на вид, но сопровождающего свой полет громким и приятным пением полевого жаворонка.</a:t>
            </a:r>
            <a:endParaRPr lang="ru-RU" sz="32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19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91069"/>
            <a:ext cx="5595582" cy="530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09434" y="191069"/>
            <a:ext cx="56228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345" indent="-347345">
              <a:spcBef>
                <a:spcPts val="575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0C1305"/>
                </a:solidFill>
                <a:latin typeface="+mj-lt"/>
              </a:rPr>
              <a:t>   Лучшим </a:t>
            </a:r>
            <a:r>
              <a:rPr lang="ru-RU" sz="3200" b="1" dirty="0">
                <a:solidFill>
                  <a:srgbClr val="0C1305"/>
                </a:solidFill>
                <a:latin typeface="+mj-lt"/>
              </a:rPr>
              <a:t>местом для </a:t>
            </a:r>
            <a:r>
              <a:rPr lang="ru-RU" sz="3200" b="1" dirty="0" smtClean="0">
                <a:solidFill>
                  <a:srgbClr val="0C1305"/>
                </a:solidFill>
                <a:latin typeface="+mj-lt"/>
              </a:rPr>
              <a:t>устройства гнездовий </a:t>
            </a:r>
            <a:r>
              <a:rPr lang="ru-RU" sz="3200" b="1" dirty="0">
                <a:solidFill>
                  <a:srgbClr val="0C1305"/>
                </a:solidFill>
                <a:latin typeface="+mj-lt"/>
              </a:rPr>
              <a:t>для этих птиц являются поля. Гнездо очень простое, строится оно в ямке на земле, среди травы. Гнездо маскируется очень тщательно, его трудно обнаружить.</a:t>
            </a:r>
            <a:endParaRPr lang="ru-RU" sz="3200" dirty="0">
              <a:effectLst/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90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esni_ptic_-_Zyablik_-_Fring_lla_co_lebs_(xMusic.me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33564" y="133064"/>
            <a:ext cx="4493526" cy="548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41193" y="365125"/>
            <a:ext cx="678293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+mj-lt"/>
              </a:rPr>
              <a:t>Лишь утро в саду настаёт,</a:t>
            </a:r>
            <a:r>
              <a:rPr lang="ru-RU" sz="3200" b="1" dirty="0">
                <a:latin typeface="+mj-lt"/>
              </a:rPr>
              <a:t/>
            </a:r>
            <a:br>
              <a:rPr lang="ru-RU" sz="3200" b="1" dirty="0">
                <a:latin typeface="+mj-lt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</a:rPr>
              <a:t>Ещё не проснувшись, я слышу:</a:t>
            </a:r>
            <a:r>
              <a:rPr lang="ru-RU" sz="3200" b="1" dirty="0">
                <a:latin typeface="+mj-lt"/>
              </a:rPr>
              <a:t/>
            </a:r>
            <a:br>
              <a:rPr lang="ru-RU" sz="3200" b="1" dirty="0">
                <a:latin typeface="+mj-lt"/>
              </a:rPr>
            </a:br>
            <a:r>
              <a:rPr lang="ru-RU" sz="3200" b="1" dirty="0" err="1">
                <a:solidFill>
                  <a:srgbClr val="000000"/>
                </a:solidFill>
                <a:latin typeface="+mj-lt"/>
              </a:rPr>
              <a:t>Hа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 ветке то громче, то тише</a:t>
            </a:r>
            <a:r>
              <a:rPr lang="ru-RU" sz="3200" b="1" dirty="0">
                <a:latin typeface="+mj-lt"/>
              </a:rPr>
              <a:t/>
            </a:r>
            <a:br>
              <a:rPr lang="ru-RU" sz="3200" b="1" dirty="0">
                <a:latin typeface="+mj-lt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</a:rPr>
              <a:t>Без удержу зяблик поёт.</a:t>
            </a:r>
            <a:r>
              <a:rPr lang="ru-RU" sz="3200" b="1" dirty="0">
                <a:latin typeface="+mj-lt"/>
              </a:rPr>
              <a:t/>
            </a:r>
            <a:br>
              <a:rPr lang="ru-RU" sz="3200" b="1" dirty="0">
                <a:latin typeface="+mj-lt"/>
              </a:rPr>
            </a:br>
            <a:r>
              <a:rPr lang="ru-RU" sz="3200" b="1" dirty="0" err="1">
                <a:solidFill>
                  <a:srgbClr val="000000"/>
                </a:solidFill>
                <a:latin typeface="+mj-lt"/>
              </a:rPr>
              <a:t>Kупается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 в алом рассвете,</a:t>
            </a:r>
            <a:r>
              <a:rPr lang="ru-RU" sz="3200" b="1" dirty="0">
                <a:latin typeface="+mj-lt"/>
              </a:rPr>
              <a:t/>
            </a:r>
            <a:br>
              <a:rPr lang="ru-RU" sz="3200" b="1" dirty="0">
                <a:latin typeface="+mj-lt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</a:rPr>
              <a:t>Прищёлкивает язычком,</a:t>
            </a:r>
            <a:r>
              <a:rPr lang="ru-RU" sz="3200" b="1" dirty="0">
                <a:latin typeface="+mj-lt"/>
              </a:rPr>
              <a:t/>
            </a:r>
            <a:br>
              <a:rPr lang="ru-RU" sz="3200" b="1" dirty="0">
                <a:latin typeface="+mj-lt"/>
              </a:rPr>
            </a:br>
            <a:r>
              <a:rPr lang="ru-RU" sz="3200" b="1" dirty="0" err="1">
                <a:solidFill>
                  <a:srgbClr val="000000"/>
                </a:solidFill>
                <a:latin typeface="+mj-lt"/>
              </a:rPr>
              <a:t>Kак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 будто бы лучшим на свете</a:t>
            </a:r>
            <a:r>
              <a:rPr lang="ru-RU" sz="3200" b="1" dirty="0">
                <a:latin typeface="+mj-lt"/>
              </a:rPr>
              <a:t/>
            </a:r>
            <a:br>
              <a:rPr lang="ru-RU" sz="3200" b="1" dirty="0">
                <a:latin typeface="+mj-lt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</a:rPr>
              <a:t>Позавтракал он</a:t>
            </a:r>
            <a:r>
              <a:rPr lang="ru-RU" sz="3200" b="1" dirty="0">
                <a:latin typeface="+mj-lt"/>
              </a:rPr>
              <a:t/>
            </a:r>
            <a:br>
              <a:rPr lang="ru-RU" sz="3200" b="1" dirty="0">
                <a:latin typeface="+mj-lt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</a:rPr>
              <a:t>Червячком</a:t>
            </a:r>
            <a:r>
              <a:rPr lang="ru-RU" sz="3200" b="1" dirty="0" smtClean="0">
                <a:solidFill>
                  <a:srgbClr val="000000"/>
                </a:solidFill>
                <a:latin typeface="+mj-lt"/>
              </a:rPr>
              <a:t>!     </a:t>
            </a:r>
          </a:p>
          <a:p>
            <a:r>
              <a:rPr lang="ru-RU" sz="3200" b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latin typeface="+mj-lt"/>
              </a:rPr>
              <a:t>                                                  </a:t>
            </a:r>
            <a:r>
              <a:rPr lang="ru-RU" sz="3200" b="1" dirty="0" err="1" smtClean="0">
                <a:solidFill>
                  <a:srgbClr val="000000"/>
                </a:solidFill>
                <a:latin typeface="+mj-lt"/>
              </a:rPr>
              <a:t>Т.Белозеров</a:t>
            </a:r>
            <a:endParaRPr lang="ru-RU" sz="3200" b="1" dirty="0">
              <a:latin typeface="+mj-lt"/>
            </a:endParaRPr>
          </a:p>
        </p:txBody>
      </p:sp>
      <p:pic>
        <p:nvPicPr>
          <p:cNvPr id="8" name="Pesni_ptic_-_Zyablik_-_Fring_lla_co_lebs_(x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09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numSld="3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2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9884" y="175252"/>
            <a:ext cx="5883204" cy="469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88912" y="175252"/>
            <a:ext cx="59070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+mj-lt"/>
                <a:ea typeface="Times New Roman" panose="02020603050405020304" pitchFamily="18" charset="0"/>
              </a:rPr>
              <a:t>Прилетают зяблики в первых числах апреля  и сразу же радуют нас своей песней. Продолжается песня всего несколько секунд, но повторяется много раз. Обитают зяблики в парках и лесах, и также рядом с жильем человека. Зяблика можно узнать по яркой окраске. </a:t>
            </a:r>
            <a:r>
              <a:rPr lang="ru-RU" sz="3200" b="1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Питается семенами и зелёными частями растений,  летом также вредными </a:t>
            </a:r>
            <a:r>
              <a:rPr lang="ru-RU" sz="3200" b="1" dirty="0" smtClean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насекомыми. </a:t>
            </a:r>
            <a:endParaRPr lang="ru-RU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139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4700" y="182341"/>
            <a:ext cx="5197522" cy="481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9182" y="182341"/>
            <a:ext cx="63257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345" indent="-347345">
              <a:spcBef>
                <a:spcPts val="575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+mj-lt"/>
              </a:rPr>
              <a:t>    Взрослые 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птицы заботятся о птенцах, выкармливают их и охраняют территорию, предупреждая друг друга о присутствии хищника тревожным позывом или звуком «</a:t>
            </a:r>
            <a:r>
              <a:rPr lang="ru-RU" sz="3200" b="1" dirty="0" err="1">
                <a:solidFill>
                  <a:srgbClr val="000000"/>
                </a:solidFill>
                <a:latin typeface="+mj-lt"/>
              </a:rPr>
              <a:t>хьют-хьют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». Откладывают 4-7 яиц, </a:t>
            </a:r>
            <a:r>
              <a:rPr lang="ru-RU" sz="3200" b="1" dirty="0" smtClean="0">
                <a:solidFill>
                  <a:srgbClr val="000000"/>
                </a:solidFill>
                <a:latin typeface="+mj-lt"/>
              </a:rPr>
              <a:t>окрашенных 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в бледный </a:t>
            </a:r>
            <a:r>
              <a:rPr lang="ru-RU" sz="3200" b="1" dirty="0" smtClean="0">
                <a:solidFill>
                  <a:srgbClr val="000000"/>
                </a:solidFill>
                <a:latin typeface="+mj-lt"/>
              </a:rPr>
              <a:t>голубовато-зеленый цвет 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с розовато-фиолетовыми пятнами. </a:t>
            </a:r>
            <a:endParaRPr lang="ru-RU" sz="3200" dirty="0">
              <a:effectLst/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75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esni_ptic_-_Pesnya_solovya_(xMusic.me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82185" y="163773"/>
            <a:ext cx="6090313" cy="528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73206" y="777922"/>
            <a:ext cx="4690281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Эта маленькая птица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Петь большая мастерица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На берёзке средь ветвей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Трель заводит...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700" b="1" kern="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7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7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   </a:t>
            </a:r>
            <a:r>
              <a:rPr lang="ru-RU" sz="4800" b="1" kern="0" dirty="0" smtClean="0">
                <a:solidFill>
                  <a:prstClr val="black"/>
                </a:solidFill>
                <a:latin typeface="+mj-lt"/>
                <a:ea typeface="+mj-ea"/>
                <a:cs typeface="Times New Roman" pitchFamily="18" charset="0"/>
              </a:rPr>
              <a:t>СОЛОВЕЙ</a:t>
            </a:r>
            <a:r>
              <a:rPr kumimoji="0" lang="ru-RU" sz="27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7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793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460" y="156903"/>
            <a:ext cx="5675868" cy="52613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6603" y="156903"/>
            <a:ext cx="5786650" cy="5019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Любители соловьиного пения с нетерпением ждут времени, когда у березы развернется лист. Появились листочки- зазвучала соловьиная песня. Это происходит в мае. Поет соловей долго, ночи напролет, а иногда даже и днем. Умолкают соловьи только в середине июня.</a:t>
            </a:r>
            <a:endParaRPr lang="ru-RU" sz="32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3380" y="218364"/>
            <a:ext cx="5811672" cy="52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56948" y="218364"/>
            <a:ext cx="590948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75"/>
              </a:spcBef>
              <a:spcAft>
                <a:spcPts val="0"/>
              </a:spcAft>
            </a:pPr>
            <a:r>
              <a:rPr lang="ru-RU" sz="3200" b="1" dirty="0">
                <a:latin typeface="+mj-lt"/>
                <a:ea typeface="Times New Roman" panose="02020603050405020304" pitchFamily="18" charset="0"/>
              </a:rPr>
              <a:t>В это время где-нибудь под кустом, в траве, в простеньком гнезде уже лежат пять-шесть неприметных яичек, и самочка заботливо высиживает их. Соловей помогает самочке высиживать яйца и кормить птенцов, теперь ему не до песен. </a:t>
            </a:r>
            <a:r>
              <a:rPr lang="ru-RU" sz="3200" b="1" dirty="0" smtClean="0">
                <a:solidFill>
                  <a:srgbClr val="000000"/>
                </a:solidFill>
                <a:latin typeface="+mj-lt"/>
              </a:rPr>
              <a:t>Соловей питается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 </a:t>
            </a:r>
            <a:r>
              <a:rPr lang="ru-RU" sz="3200" b="1" dirty="0" smtClean="0">
                <a:solidFill>
                  <a:srgbClr val="000000"/>
                </a:solidFill>
                <a:latin typeface="+mj-lt"/>
              </a:rPr>
              <a:t>пауками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,</a:t>
            </a:r>
            <a:r>
              <a:rPr lang="ru-RU" sz="3200" b="1" dirty="0" smtClean="0">
                <a:solidFill>
                  <a:srgbClr val="000000"/>
                </a:solidFill>
                <a:latin typeface="+mj-lt"/>
              </a:rPr>
              <a:t>           насекомыми, червями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, ягодами.</a:t>
            </a:r>
            <a:endParaRPr lang="ru-RU" sz="3200" b="1" dirty="0">
              <a:effectLst/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89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19949" cy="382953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По-настоящему весну открывают птицы. Весной </a:t>
            </a:r>
            <a:r>
              <a:rPr lang="ru-RU" sz="3200" b="1" dirty="0"/>
              <a:t>все оживает, птицы радуются теплу и солнечным лучам, повсюду слышны трели, песни, чириканья, мелодичный свист. Вот возвращаются с теплых краев перелетные птицы - грач, жаворонок, скворец, зяблик, ласточка... Они весной строят гнёзда и откладывают в них яйца. Некоторые птицы уже в конце весны успевают вывести птенцов.</a:t>
            </a:r>
          </a:p>
        </p:txBody>
      </p:sp>
      <p:pic>
        <p:nvPicPr>
          <p:cNvPr id="4" name="Picture 2" descr="C:\Documents and Settings\Admin\Мои документы\Мои рисунки\1UQR7CA27Y8HXCALTVHD7CAWGEJGJCAJC6BKMCAV9WMNOCAUI6RSECAQUDGXWCA10JQ4ICACH4YFYCAGSJIOWCAWR0A7PCALB3OVLCAI9Q6MKCAVYCI2QCA36CH8DCA8KTGGOCAEE1ZE9CA8FRW80CAG6DKR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2765" y="4991114"/>
            <a:ext cx="16764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Documents and Settings\Admin\Мои документы\Мои рисунки\1372237210_zhivotnye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3700" y="4237541"/>
            <a:ext cx="2608288" cy="2182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Documents and Settings\Admin\Мои документы\Мои рисунки\1291847211_image0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7" y="4217654"/>
            <a:ext cx="2513916" cy="2202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C:\Documents and Settings\Admin\Мои документы\Мои рисунки\1676.jpg"/>
          <p:cNvPicPr>
            <a:picLocks noChangeAspect="1" noChangeArrowheads="1"/>
          </p:cNvPicPr>
          <p:nvPr/>
        </p:nvPicPr>
        <p:blipFill>
          <a:blip r:embed="rId6" cstate="print"/>
          <a:srcRect l="7143" t="6492" r="3571" b="7792"/>
          <a:stretch>
            <a:fillRect/>
          </a:stretch>
        </p:blipFill>
        <p:spPr bwMode="auto">
          <a:xfrm>
            <a:off x="9815736" y="2842022"/>
            <a:ext cx="2376264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Documents and Settings\Admin\Мои документы\Мои рисунки\6BGGSCAX6YS4NCABRUVXBCAZ9TS69CABMAVYBCA9BO3OTCAB2HE40CAAQMIXPCA3LXGZ9CAEIKWTFCAU2TPRFCAKEESLECA4MHWNHCAFFOMPVCAZ1G9HLCAIAL1DACAWA1HAPCAA7JZPWCA1KYZ31CAR0BFR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83312" y="4032558"/>
            <a:ext cx="2160240" cy="2592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203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пение птиц - ласточка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8490" y="655093"/>
            <a:ext cx="538347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Я проворна, легкокрыла,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Хвост раздвоен, словно вилы.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Если я летаю низко, 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Значит, дождик где-то близко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 marL="342900" lvl="0" indent="-342900">
              <a:spcBef>
                <a:spcPct val="20000"/>
              </a:spcBef>
            </a:pPr>
            <a:endParaRPr lang="ru-RU" sz="32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marL="342900" lvl="0" indent="-342900" algn="r">
              <a:spcBef>
                <a:spcPct val="2000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                                                                              </a:t>
            </a:r>
            <a:r>
              <a:rPr lang="ru-RU" sz="40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ЛАСТОЧКА</a:t>
            </a:r>
            <a:endParaRPr lang="ru-RU" sz="40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13946" y="109537"/>
            <a:ext cx="6316071" cy="470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пение птиц - ласточ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7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numSld="3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456" y="0"/>
            <a:ext cx="5718544" cy="539086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8363" y="232012"/>
            <a:ext cx="625509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У ласточки стройное, обтекаемое тело и длинные узкие крылья. Клюв короткий, лапки маленькие, длинные хвосты. Для ласточки характерна способность добывать пищу в воздухе, они в состоянии ловить насекомых на лету. </a:t>
            </a:r>
            <a:r>
              <a:rPr lang="ru-RU" sz="3200" b="1" kern="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Есть примета: высоко летают ласточки – быть хорошей погоде, летают низко – к дождю. Примета верная.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241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9140" y="163773"/>
            <a:ext cx="4317242" cy="25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79140" y="2700077"/>
            <a:ext cx="4317242" cy="282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0" y="365126"/>
            <a:ext cx="76791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Свои </a:t>
            </a: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гнёзда они лепят из глины, грязи и илистого песка, смачивая комочки своей необычайно липкой слюной, а внутреннюю часть своего слепленного гнезда устилают мягкой и тёплой подстилкой. Ласточки откладывают 4-6 яиц и самка с самцом по очереди высиживают. Птенцов выкармливают так же оба родителя.</a:t>
            </a:r>
          </a:p>
        </p:txBody>
      </p:sp>
    </p:spTree>
    <p:extLst>
      <p:ext uri="{BB962C8B-B14F-4D97-AF65-F5344CB8AC3E}">
        <p14:creationId xmlns:p14="http://schemas.microsoft.com/office/powerpoint/2010/main" val="1320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dalekij-golos-pary-zhuravlej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41994" y="177421"/>
            <a:ext cx="5326041" cy="534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82137" y="365125"/>
            <a:ext cx="5800299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+mj-lt"/>
              </a:rPr>
              <a:t>Весной из дальних жарких стран</a:t>
            </a:r>
          </a:p>
          <a:p>
            <a:r>
              <a:rPr lang="ru-RU" sz="3200" b="1" dirty="0">
                <a:latin typeface="+mj-lt"/>
              </a:rPr>
              <a:t>летит к нам клином караван.</a:t>
            </a:r>
          </a:p>
          <a:p>
            <a:r>
              <a:rPr lang="ru-RU" sz="3200" b="1" dirty="0">
                <a:latin typeface="+mj-lt"/>
              </a:rPr>
              <a:t>В пути без отдыха они.</a:t>
            </a:r>
          </a:p>
          <a:p>
            <a:r>
              <a:rPr lang="ru-RU" sz="3200" b="1" dirty="0">
                <a:latin typeface="+mj-lt"/>
              </a:rPr>
              <a:t>Без пищи  часто - ночи, дни.</a:t>
            </a:r>
          </a:p>
          <a:p>
            <a:r>
              <a:rPr lang="ru-RU" sz="3200" b="1" dirty="0">
                <a:latin typeface="+mj-lt"/>
              </a:rPr>
              <a:t>Хоть в южных странах и теплей,</a:t>
            </a:r>
          </a:p>
          <a:p>
            <a:r>
              <a:rPr lang="ru-RU" sz="3200" b="1" dirty="0">
                <a:latin typeface="+mj-lt"/>
              </a:rPr>
              <a:t>но наша родина милей</a:t>
            </a:r>
            <a:r>
              <a:rPr lang="ru-RU" sz="3200" b="1" dirty="0" smtClean="0">
                <a:latin typeface="+mj-lt"/>
              </a:rPr>
              <a:t>.</a:t>
            </a:r>
            <a:endParaRPr lang="ru-RU" sz="3200" b="1" dirty="0">
              <a:latin typeface="+mj-lt"/>
            </a:endParaRPr>
          </a:p>
          <a:p>
            <a:r>
              <a:rPr lang="ru-RU" sz="3200" b="1" dirty="0" smtClean="0">
                <a:latin typeface="+mj-lt"/>
              </a:rPr>
              <a:t>                                      </a:t>
            </a:r>
            <a:r>
              <a:rPr lang="ru-RU" sz="3200" b="1" dirty="0" err="1" smtClean="0">
                <a:latin typeface="+mj-lt"/>
              </a:rPr>
              <a:t>З.Соснина</a:t>
            </a:r>
            <a:endParaRPr lang="ru-RU" sz="3200" b="1" dirty="0" smtClean="0">
              <a:latin typeface="+mj-lt"/>
            </a:endParaRPr>
          </a:p>
          <a:p>
            <a:endParaRPr lang="ru-RU" sz="3200" b="1" dirty="0">
              <a:latin typeface="+mj-lt"/>
            </a:endParaRPr>
          </a:p>
          <a:p>
            <a:r>
              <a:rPr lang="ru-RU" sz="4000" b="1" dirty="0" smtClean="0">
                <a:latin typeface="+mj-lt"/>
              </a:rPr>
              <a:t>ЖУРАВЛИ</a:t>
            </a:r>
            <a:endParaRPr lang="ru-RU" sz="4000" b="1" dirty="0">
              <a:latin typeface="+mj-lt"/>
            </a:endParaRPr>
          </a:p>
        </p:txBody>
      </p:sp>
      <p:pic>
        <p:nvPicPr>
          <p:cNvPr id="8" name="dalekij-golos-pary-zhuravlej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9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8847" y="191068"/>
            <a:ext cx="4594178" cy="5268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72955" y="356188"/>
            <a:ext cx="659186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latin typeface="+mj-lt"/>
              </a:rPr>
              <a:t>Журавль ведет в основном дневной образ жизни. Ночью эти </a:t>
            </a:r>
            <a:r>
              <a:rPr lang="ru-RU" sz="3200" b="1" dirty="0" smtClean="0">
                <a:latin typeface="+mj-lt"/>
              </a:rPr>
              <a:t>птицы</a:t>
            </a:r>
            <a:r>
              <a:rPr lang="ru-RU" sz="3200" b="1" dirty="0">
                <a:latin typeface="+mj-lt"/>
              </a:rPr>
              <a:t> спят стоя на одной ноге, очень часто посреди водоема, тем самым обезопасив себя от хищников.</a:t>
            </a:r>
            <a:r>
              <a:rPr lang="ru-RU" sz="3200" b="1" dirty="0">
                <a:solidFill>
                  <a:srgbClr val="666666"/>
                </a:solidFill>
                <a:latin typeface="+mj-lt"/>
              </a:rPr>
              <a:t>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Серые журавли держатся парами в течение всей жизни. Для гнезда выбирается сухой участок земли, над водой или поблизости от неё посреди густой растительности — зарослей камышей, осоки и т. п.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4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9540" y="206990"/>
            <a:ext cx="4904095" cy="504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18365" y="859809"/>
            <a:ext cx="64963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20000"/>
              </a:spcBef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Гнездо </a:t>
            </a: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большое, свыше метра в диаметре и строится из различного растительного материала. В гнезде обычно бывает 2 яйца. Оба родителя насиживают яйца. Птенцы, покрытые пухом, вскоре после рождения способны покидать гнездо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169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zvuki-lebedej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_0312_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743" y="175264"/>
            <a:ext cx="5581935" cy="527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8322" y="641446"/>
            <a:ext cx="517250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+mj-lt"/>
              </a:rPr>
              <a:t>В лесных районах </a:t>
            </a:r>
            <a:r>
              <a:rPr lang="ru-RU" sz="3200" b="1" dirty="0" smtClean="0">
                <a:latin typeface="+mj-lt"/>
              </a:rPr>
              <a:t>обитает,</a:t>
            </a:r>
          </a:p>
          <a:p>
            <a:pPr algn="ctr"/>
            <a:r>
              <a:rPr lang="ru-RU" sz="3200" b="1" dirty="0" smtClean="0">
                <a:latin typeface="+mj-lt"/>
              </a:rPr>
              <a:t>И </a:t>
            </a:r>
            <a:r>
              <a:rPr lang="ru-RU" sz="3200" b="1" dirty="0">
                <a:latin typeface="+mj-lt"/>
              </a:rPr>
              <a:t>на зимовку улетает,</a:t>
            </a:r>
          </a:p>
          <a:p>
            <a:pPr algn="ctr"/>
            <a:r>
              <a:rPr lang="ru-RU" sz="3200" b="1" dirty="0">
                <a:latin typeface="+mj-lt"/>
              </a:rPr>
              <a:t>И шея птицы той всегда,</a:t>
            </a:r>
          </a:p>
          <a:p>
            <a:pPr algn="ctr"/>
            <a:r>
              <a:rPr lang="ru-RU" sz="3200" b="1" dirty="0">
                <a:latin typeface="+mj-lt"/>
              </a:rPr>
              <a:t>Напоминает цифру </a:t>
            </a:r>
            <a:r>
              <a:rPr lang="ru-RU" sz="3200" b="1" dirty="0" smtClean="0">
                <a:latin typeface="+mj-lt"/>
              </a:rPr>
              <a:t>два!</a:t>
            </a:r>
          </a:p>
          <a:p>
            <a:pPr algn="ctr"/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endParaRPr lang="ru-RU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+mj-lt"/>
              </a:rPr>
              <a:t>Лебедь</a:t>
            </a:r>
            <a:endParaRPr lang="ru-RU" sz="4000" b="1" dirty="0">
              <a:solidFill>
                <a:srgbClr val="000000"/>
              </a:solidFill>
              <a:latin typeface="+mj-lt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8" name="zvuki-lebedej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numSld="3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7027" y="144438"/>
            <a:ext cx="5827593" cy="498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54842" y="365125"/>
            <a:ext cx="57047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Лебедь — изящная перелётная птица, улетающая в Африку в октябре и возвращающаяся весной. Их считают символом красоты, чистоты, благородства. Бытует мнение, что пары лебедей соединяются на всю жизнь, и они не могут жить друг без друга. 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1797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77422" y="0"/>
            <a:ext cx="597772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>
                <a:latin typeface="+mj-lt"/>
              </a:rPr>
              <a:t>Питаются птицы в основном растительной пищей, которую находят </a:t>
            </a:r>
            <a:r>
              <a:rPr lang="ru-RU" sz="3200" b="1" dirty="0" smtClean="0">
                <a:latin typeface="+mj-lt"/>
              </a:rPr>
              <a:t>в водоемах</a:t>
            </a:r>
            <a:r>
              <a:rPr lang="ru-RU" sz="3200" b="1" dirty="0">
                <a:latin typeface="+mj-lt"/>
              </a:rPr>
              <a:t>. </a:t>
            </a:r>
            <a:r>
              <a:rPr lang="ru-RU" sz="3200" b="1" dirty="0" smtClean="0">
                <a:latin typeface="+mj-lt"/>
              </a:rPr>
              <a:t>Небольшие </a:t>
            </a:r>
            <a:r>
              <a:rPr lang="ru-RU" sz="3200" b="1" dirty="0">
                <a:latin typeface="+mj-lt"/>
              </a:rPr>
              <a:t>животные, лягушки, черви, ракушки и мелкая рыбешка тоже становятся их </a:t>
            </a:r>
            <a:r>
              <a:rPr lang="ru-RU" sz="3200" b="1" dirty="0" smtClean="0">
                <a:latin typeface="+mj-lt"/>
              </a:rPr>
              <a:t>добычей. </a:t>
            </a:r>
            <a:r>
              <a:rPr lang="ru-RU" sz="3200" b="1" dirty="0" smtClean="0">
                <a:latin typeface="+mj-lt"/>
                <a:cs typeface="Times New Roman" pitchFamily="18" charset="0"/>
              </a:rPr>
              <a:t>Птенцы 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выращиваются </a:t>
            </a: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обоими родителями, опекающими детёнышей в течение 1-2 лет после рождения.</a:t>
            </a:r>
          </a:p>
        </p:txBody>
      </p:sp>
      <p:pic>
        <p:nvPicPr>
          <p:cNvPr id="6" name="Picture 6" descr="1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300" y="205581"/>
            <a:ext cx="6170802" cy="5294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37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zvuk-aista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6901" y="152399"/>
            <a:ext cx="5928815" cy="545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72956" y="152399"/>
            <a:ext cx="515203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Он живет на крыше дома – 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Длинноногий, длинноносый, 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Длинношеий, безголосый. 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Он летает на охоту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За лягушками к болоту.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kern="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                                                                               АИСТ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8" name="zvuk-aist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5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numSld="2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1692" y="365125"/>
            <a:ext cx="599283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Каждый год птицы летят к нам теми же воздушными дорогами и в том же порядке, в каком летели их предки. Первыми трогаются в путь те, что осенью улетали от нас последними. Последними – те, что первыми улетали от нас осенью. Позже других прилетают самые яркие и пестрые птицы: им надо дождаться свежей листвы и </a:t>
            </a:r>
            <a:r>
              <a:rPr lang="ru-RU" sz="32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травы.</a:t>
            </a:r>
            <a:endParaRPr lang="ru-RU" sz="3200" b="1" dirty="0">
              <a:latin typeface="+mj-lt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544" y="562708"/>
            <a:ext cx="2926081" cy="1955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529" y="3432517"/>
            <a:ext cx="2982351" cy="2265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422" y="3334043"/>
            <a:ext cx="2421816" cy="2364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49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5682185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788" y="109182"/>
            <a:ext cx="5923128" cy="539086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204716" y="109183"/>
            <a:ext cx="6373503" cy="610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 </a:t>
            </a: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прилёте 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аисты поселяются </a:t>
            </a: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 прежних гнёздах на вершинах деревьев и на крышах; любят местности, обильные водой. Так как аистов не преследуют, то они очень доверчивы и подходят близко к 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жилищам человека. </a:t>
            </a: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Пищу их 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составляют рыба</a:t>
            </a: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 лягушки, ящерицы, </a:t>
            </a:r>
            <a:endParaRPr lang="ru-RU" sz="3200" b="1" dirty="0" smtClean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  змеи</a:t>
            </a: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улитки, 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полевые</a:t>
            </a: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мыши, кроты</a:t>
            </a: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 насекомые. 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Аист живёт </a:t>
            </a:r>
            <a:r>
              <a:rPr lang="ru-RU" sz="32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очень долго.</a:t>
            </a:r>
          </a:p>
        </p:txBody>
      </p:sp>
    </p:spTree>
    <p:extLst>
      <p:ext uri="{BB962C8B-B14F-4D97-AF65-F5344CB8AC3E}">
        <p14:creationId xmlns:p14="http://schemas.microsoft.com/office/powerpoint/2010/main" val="408928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48000" y="1536174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</a:pP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1536174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</a:pP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024" y="382137"/>
            <a:ext cx="5322627" cy="5276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 ворона, не синица,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Как зовется эта птица?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Примостилась на суку,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Раздалось в лесу: «Ку-ку</a:t>
            </a:r>
            <a:r>
              <a:rPr lang="ru-RU" sz="32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4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КУКУШКА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1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кукушка обыкновенная фото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174" y="170312"/>
            <a:ext cx="6541826" cy="5302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0440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6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Кукушка-птица-Образ-жизни-и-среда-обитания-кукушки-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639" y="176354"/>
            <a:ext cx="6537846" cy="522815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0" y="1"/>
            <a:ext cx="528168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Calibri Light" panose="020F0302020204030204"/>
              </a:rPr>
              <a:t>Обыкновенная кукушка - достаточно загадочная птица. Ее сложно увидеть. У многих народов о ней есть масса легенд. А связано это прежде всего с необычным образом ее жизни. В начале весны кукушки покидают Африку и </a:t>
            </a:r>
            <a:r>
              <a:rPr lang="ru-RU" sz="3200" b="1" dirty="0" smtClean="0">
                <a:solidFill>
                  <a:srgbClr val="000000"/>
                </a:solidFill>
                <a:latin typeface="Calibri Light" panose="020F0302020204030204"/>
              </a:rPr>
              <a:t>летят </a:t>
            </a:r>
            <a:r>
              <a:rPr lang="ru-RU" sz="3200" b="1" dirty="0">
                <a:solidFill>
                  <a:srgbClr val="000000"/>
                </a:solidFill>
                <a:latin typeface="Calibri Light" panose="020F0302020204030204"/>
              </a:rPr>
              <a:t>к месту гнездования. Они ведут одиночную жизнь</a:t>
            </a:r>
            <a:r>
              <a:rPr lang="ru-RU" sz="3200" b="1" dirty="0" smtClean="0">
                <a:solidFill>
                  <a:srgbClr val="000000"/>
                </a:solidFill>
                <a:latin typeface="Calibri Light" panose="020F0302020204030204"/>
              </a:rPr>
              <a:t>.</a:t>
            </a:r>
            <a:r>
              <a:rPr lang="ru-RU" sz="3200" b="1" dirty="0">
                <a:solidFill>
                  <a:srgbClr val="000000"/>
                </a:solidFill>
                <a:latin typeface="Calibri Light" panose="020F0302020204030204"/>
              </a:rPr>
              <a:t> Кукушка обыкновенная не вьет гнезд.</a:t>
            </a:r>
            <a:r>
              <a:rPr lang="ru-RU" sz="3200" b="1" dirty="0" smtClean="0">
                <a:solidFill>
                  <a:srgbClr val="000000"/>
                </a:solidFill>
                <a:latin typeface="Calibri Light" panose="020F0302020204030204"/>
              </a:rPr>
              <a:t> </a:t>
            </a:r>
            <a:endParaRPr lang="ru-RU" sz="3200" b="1" dirty="0">
              <a:solidFill>
                <a:prstClr val="black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974430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nashzeleniymir.ru/wp-content/uploads/2017/11/%D0%9A%D1%80%D1%8B%D0%BB%D1%8C%D1%8F-%D0%BA%D1%83%D0%BA%D1%83%D1%88%D0%BA%D0%B8-%D0%BE%D0%B1%D1%8B%D0%BA%D0%BD%D0%BE%D0%B2%D0%B5%D0%BD%D0%BD%D0%BE%D0%B9-%D1%84%D0%BE%D1%82%D0%B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63" y="136478"/>
            <a:ext cx="6032291" cy="48040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22829" y="136479"/>
            <a:ext cx="5895833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00"/>
                </a:solidFill>
                <a:latin typeface="+mj-lt"/>
              </a:rPr>
              <a:t>Зато 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она активно наблюдает за другими птичками. </a:t>
            </a:r>
            <a:r>
              <a:rPr lang="ru-RU" sz="3200" b="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Как вы думаете, зачем она это делает? Кукушка выбирает будущих воспитателей своим птенцам. Да, вот такая хитрая птица. Она </a:t>
            </a:r>
            <a:r>
              <a:rPr lang="ru-RU" sz="3200" b="1" dirty="0" smtClean="0">
                <a:solidFill>
                  <a:srgbClr val="000000"/>
                </a:solidFill>
                <a:latin typeface="+mj-lt"/>
              </a:rPr>
              <a:t>подкладывает свои яйца в чужие гнезда. </a:t>
            </a:r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Прожорливый 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характер птицы делает ее очень полезной. Ей нужно много кушать, и она не перебирает насекомыми, поедает всех вокруг. </a:t>
            </a:r>
            <a:endParaRPr lang="ru-RU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811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2263" y="204717"/>
            <a:ext cx="8611737" cy="4811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 Руси наступление весны всегда ассоциировалось с прилетом птиц. С наступлением теплых деньков множество крылатых путешественников возвращаются к своим родным гнездам, преодолев трудную дорогу. Поэтому нет ничего удивительного, что существует такой праздник, как международный день птиц, и отмечают его именно весной — в первый день апреля.</a:t>
            </a:r>
            <a:r>
              <a:rPr lang="ru-RU" sz="3200" b="1" u="sng" dirty="0">
                <a:solidFill>
                  <a:srgbClr val="0563C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.</a:t>
            </a:r>
            <a:endParaRPr lang="ru-RU" sz="32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Zvuki_prirody_-_Penie_ptic_v_lesu_(x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31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06722" y="341194"/>
            <a:ext cx="5786651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 smtClean="0">
                <a:solidFill>
                  <a:srgbClr val="FF0000"/>
                </a:solidFill>
                <a:latin typeface="Rockwell Extra Bold" panose="020609030405050204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БЕРЕГИТЕ </a:t>
            </a:r>
            <a:r>
              <a:rPr lang="en-US" sz="3600" b="1" dirty="0">
                <a:solidFill>
                  <a:srgbClr val="FF0000"/>
                </a:solidFill>
                <a:latin typeface="Rockwell Extra Bold" panose="020609030405050204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ПТИЦ!</a:t>
            </a:r>
            <a:endParaRPr lang="ru-RU" sz="3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11439" y="1026319"/>
            <a:ext cx="633256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Пернатые наши друзья,</a:t>
            </a:r>
            <a:b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Мы с вами большая семья,</a:t>
            </a:r>
            <a:b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Сегодня всем людям хочу я сказать,</a:t>
            </a:r>
            <a:b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Что надо друзей этих оберегать.</a:t>
            </a:r>
            <a:b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Пусть птицы в небесах поют,</a:t>
            </a:r>
            <a:b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Птенцов высиживают, гнезда вьют.</a:t>
            </a:r>
            <a:b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 пернатыми планета наша краше,</a:t>
            </a:r>
            <a:b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 в этом так же счастье наше!</a:t>
            </a:r>
            <a:br>
              <a:rPr lang="ru-RU" sz="32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728357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51630" y="1405719"/>
            <a:ext cx="664646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0" b="1" dirty="0" smtClean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КОНЕЦ</a:t>
            </a:r>
            <a:endParaRPr lang="ru-RU" sz="15000" b="1" dirty="0"/>
          </a:p>
        </p:txBody>
      </p:sp>
    </p:spTree>
    <p:extLst>
      <p:ext uri="{BB962C8B-B14F-4D97-AF65-F5344CB8AC3E}">
        <p14:creationId xmlns:p14="http://schemas.microsoft.com/office/powerpoint/2010/main" val="2691595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7421" y="709684"/>
            <a:ext cx="5568286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Aft>
                <a:spcPts val="0"/>
              </a:spcAft>
            </a:pPr>
            <a:endParaRPr lang="ru-RU" sz="3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enie_ptic_-_Grach_(xMusic.me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8" name="Picture 6" descr="https://arhivurokov.ru/multiurok/html/2017/02/21/s_58aba6414c502/img23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extLst/>
        </p:spPr>
      </p:pic>
      <p:pic>
        <p:nvPicPr>
          <p:cNvPr id="12" name="Picture 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128" y="122830"/>
            <a:ext cx="6091451" cy="5349922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5" name="Прямоугольник 4"/>
          <p:cNvSpPr/>
          <p:nvPr/>
        </p:nvSpPr>
        <p:spPr>
          <a:xfrm>
            <a:off x="177421" y="464024"/>
            <a:ext cx="5568288" cy="3581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6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По весне к нам с юга мчится Чёрная, как ворон, птица. </a:t>
            </a:r>
            <a:endParaRPr lang="ru-RU" sz="3600" b="1" dirty="0">
              <a:latin typeface="+mj-lt"/>
              <a:ea typeface="Times New Roman" panose="02020603050405020304" pitchFamily="18" charset="0"/>
            </a:endParaRPr>
          </a:p>
          <a:p>
            <a:pPr fontAlgn="base">
              <a:lnSpc>
                <a:spcPct val="106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Для деревьев наших врач – Ест букашек разных …</a:t>
            </a:r>
            <a:endParaRPr lang="ru-RU" sz="3600" b="1" dirty="0">
              <a:latin typeface="+mj-lt"/>
              <a:ea typeface="Times New Roman" panose="02020603050405020304" pitchFamily="18" charset="0"/>
            </a:endParaRPr>
          </a:p>
          <a:p>
            <a:pPr algn="r">
              <a:lnSpc>
                <a:spcPct val="105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                                                                ГРАЧ</a:t>
            </a:r>
            <a:endParaRPr lang="ru-RU" sz="3600" b="1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3" name="Penie_ptic_-_Grach_(x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0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numSld="3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838200" y="6176962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0430"/>
            <a:ext cx="12566098" cy="7068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39" y="-105723"/>
            <a:ext cx="5976383" cy="5510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0125" y="122830"/>
            <a:ext cx="6032311" cy="5361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C1305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Первые вестники весны в средней полосе России - грачи. Обычно они прилетают к 17 марта. </a:t>
            </a: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Еще во многих местах лежит снег, еще нередки ночные заморозки, а грачи уже прилетели. Они строят новые и ремонтируют старые гнезда. На нескольких деревьях может разместиться целый грачиный городок. </a:t>
            </a:r>
            <a:endParaRPr lang="ru-RU" sz="3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02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6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flipH="1">
            <a:off x="152400" y="150125"/>
            <a:ext cx="637691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Шум и гам  слышны из далека. </a:t>
            </a:r>
            <a:r>
              <a:rPr lang="ru-RU" sz="32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Грачат </a:t>
            </a: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появляется в гнезде по три-пять. И всю ораву кормит один отец, заботливая мама всегда с птенцами. Через три недели грачата покидают гнездо, сбиваются в стаи </a:t>
            </a:r>
            <a:r>
              <a:rPr lang="ru-RU" sz="32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отправляются в самостоятельный полет</a:t>
            </a:r>
            <a:r>
              <a:rPr lang="ru-RU" sz="32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200" b="1" dirty="0">
                <a:latin typeface="+mj-lt"/>
              </a:rPr>
              <a:t>Грач – полезная птица. Он уничтожает личинок проволочников, гусениц мотылька и других вредных насекомых.</a:t>
            </a:r>
          </a:p>
        </p:txBody>
      </p:sp>
      <p:pic>
        <p:nvPicPr>
          <p:cNvPr id="7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3755" y="150125"/>
            <a:ext cx="5365845" cy="5663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8707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enie_ptic_-_Skvorec_2_(xMusic.me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9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скворец аним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0800" y="112623"/>
            <a:ext cx="5636526" cy="532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86604" y="365125"/>
            <a:ext cx="5117910" cy="5674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Мы построили скворечню</a:t>
            </a:r>
            <a:endParaRPr lang="ru-RU" sz="32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Для весёлого скворца,</a:t>
            </a:r>
            <a:endParaRPr lang="ru-RU" sz="32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Мы повесили скворечник</a:t>
            </a:r>
            <a:endParaRPr lang="ru-RU" sz="32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Возле самого крыльца.</a:t>
            </a:r>
            <a:endParaRPr lang="ru-RU" sz="32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Всё семейство вчетвером</a:t>
            </a:r>
            <a:endParaRPr lang="ru-RU" sz="32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Проживает в доме том:</a:t>
            </a:r>
            <a:endParaRPr lang="ru-RU" sz="32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Мать, отец и скворушки –</a:t>
            </a:r>
            <a:endParaRPr lang="ru-RU" sz="32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Чёрненькие пёрышки.</a:t>
            </a:r>
            <a:endParaRPr lang="ru-RU" sz="32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Е. </a:t>
            </a:r>
            <a:r>
              <a:rPr lang="ru-RU" sz="3200" b="1" dirty="0" err="1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Тараховская</a:t>
            </a:r>
            <a:endParaRPr lang="ru-RU" sz="32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enie_ptic_-_Skvorec_2_(x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21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4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\Мои документы\Мои рисунки\T142sch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7528" y="365125"/>
            <a:ext cx="5172502" cy="5107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00251" y="95534"/>
            <a:ext cx="6355307" cy="572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СКВОРЕЦ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За грачами прилетают СКВОРЦЫ. Скворец – птица лесная. Скворцы живут в светлых разреженных лесах, гнездятся по опушкам. Скворцы сбиваются в стаи и селятся небольшими колониями, обычно по несколько пар недалеко друг от друга. Иногда их можно увидеть летящими огромной группой.</a:t>
            </a:r>
            <a:endParaRPr lang="ru-RU" sz="3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arhivurokov.ru/multiurok/html/2017/02/21/s_58aba6414c502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0677" y="228599"/>
            <a:ext cx="5351069" cy="49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365125"/>
            <a:ext cx="65706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345" indent="-347345">
              <a:spcBef>
                <a:spcPts val="575"/>
              </a:spcBef>
              <a:spcAft>
                <a:spcPts val="0"/>
              </a:spcAft>
            </a:pPr>
            <a:r>
              <a:rPr lang="en-US" sz="3200" b="1" dirty="0" smtClean="0">
                <a:latin typeface="+mj-lt"/>
                <a:ea typeface="Times New Roman" panose="02020603050405020304" pitchFamily="18" charset="0"/>
              </a:rPr>
              <a:t>    </a:t>
            </a:r>
            <a:r>
              <a:rPr lang="ru-RU" sz="3200" b="1" dirty="0" smtClean="0">
                <a:latin typeface="+mj-lt"/>
                <a:ea typeface="Times New Roman" panose="02020603050405020304" pitchFamily="18" charset="0"/>
              </a:rPr>
              <a:t>Гнезда </a:t>
            </a:r>
            <a:r>
              <a:rPr lang="ru-RU" sz="3200" b="1" dirty="0">
                <a:latin typeface="+mj-lt"/>
                <a:ea typeface="Times New Roman" panose="02020603050405020304" pitchFamily="18" charset="0"/>
              </a:rPr>
              <a:t>устраивают в дуплах. Человек помог скворцам, стал развешивать скворечники. </a:t>
            </a:r>
            <a:r>
              <a:rPr lang="ru-RU" sz="3200" b="1" dirty="0">
                <a:solidFill>
                  <a:srgbClr val="000000"/>
                </a:solidFill>
                <a:latin typeface="+mj-lt"/>
              </a:rPr>
              <a:t>Подстилкой служат сухие веточки деревьев, стебли, листья, шерсть и перья других птиц. Строят гнездо оба будущих родителя. Обычно кладка состоит из 4—6 светло-голубых яиц без крапинок.</a:t>
            </a:r>
            <a:endParaRPr lang="ru-RU" sz="3200" b="1" dirty="0">
              <a:effectLst/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98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1293</TotalTime>
  <Words>1192</Words>
  <Application>Microsoft Office PowerPoint</Application>
  <PresentationFormat>Произвольный</PresentationFormat>
  <Paragraphs>99</Paragraphs>
  <Slides>36</Slides>
  <Notes>1</Notes>
  <HiddenSlides>0</HiddenSlides>
  <MMClips>20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ВЕСНА В МИРЕ  ПТИЦ</vt:lpstr>
      <vt:lpstr>По-настоящему весну открывают птицы. Весной все оживает, птицы радуются теплу и солнечным лучам, повсюду слышны трели, песни, чириканья, мелодичный свист. Вот возвращаются с теплых краев перелетные птицы - грач, жаворонок, скворец, зяблик, ласточка... Они весной строят гнёзда и откладывают в них яйца. Некоторые птицы уже в конце весны успевают вывести птенцов.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Перелетные птицы                         весной</dc:title>
  <dc:creator>Юзер</dc:creator>
  <cp:lastModifiedBy>Галя</cp:lastModifiedBy>
  <cp:revision>100</cp:revision>
  <dcterms:created xsi:type="dcterms:W3CDTF">2018-03-08T11:49:17Z</dcterms:created>
  <dcterms:modified xsi:type="dcterms:W3CDTF">2019-01-07T09:27:07Z</dcterms:modified>
</cp:coreProperties>
</file>