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3" r:id="rId15"/>
    <p:sldId id="268" r:id="rId16"/>
    <p:sldId id="269" r:id="rId17"/>
    <p:sldId id="281" r:id="rId18"/>
    <p:sldId id="282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78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0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43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9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1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516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8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2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311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AD1D1-EBCC-40BC-AAB7-4B751C49FFCA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2C223-7E81-45D0-9EE9-84321BAA1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4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10699/c35309e0a5b0291571f5f963bce56146e227835e/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412702/a0182fc43a8bbf8974658cda72c860ddfb210c52/#dst555" TargetMode="External"/><Relationship Id="rId2" Type="http://schemas.openxmlformats.org/officeDocument/2006/relationships/hyperlink" Target="http://www.consultant.ru/document/cons_doc_LAW_412702/a0182fc43a8bbf8974658cda72c860ddfb210c52/#dst55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://www.consultant.ru/document/cons_doc_LAW_412702/c35309e0a5b0291571f5f963bce56146e227835e/#dst10053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Антон Семенович Макаренко — Ресурсный центр Музы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68" y="156172"/>
            <a:ext cx="809625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73082" y="1082776"/>
            <a:ext cx="481411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Безнаказанность воспитывает хулигана.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Макаренко (1888 – 1939) – советский педагог и писатель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70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онятие и признаки правонарушения. Состав правонарушения - Теория  государства и пра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1616"/>
            <a:ext cx="576262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02448" y="2501411"/>
            <a:ext cx="1004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Умысел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7382" y="2498609"/>
            <a:ext cx="488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противоправности своих действий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19603" y="3092880"/>
            <a:ext cx="2999715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Деликтоспособность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способность лица </a:t>
            </a:r>
            <a:r>
              <a:rPr lang="ru-RU" b="0" i="0" u="sng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нести ответственность за вред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причинённый его противоправным деянием. Является элементом дееспособности.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81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465" y="174344"/>
            <a:ext cx="7321927" cy="20621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Юридическая ответственность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мер государственного принуждения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совершенное правонарушение. 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Равно 2"/>
          <p:cNvSpPr/>
          <p:nvPr/>
        </p:nvSpPr>
        <p:spPr>
          <a:xfrm>
            <a:off x="7577750" y="669957"/>
            <a:ext cx="1874067" cy="94156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16014" y="534299"/>
            <a:ext cx="2731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Последствие за поступок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748" t="25201" r="26091" b="29328"/>
          <a:stretch/>
        </p:blipFill>
        <p:spPr>
          <a:xfrm>
            <a:off x="2506651" y="2408319"/>
            <a:ext cx="5398854" cy="436367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3808" y="2596980"/>
            <a:ext cx="2731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ризнаки: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Слепоглухонемое забайкальское правосуд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588" y="2408319"/>
            <a:ext cx="3038524" cy="187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86252" y="4390979"/>
            <a:ext cx="3960891" cy="150810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правонарушение совершено психически больным человеком или лицом в состоянии невменяемости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к нему </a:t>
            </a:r>
            <a:r>
              <a:rPr lang="ru-RU" b="1" i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суда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применены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принудительные меры мед. характера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sz="1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меры не являются юр. </a:t>
            </a:r>
            <a:r>
              <a:rPr lang="ru-RU" sz="1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тветственностью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753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246" t="32194" r="13781" b="35871"/>
          <a:stretch/>
        </p:blipFill>
        <p:spPr>
          <a:xfrm>
            <a:off x="199176" y="162963"/>
            <a:ext cx="10737299" cy="28971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337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379829"/>
              </p:ext>
            </p:extLst>
          </p:nvPr>
        </p:nvGraphicFramePr>
        <p:xfrm>
          <a:off x="139402" y="168841"/>
          <a:ext cx="4948648" cy="6575992"/>
        </p:xfrm>
        <a:graphic>
          <a:graphicData uri="http://schemas.openxmlformats.org/drawingml/2006/table">
            <a:tbl>
              <a:tblPr/>
              <a:tblGrid>
                <a:gridCol w="1237162"/>
                <a:gridCol w="1237162"/>
                <a:gridCol w="1237162"/>
                <a:gridCol w="1237162"/>
              </a:tblGrid>
              <a:tr h="34917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dirty="0">
                          <a:effectLst/>
                        </a:rPr>
                        <a:t>Особенности</a:t>
                      </a:r>
                    </a:p>
                  </a:txBody>
                  <a:tcPr marL="69547" marR="69547" marT="42501" marB="77275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>
                          <a:effectLst/>
                        </a:rPr>
                        <a:t>Правонарушение</a:t>
                      </a:r>
                    </a:p>
                  </a:txBody>
                  <a:tcPr marL="69547" marR="69547" marT="42501" marB="77275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>
                          <a:effectLst/>
                        </a:rPr>
                        <a:t>Кто возлагает</a:t>
                      </a:r>
                    </a:p>
                  </a:txBody>
                  <a:tcPr marL="69547" marR="69547" marT="42501" marB="77275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dirty="0">
                          <a:effectLst/>
                        </a:rPr>
                        <a:t>Наказание</a:t>
                      </a:r>
                    </a:p>
                  </a:txBody>
                  <a:tcPr marL="69547" marR="69547" marT="42501" marB="77275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983">
                <a:tc gridSpan="4"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Дисциплинарная ответственность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4480"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Возникает в отношениях «руководитель-подчиненный»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Дисциплинарные проступки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Уполномоченное лицо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Замечание, выговор, строгий выговор, увольнение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983">
                <a:tc gridSpan="4"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Материальная ответственность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315"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Требует возместить ущерб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Реальный ущерб организации или учреждению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Руководство организации или учреждения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Штраф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983">
                <a:tc gridSpan="4"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Гражданско-правовая ответственность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4480"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Часто имеет имущественный характер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Нарушение договора, либо ущерб имуществу вне его рамок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Суд, административные органы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Штраф, возмещение ущерба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983">
                <a:tc gridSpan="4"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Административная ответственность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7145"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Наступает для физических и юридических лиц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Административные правонарушения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Суды, ОВД, административные комиссии и другие органы, которым нарушитель не подчинен по службе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Предупреждение, штраф, административный арест, лишение специальных прав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9983">
                <a:tc gridSpan="4"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Уголовная ответственность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4480"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Влечет судимость и носит личный характер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Преступление, его подготовку или покушение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>
                          <a:effectLst/>
                        </a:rPr>
                        <a:t>Суд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b="0" dirty="0">
                          <a:effectLst/>
                        </a:rPr>
                        <a:t>Арест, лишение свободы, исправительные работы и т. д.</a:t>
                      </a:r>
                    </a:p>
                  </a:txBody>
                  <a:tcPr marL="69547" marR="69547" marT="46365" marB="54092">
                    <a:lnL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71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71444" y="170651"/>
            <a:ext cx="3709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юр. ответственности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5381" y="3722867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 лет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7289" t="22035" r="13278" b="21438"/>
          <a:stretch/>
        </p:blipFill>
        <p:spPr>
          <a:xfrm>
            <a:off x="5171855" y="3193069"/>
            <a:ext cx="6923575" cy="3522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19674" y="1621554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18 лет*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71855" y="1635693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Работники в возрасте до восемнадцати лет </a:t>
            </a:r>
            <a:r>
              <a:rPr lang="ru-RU" sz="1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несут полную материальную ответственность лишь за умышленное причинение ущерба, за ущерб, причиненный в состоянии алкогольного, наркотического или иного токсического опьянения, а также за ущерб, причиненный в результате совершения преступления или административного правонарушения.</a:t>
            </a:r>
          </a:p>
          <a:p>
            <a:pPr algn="just"/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Ст. 242 ТК РФ</a:t>
            </a:r>
            <a:endParaRPr lang="ru-RU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623995" y="2624425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14 лет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2240" y="466023"/>
            <a:ext cx="133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14 лет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518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2" y="117742"/>
            <a:ext cx="8943975" cy="33813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7385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8534" t="22103" r="14544" b="16877"/>
          <a:stretch/>
        </p:blipFill>
        <p:spPr>
          <a:xfrm>
            <a:off x="135802" y="1330859"/>
            <a:ext cx="9277852" cy="5287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35390" y="161597"/>
            <a:ext cx="3709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адм. наказаний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073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09" y="179704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739" y="179704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письменной форме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909" y="739510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штраф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6738" y="739510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рублях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909" y="1300039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Конфискация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6737" y="1299316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изъятие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3909" y="1859122"/>
            <a:ext cx="222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спец. права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6736" y="1858399"/>
            <a:ext cx="2770361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лишения специального права не может быть менее одного месяца и более трех лет.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909" y="3247756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арест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6735" y="3256023"/>
            <a:ext cx="277036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судьей, сроки: до 15 суток / до 30 суток.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583" y="4376648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выдворение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26734" y="4376648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909" y="4929923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Дисквалификация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26734" y="4943275"/>
            <a:ext cx="2770361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физ. лица права замещать должность. Срок: от 6 мес.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3-х л.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34682" y="179704"/>
            <a:ext cx="222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приостановление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61834" y="179704"/>
            <a:ext cx="277036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Временное прекращение деятельности. Срок: до 90 суток.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34682" y="1299316"/>
            <a:ext cx="222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61833" y="1299316"/>
            <a:ext cx="2770361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Назначаются судьей. Срок: от 20 до 200 ч. Отбываются не более 4 ч/д. Выполняются в свободное время.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34682" y="2970757"/>
            <a:ext cx="2227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запрет на посещение мест проведения офиц. спорт. соревнований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61833" y="2970757"/>
            <a:ext cx="277036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судьей. Срок: от 6 мес.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7 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11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09" y="179704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6739" y="179704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письменной форме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909" y="739510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штраф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6738" y="739510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рублях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909" y="1300039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Конфискация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6737" y="1299316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изъятие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3909" y="1859122"/>
            <a:ext cx="222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спец. права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6736" y="1858399"/>
            <a:ext cx="2770361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лишения специального права не может быть менее одного месяца и более трех лет.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909" y="3247756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арест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6735" y="3256023"/>
            <a:ext cx="277036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судьей, сроки: до 15 суток / до 30 суток.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583" y="4376648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Адм. выдворение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26734" y="4376648"/>
            <a:ext cx="277036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909" y="4929923"/>
            <a:ext cx="22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Дисквалификация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26734" y="4943275"/>
            <a:ext cx="2770361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физ. лица права замещать должность. Срок: от 6 мес.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3-х л.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49501" y="179704"/>
            <a:ext cx="686403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Официальное порицание физ. или юр. лица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9501" y="739510"/>
            <a:ext cx="686403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Денежное взыскание, размер которого устанавливается законом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49501" y="1796843"/>
            <a:ext cx="6864036" cy="132343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Назначается судьей. Устанавливается за грубое или систематическое нарушение порядка пользования этим правом (право охоты, право управления транспортным средством). Не может применяться к передвигающимся на транспорте инвалидам и к лицам, для которых охота – основное средство существования.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49501" y="3256023"/>
            <a:ext cx="6864036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применяться к лицам до 18 лет, инвалидам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I-II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групп, беременным, женщинам, имеющим детей до 14 лет.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49501" y="4376648"/>
            <a:ext cx="6864036" cy="33855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пределы РФ иностранных граждан и для лиц без гражданства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9501" y="4943275"/>
            <a:ext cx="6864036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права занимать руководящие должности, осуществлять предпринимательскую деятельность.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19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0150" y="261186"/>
            <a:ext cx="3709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особенной части УК РФ (преступления)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66107" y="223670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https://www.consultant.ru/document/cons_doc_LAW_10699/c35309e0a5b0291571f5f963bce56146e227835e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4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нятие и виды преступлений — урок. Обществознание, 7 клас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06" y="115038"/>
            <a:ext cx="11830097" cy="625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 сколько можно опоздать на работу | Секреты отдела кадров | Яндекс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2" y="138458"/>
            <a:ext cx="57150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63205" y="998537"/>
            <a:ext cx="306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Проступок или преступление?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Вовлечение несовершеннолетнего в употребление алкогол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66" y="3166433"/>
            <a:ext cx="6381750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83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рабитель прозрачных изображений | PNG P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79" y="172060"/>
            <a:ext cx="3916216" cy="329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20973" y="172060"/>
            <a:ext cx="4798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Кража, грабеж, разбой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7427" y="867668"/>
            <a:ext cx="4798337" cy="135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Кража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тайное хищение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чужого имущества.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158 УК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7427" y="2332718"/>
            <a:ext cx="5504506" cy="135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Грабеж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хищение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чужого имущества.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161 УК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6733" y="3797768"/>
            <a:ext cx="7315200" cy="2831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Разбой –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нападение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целях хищения чужого имущества, совершенное с применением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насилия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опасного для жизни или здоровья, либо с угрозой применения такого насилия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162 УК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712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Иллюстрация хулиган в стиле детский | Illustrators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62961"/>
            <a:ext cx="39909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20973" y="172060"/>
            <a:ext cx="4798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Хулиганство, вандализм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2657" y="867668"/>
            <a:ext cx="6283107" cy="23391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Хулиганство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грубое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общественного порядка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выражающее явное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неуважение к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обществу.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213 УК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2656" y="3317603"/>
            <a:ext cx="6283107" cy="2831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Вандализм –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осквернение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зданий или иных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порча имущества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общественном транспорте или в иных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общественных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местах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214 УК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845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390" y="161597"/>
            <a:ext cx="3709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наказаний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700" t="16566" r="26176" b="12562"/>
          <a:stretch/>
        </p:blipFill>
        <p:spPr>
          <a:xfrm>
            <a:off x="344031" y="746372"/>
            <a:ext cx="8127703" cy="58898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44" y="161597"/>
            <a:ext cx="2999715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– </a:t>
            </a:r>
            <a:r>
              <a:rPr lang="ru-RU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мера гос. принуждения, назначаемая по приговору суда.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060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963" y="152543"/>
            <a:ext cx="22271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4967" y="152543"/>
            <a:ext cx="305102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Денежное взыскание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963" y="694242"/>
            <a:ext cx="222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4967" y="694242"/>
            <a:ext cx="3051021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в свободное время. Срок: от 60 до 480 ч. Отбываются не свыше 4-х ч/д.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963" y="2066938"/>
            <a:ext cx="222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Исправительные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4966" y="2066938"/>
            <a:ext cx="3051022" cy="14773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по основному месту работы. Срок: от 2-х мес. до 2-х лет. Из з/п удерживается от 5 до 20%.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4966" y="3716633"/>
            <a:ext cx="3051022" cy="25853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местах, определяемых учреждениями и органами уголовно-исполнительной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 Срок: от 2-х мес. до 5 лет. Из з/п удерживается от 5 до 20%.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Альтернатива лишению свободы.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963" y="3716633"/>
            <a:ext cx="222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Принудительные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46207" y="152543"/>
            <a:ext cx="222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свободы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1050" y="152543"/>
            <a:ext cx="3613845" cy="32932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свободы назначается на срок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двух месяцев до четырех лет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основного вида наказания за 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преступления небольшой тяжести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преступления средней тяжести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на срок от шести месяцев до двух лет в качестве дополнительного вида наказания к принудительным работам или лишению свободы в случаях, предусмотренных соответствующими статьями 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Особенной части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настоящего Кодекса.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/>
          <a:srcRect l="11878" t="12135" r="14073" b="39195"/>
          <a:stretch/>
        </p:blipFill>
        <p:spPr>
          <a:xfrm>
            <a:off x="5730839" y="3544265"/>
            <a:ext cx="6274056" cy="25773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0882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80" y="98223"/>
            <a:ext cx="22271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Арест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1669" t="9394" r="12872" b="62914"/>
          <a:stretch/>
        </p:blipFill>
        <p:spPr>
          <a:xfrm>
            <a:off x="98080" y="624689"/>
            <a:ext cx="9670910" cy="22180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578" name="Picture 2" descr="Арест до 15 суток. ГИБДД напомнила о наказании для неплательщиков штрафов  :: Autonew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151" y="3063296"/>
            <a:ext cx="4376593" cy="273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039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2375" t="22369" r="14517" b="8398"/>
          <a:stretch/>
        </p:blipFill>
        <p:spPr>
          <a:xfrm>
            <a:off x="98079" y="573593"/>
            <a:ext cx="9876053" cy="58453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8080" y="98223"/>
            <a:ext cx="22271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свободы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309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80" y="98223"/>
            <a:ext cx="22271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Пожизненное лишение свободы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336" t="18110" r="14214" b="56911"/>
          <a:stretch/>
        </p:blipFill>
        <p:spPr>
          <a:xfrm>
            <a:off x="98080" y="841973"/>
            <a:ext cx="10946887" cy="23267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911340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2409" t="9323" r="14925" b="52548"/>
          <a:stretch/>
        </p:blipFill>
        <p:spPr>
          <a:xfrm>
            <a:off x="98080" y="588474"/>
            <a:ext cx="11236037" cy="36847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8080" y="98223"/>
            <a:ext cx="22271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Смертная казнь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080" y="4394154"/>
            <a:ext cx="4004650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16 апреля 1997 года на смертную казнь в России наложен мораторий.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43057" y="4391921"/>
            <a:ext cx="7091060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Мораторий (лат. </a:t>
            </a:r>
            <a:r>
              <a:rPr lang="ru-RU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moratorium</a:t>
            </a:r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«замедляющий») – отсрочка исполнения договорных обязательств или воздержание от их исполнения.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52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080" y="98223"/>
            <a:ext cx="22271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Смертная казнь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080" y="571050"/>
            <a:ext cx="8122467" cy="48013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28 февраля 1996 года Россия вошла в Совет Европы, в связи с чем обязалась подписать и ратифицировать Европейскую конвенцию о защите прав человека и основных свобод, отменяющую смертную казнь, – что в дальнейшем и было сделано. Президент РФ Борис Ельцин 16 мая 1996 года издал указ «О поэтапном сокращении применения смертной казни в связи с вхождением России в Совет Европы». В московской «</a:t>
            </a:r>
            <a:r>
              <a:rPr lang="ru-RU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Бутырке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2 августа 1996 года был казнен Сергей Головкин, обвиняемый почти в 40 изнасилованиях и убийствах мальчиков на территории Московской области.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апреля 1997 года РФ подписала протокол № 6 к Конвенции о защите прав человека и основных свобод, согласно которому «смертная казнь отменяется. Никто не может быть приговорен к смертной казни или казнен; государство может предусмотреть в своем законодательстве смертную казнь за действия, совершенные во время войны или при неизбежной угрозе войны». Госдума должна была ратифицировать его до мая 1999 года, но так и не сделала этого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Формально документ для РФ не вступил в силу, но по международным правилам после подписания договора страна должна вести себя как в случае его ратификации – поэтому на смертную казнь в России с 16 апреля 1997 года наложен мораторий</a:t>
            </a:r>
            <a:r>
              <a:rPr lang="ru-RU" dirty="0"/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В России могут вернуть смертную казнь — Новости — город Рязань на городском  сайте RZN.in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187" y="127669"/>
            <a:ext cx="3792051" cy="284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100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 сколько можно опоздать на работу | Секреты отдела кадров | Яндекс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2" y="138458"/>
            <a:ext cx="57150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85843" y="880515"/>
            <a:ext cx="42528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Опоздание на работу – трудовой проступок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Вовлечение несовершеннолетнего в употребление алкогол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66" y="3166433"/>
            <a:ext cx="6381750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6110" y="4138253"/>
            <a:ext cx="49839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спиртных напитков несовершеннолетними – административный проступок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10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8256" t="13592" r="28100" b="12730"/>
          <a:stretch/>
        </p:blipFill>
        <p:spPr>
          <a:xfrm>
            <a:off x="246110" y="223993"/>
            <a:ext cx="3863535" cy="40764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9874" y="1034751"/>
            <a:ext cx="306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Проступок или преступление?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Статья 161 УК РФ &quot;Грабеж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71" y="3279349"/>
            <a:ext cx="5964693" cy="336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983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8256" t="13592" r="28100" b="12730"/>
          <a:stretch/>
        </p:blipFill>
        <p:spPr>
          <a:xfrm>
            <a:off x="246110" y="223993"/>
            <a:ext cx="3863535" cy="40764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10944" y="138459"/>
            <a:ext cx="306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Уголовные преступления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Статья 161 УК РФ &quot;Грабеж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71" y="3279349"/>
            <a:ext cx="5964693" cy="336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841" y="4300396"/>
            <a:ext cx="3060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5581" y="2623996"/>
            <a:ext cx="3060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Грабеж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9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4465" y="174344"/>
            <a:ext cx="7602585" cy="403187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такие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деяния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(поступки), которые, во-первых,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нарушают нормы права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(являются противоправными, запрещены законом), а во-вторых,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опасные последствия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(причиняют или могут причинить вред личности и (или) обществу в целом.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465" y="4373643"/>
            <a:ext cx="7602585" cy="20621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виновно совершенное общественно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опасное деяние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запрещенное УК под угрозой наказания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18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Зея | Уголовная ответственность за оставление в опасности - БезФорма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7" y="138129"/>
            <a:ext cx="3967333" cy="264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887" y="2783018"/>
            <a:ext cx="39673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Неоказание помощи пострадавшему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4717" y="654505"/>
            <a:ext cx="37866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Правонарушение или преступление?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957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Зея | Уголовная ответственность за оставление в опасности - БезФорма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7" y="138130"/>
            <a:ext cx="2681741" cy="178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12397" t="12174" r="13428" b="33984"/>
          <a:stretch/>
        </p:blipFill>
        <p:spPr>
          <a:xfrm>
            <a:off x="2898255" y="146952"/>
            <a:ext cx="9175084" cy="416249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12084" t="35242" r="13075" b="27225"/>
          <a:stretch/>
        </p:blipFill>
        <p:spPr>
          <a:xfrm>
            <a:off x="3550232" y="4390930"/>
            <a:ext cx="7871130" cy="246707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357722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иды правонарушений — урок. Обществознание, 7 клас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36" y="269372"/>
            <a:ext cx="7185114" cy="214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Виды правонарушений — урок. Обществознание, 7 клас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406" y="2334016"/>
            <a:ext cx="7302632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57181" y="2302235"/>
            <a:ext cx="1004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993" y="2348401"/>
            <a:ext cx="1474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ПДД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3213" y="2302235"/>
            <a:ext cx="162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прав собственника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366" y="2348401"/>
            <a:ext cx="162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Неявка в суд / на допрос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3236" y="4227294"/>
            <a:ext cx="1717139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— до 2 лет лишения свободы. Примеры: побои (ст. 116 УК РФ), кража (ст. 158 УК РФ).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78439" y="4249399"/>
            <a:ext cx="1815379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— до 5 лет лишения свободы. Примеры: похищение (ст. 126 УК РФ),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непредоставление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помощи больному (ст. 124 УК РФ).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61882" y="4229492"/>
            <a:ext cx="1568946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— лишение свободы сроком до 10 лет. Примеры: грабеж (ст. 161 УК РФ), вымогательство (ст. 163).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198892" y="4227294"/>
            <a:ext cx="1912210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— лишение свободы сроком более 10 лет. Примеры: убийство (ст. 105 УК РФ), умышленное причинение тяжкого вреда здоровью (ст. 111 УК РФ).</a:t>
            </a:r>
          </a:p>
        </p:txBody>
      </p:sp>
    </p:spTree>
    <p:extLst>
      <p:ext uri="{BB962C8B-B14F-4D97-AF65-F5344CB8AC3E}">
        <p14:creationId xmlns:p14="http://schemas.microsoft.com/office/powerpoint/2010/main" val="1094378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1272</Words>
  <Application>Microsoft Office PowerPoint</Application>
  <PresentationFormat>Широкоэкранный</PresentationFormat>
  <Paragraphs>141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28</cp:revision>
  <dcterms:created xsi:type="dcterms:W3CDTF">2022-05-10T07:38:57Z</dcterms:created>
  <dcterms:modified xsi:type="dcterms:W3CDTF">2023-07-13T06:52:18Z</dcterms:modified>
</cp:coreProperties>
</file>