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60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2" r:id="rId12"/>
    <p:sldId id="273" r:id="rId13"/>
    <p:sldId id="266" r:id="rId14"/>
    <p:sldId id="267" r:id="rId15"/>
    <p:sldId id="268" r:id="rId16"/>
    <p:sldId id="269" r:id="rId17"/>
    <p:sldId id="270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234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F24409-0073-41B5-9548-8564B3616F4A}" type="datetimeFigureOut">
              <a:rPr lang="ru-RU" smtClean="0"/>
              <a:t>13.07.2023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D6D1FB-1656-4718-AADA-ECE956F529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88877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6D1FB-1656-4718-AADA-ECE956F5294F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70620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6D1FB-1656-4718-AADA-ECE956F5294F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1638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F8A578-51D6-422E-BD54-10A343F94314}" type="datetimeFigureOut">
              <a:rPr lang="ru-RU" smtClean="0"/>
              <a:t>13.07.2023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E301B0-CEF6-469C-9097-D27946E31D7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F8A578-51D6-422E-BD54-10A343F94314}" type="datetimeFigureOut">
              <a:rPr lang="ru-RU" smtClean="0"/>
              <a:t>13.07.2023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E301B0-CEF6-469C-9097-D27946E31D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F8A578-51D6-422E-BD54-10A343F94314}" type="datetimeFigureOut">
              <a:rPr lang="ru-RU" smtClean="0"/>
              <a:t>13.07.2023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E301B0-CEF6-469C-9097-D27946E31D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F8A578-51D6-422E-BD54-10A343F94314}" type="datetimeFigureOut">
              <a:rPr lang="ru-RU" smtClean="0"/>
              <a:t>13.07.2023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E301B0-CEF6-469C-9097-D27946E31D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F8A578-51D6-422E-BD54-10A343F94314}" type="datetimeFigureOut">
              <a:rPr lang="ru-RU" smtClean="0"/>
              <a:t>13.07.2023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E301B0-CEF6-469C-9097-D27946E31D7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F8A578-51D6-422E-BD54-10A343F94314}" type="datetimeFigureOut">
              <a:rPr lang="ru-RU" smtClean="0"/>
              <a:t>13.07.2023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E301B0-CEF6-469C-9097-D27946E31D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F8A578-51D6-422E-BD54-10A343F94314}" type="datetimeFigureOut">
              <a:rPr lang="ru-RU" smtClean="0"/>
              <a:t>13.07.2023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E301B0-CEF6-469C-9097-D27946E31D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F8A578-51D6-422E-BD54-10A343F94314}" type="datetimeFigureOut">
              <a:rPr lang="ru-RU" smtClean="0"/>
              <a:t>13.07.2023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E301B0-CEF6-469C-9097-D27946E31D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F8A578-51D6-422E-BD54-10A343F94314}" type="datetimeFigureOut">
              <a:rPr lang="ru-RU" smtClean="0"/>
              <a:t>13.07.2023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E301B0-CEF6-469C-9097-D27946E31D73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F8A578-51D6-422E-BD54-10A343F94314}" type="datetimeFigureOut">
              <a:rPr lang="ru-RU" smtClean="0"/>
              <a:t>13.07.2023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E301B0-CEF6-469C-9097-D27946E31D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F8A578-51D6-422E-BD54-10A343F94314}" type="datetimeFigureOut">
              <a:rPr lang="ru-RU" smtClean="0"/>
              <a:t>13.07.2023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E301B0-CEF6-469C-9097-D27946E31D7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F5F8A578-51D6-422E-BD54-10A343F94314}" type="datetimeFigureOut">
              <a:rPr lang="ru-RU" smtClean="0"/>
              <a:t>13.07.2023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CFE301B0-CEF6-469C-9097-D27946E31D73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61" r:id="rId1"/>
    <p:sldLayoutId id="2147484262" r:id="rId2"/>
    <p:sldLayoutId id="2147484263" r:id="rId3"/>
    <p:sldLayoutId id="2147484264" r:id="rId4"/>
    <p:sldLayoutId id="2147484265" r:id="rId5"/>
    <p:sldLayoutId id="2147484266" r:id="rId6"/>
    <p:sldLayoutId id="2147484267" r:id="rId7"/>
    <p:sldLayoutId id="2147484268" r:id="rId8"/>
    <p:sldLayoutId id="2147484269" r:id="rId9"/>
    <p:sldLayoutId id="2147484270" r:id="rId10"/>
    <p:sldLayoutId id="21474842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475656" y="4988768"/>
            <a:ext cx="7406640" cy="1752600"/>
          </a:xfrm>
        </p:spPr>
        <p:txBody>
          <a:bodyPr>
            <a:normAutofit/>
          </a:bodyPr>
          <a:lstStyle/>
          <a:p>
            <a:pPr algn="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</a:t>
            </a:r>
            <a:endPara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КИСЕЛЕВА МАРИНА ВАЛЕРИЕВНА</a:t>
            </a:r>
            <a:endPara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763688" y="116632"/>
            <a:ext cx="66967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Бюджетное профессиональное образовательное учреждение Вологодской области 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«Вологодский колледж права и технологии»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547664" y="1988840"/>
            <a:ext cx="70567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Инженерное оборудование местности»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3807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44624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ВИДЫ ИНЖЕНЕРНОГО ОБОРУДОВАНИЯ МЕСТНОСТИ</a:t>
            </a:r>
            <a:endParaRPr lang="ru-RU" sz="32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93" b="19529"/>
          <a:stretch/>
        </p:blipFill>
        <p:spPr bwMode="auto">
          <a:xfrm>
            <a:off x="1253008" y="1253892"/>
            <a:ext cx="4471120" cy="2967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7402" y="4053226"/>
            <a:ext cx="3997086" cy="2660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6621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44624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Основы маскировки</a:t>
            </a:r>
            <a:endParaRPr lang="ru-RU" sz="32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6816" y="1412776"/>
            <a:ext cx="3349680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1176" y="3789040"/>
            <a:ext cx="4320480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>
              <a:buNone/>
            </a:pP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Маскировка осуществляется с целью ввести </a:t>
            </a:r>
            <a:endParaRPr lang="ru-RU" sz="1600" i="1" dirty="0" smtClean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противника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в заблуждение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относительно</a:t>
            </a:r>
          </a:p>
          <a:p>
            <a:pPr marL="82296" indent="0">
              <a:buNone/>
            </a:pP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наличия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и расположения войск (сил),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военных</a:t>
            </a:r>
          </a:p>
          <a:p>
            <a:pPr marL="82296" indent="0">
              <a:buNone/>
            </a:pP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объектов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(целей), их состояния,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боеготовности</a:t>
            </a:r>
          </a:p>
          <a:p>
            <a:pPr marL="82296" indent="0">
              <a:buNone/>
            </a:pP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действий, а также планов командования</a:t>
            </a:r>
          </a:p>
        </p:txBody>
      </p:sp>
    </p:spTree>
    <p:extLst>
      <p:ext uri="{BB962C8B-B14F-4D97-AF65-F5344CB8AC3E}">
        <p14:creationId xmlns:p14="http://schemas.microsoft.com/office/powerpoint/2010/main" val="2329980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44624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dirty="0"/>
              <a:t>Основы маскировки</a:t>
            </a:r>
            <a:endParaRPr lang="ru-RU" sz="32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16"/>
          <a:stretch/>
        </p:blipFill>
        <p:spPr bwMode="auto">
          <a:xfrm>
            <a:off x="1187624" y="980728"/>
            <a:ext cx="3240360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427984" y="90872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i="1" dirty="0"/>
              <a:t>Первостепенное значение при маскировке имеет </a:t>
            </a:r>
            <a:r>
              <a:rPr lang="ru-RU" i="1" dirty="0" smtClean="0"/>
              <a:t>:</a:t>
            </a:r>
          </a:p>
          <a:p>
            <a:pPr algn="just"/>
            <a:r>
              <a:rPr lang="ru-RU" i="1" dirty="0" smtClean="0"/>
              <a:t> </a:t>
            </a:r>
            <a:r>
              <a:rPr lang="ru-RU" i="1" dirty="0"/>
              <a:t>-умелое использование местности, ее защитных и маскирующих свойств</a:t>
            </a:r>
            <a:r>
              <a:rPr lang="ru-RU" i="1" dirty="0" smtClean="0"/>
              <a:t>;</a:t>
            </a:r>
          </a:p>
          <a:p>
            <a:pPr algn="just"/>
            <a:r>
              <a:rPr lang="ru-RU" i="1" dirty="0" smtClean="0"/>
              <a:t> </a:t>
            </a:r>
            <a:r>
              <a:rPr lang="ru-RU" i="1" dirty="0"/>
              <a:t>-выбор времени суток и погоды для выполнения поставленной задачи, </a:t>
            </a:r>
            <a:endParaRPr lang="ru-RU" i="1" dirty="0" smtClean="0"/>
          </a:p>
          <a:p>
            <a:pPr algn="just"/>
            <a:r>
              <a:rPr lang="ru-RU" i="1" dirty="0" smtClean="0"/>
              <a:t>-</a:t>
            </a:r>
            <a:r>
              <a:rPr lang="ru-RU" i="1" dirty="0"/>
              <a:t>умелое использование табельных средств и местных материалов</a:t>
            </a:r>
            <a:r>
              <a:rPr lang="ru-RU" dirty="0"/>
              <a:t>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3284984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i="1" dirty="0"/>
              <a:t>В современных условиях для решения задач маскировки </a:t>
            </a:r>
            <a:r>
              <a:rPr lang="ru-RU" i="1" dirty="0" smtClean="0"/>
              <a:t>по-прежнему </a:t>
            </a:r>
            <a:r>
              <a:rPr lang="ru-RU" i="1" dirty="0"/>
              <a:t>в первую очередь широко используются табельные средства: </a:t>
            </a:r>
            <a:endParaRPr lang="ru-RU" i="1" dirty="0" smtClean="0"/>
          </a:p>
          <a:p>
            <a:pPr algn="just"/>
            <a:r>
              <a:rPr lang="ru-RU" i="1" dirty="0" smtClean="0"/>
              <a:t>маскировочная </a:t>
            </a:r>
            <a:r>
              <a:rPr lang="ru-RU" i="1" dirty="0"/>
              <a:t>одежда, </a:t>
            </a:r>
            <a:endParaRPr lang="ru-RU" i="1" dirty="0" smtClean="0"/>
          </a:p>
          <a:p>
            <a:pPr algn="just"/>
            <a:r>
              <a:rPr lang="ru-RU" i="1" dirty="0" smtClean="0"/>
              <a:t>маскировочные </a:t>
            </a:r>
            <a:r>
              <a:rPr lang="ru-RU" i="1" dirty="0"/>
              <a:t>комплекты и маски, маскировочное окрашивание, </a:t>
            </a:r>
            <a:endParaRPr lang="ru-RU" i="1" dirty="0" smtClean="0"/>
          </a:p>
          <a:p>
            <a:pPr algn="just"/>
            <a:r>
              <a:rPr lang="ru-RU" i="1" dirty="0" smtClean="0"/>
              <a:t>дымовые </a:t>
            </a:r>
            <a:r>
              <a:rPr lang="ru-RU" i="1" dirty="0"/>
              <a:t>шашки, </a:t>
            </a:r>
            <a:endParaRPr lang="ru-RU" i="1" dirty="0" smtClean="0"/>
          </a:p>
          <a:p>
            <a:pPr algn="just"/>
            <a:r>
              <a:rPr lang="ru-RU" i="1" dirty="0" smtClean="0"/>
              <a:t>светомаскировочные </a:t>
            </a:r>
            <a:r>
              <a:rPr lang="ru-RU" i="1" dirty="0"/>
              <a:t>устройства и т. п. </a:t>
            </a:r>
          </a:p>
        </p:txBody>
      </p:sp>
    </p:spTree>
    <p:extLst>
      <p:ext uri="{BB962C8B-B14F-4D97-AF65-F5344CB8AC3E}">
        <p14:creationId xmlns:p14="http://schemas.microsoft.com/office/powerpoint/2010/main" val="4269542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90264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СОТРУДНИКОВ ОВД</a:t>
            </a:r>
            <a:endParaRPr lang="ru-RU" sz="32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836712"/>
            <a:ext cx="7674056" cy="5832648"/>
          </a:xfrm>
        </p:spPr>
        <p:txBody>
          <a:bodyPr>
            <a:normAutofit fontScale="62500" lnSpcReduction="20000"/>
          </a:bodyPr>
          <a:lstStyle/>
          <a:p>
            <a:pPr marL="82296" indent="457200" algn="just">
              <a:buNone/>
            </a:pP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нагрузка по инженерному обеспечению ОВД и внутренних войск МВД России возлагается на инженерные подразделения внутренних войск, что требует специальной подготовки личного состава и применения инженерной техники.</a:t>
            </a:r>
          </a:p>
          <a:p>
            <a:pPr marL="82296" indent="0" algn="just">
              <a:buNone/>
            </a:pP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Тактическая подготовка сотрудников включает в себя:</a:t>
            </a:r>
          </a:p>
          <a:p>
            <a:pPr marL="596646" indent="-514350" algn="just">
              <a:buClrTx/>
              <a:buFont typeface="+mj-lt"/>
              <a:buAutoNum type="arabicPeriod"/>
            </a:pP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азведка местности;</a:t>
            </a:r>
          </a:p>
          <a:p>
            <a:pPr marL="596646" indent="-514350" algn="just">
              <a:buClrTx/>
              <a:buFont typeface="+mj-lt"/>
              <a:buAutoNum type="arabicPeriod"/>
            </a:pP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озведение фортификационных сооружений и маскировка позиций;</a:t>
            </a:r>
          </a:p>
          <a:p>
            <a:pPr marL="596646" lvl="0" indent="-514350" algn="just">
              <a:buClrTx/>
              <a:buFont typeface="+mj-lt"/>
              <a:buAutoNum type="arabicPeriod"/>
            </a:pP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устройство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минно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взрывных заграждений для защиты собственных позиций и преодоления заграждений противника</a:t>
            </a: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596646" indent="-514350" algn="just">
              <a:buClrTx/>
              <a:buFont typeface="+mj-lt"/>
              <a:buAutoNum type="arabicPeriod"/>
            </a:pP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прокладывание и обозначение колонных путей</a:t>
            </a: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596646" lvl="0" indent="-514350" algn="just">
              <a:buClrTx/>
              <a:buFont typeface="+mj-lt"/>
              <a:buAutoNum type="arabicPeriod"/>
            </a:pP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добыча и очистка воды с использованием табельных средств; </a:t>
            </a:r>
            <a:endParaRPr lang="ru-RU" sz="3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96646" indent="-514350" algn="just">
              <a:buClrTx/>
              <a:buFont typeface="+mj-lt"/>
              <a:buAutoNum type="arabicPeriod"/>
            </a:pP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форсирование водных преград;</a:t>
            </a:r>
          </a:p>
          <a:p>
            <a:pPr marL="596646" indent="-514350" algn="just">
              <a:buClrTx/>
              <a:buFont typeface="+mj-lt"/>
              <a:buAutoNum type="arabicPeriod"/>
            </a:pP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средств обезвреживания и ликвидации взрывоопасных предметов;</a:t>
            </a:r>
          </a:p>
          <a:p>
            <a:pPr marL="596646" indent="-514350" algn="just">
              <a:buClrTx/>
              <a:buFont typeface="+mj-lt"/>
              <a:buAutoNum type="arabicPeriod"/>
            </a:pP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борьба с пожарами и </a:t>
            </a: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наводнениями и др.</a:t>
            </a:r>
            <a:endParaRPr lang="ru-RU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96646" lvl="0" indent="-514350">
              <a:buClrTx/>
              <a:buFont typeface="+mj-lt"/>
              <a:buAutoNum type="arabicPeriod"/>
            </a:pPr>
            <a:endParaRPr lang="ru-RU" dirty="0"/>
          </a:p>
          <a:p>
            <a:pPr marL="596646" indent="-514350">
              <a:buClrTx/>
              <a:buFont typeface="+mj-lt"/>
              <a:buAutoNum type="arabicPeriod"/>
            </a:pPr>
            <a:endParaRPr lang="ru-RU" dirty="0"/>
          </a:p>
          <a:p>
            <a:pPr marL="596646" lvl="0" indent="-514350">
              <a:buClrTx/>
              <a:buFont typeface="+mj-lt"/>
              <a:buAutoNum type="arabicPeriod"/>
            </a:pPr>
            <a:endParaRPr lang="ru-RU" dirty="0"/>
          </a:p>
          <a:p>
            <a:pPr marL="596646" indent="-514350">
              <a:buClrTx/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5066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548680"/>
            <a:ext cx="7498080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РАЗМЕЩЕНИЕ И УСЛОВНОЕ ОБОЗНАЧЕНИЕ ИНЖЕНЕРНОГО ОБОРУДОВАНИЯ МЕСТНОСТИ НА ГРАФИЧЕСКИХ ДОКУМЕНТАХ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340768"/>
            <a:ext cx="7746064" cy="5328592"/>
          </a:xfrm>
        </p:spPr>
        <p:txBody>
          <a:bodyPr>
            <a:normAutofit/>
          </a:bodyPr>
          <a:lstStyle/>
          <a:p>
            <a:pPr marL="82296" indent="457200" algn="just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нженерное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 должно размещаться на участках местности, которые способствуют максимальному извлечению пользы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82296" indent="0" algn="just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равила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составления графических документов:</a:t>
            </a:r>
          </a:p>
          <a:p>
            <a:pPr marL="596646" lvl="0" indent="-514350" algn="just">
              <a:buClrTx/>
              <a:buFont typeface="+mj-lt"/>
              <a:buAutoNum type="arabicPeriod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своевременность составления и доставки документа по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назначению;</a:t>
            </a:r>
          </a:p>
          <a:p>
            <a:pPr marL="596646" lvl="0" indent="-514350" algn="just">
              <a:buClrTx/>
              <a:buFont typeface="+mj-lt"/>
              <a:buAutoNum type="arabicPeriod"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точность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нанесения данных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обстановки;</a:t>
            </a:r>
          </a:p>
          <a:p>
            <a:pPr marL="596646" lvl="0" indent="-514350" algn="just">
              <a:buClrTx/>
              <a:buFont typeface="+mj-lt"/>
              <a:buAutoNum type="arabicPeriod"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краткость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ясность и достоверность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содержания;</a:t>
            </a:r>
          </a:p>
          <a:p>
            <a:pPr marL="596646" lvl="0" indent="-514350" algn="just">
              <a:buClrTx/>
              <a:buFont typeface="+mj-lt"/>
              <a:buAutoNum type="arabicPeriod"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наглядность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оформления.</a:t>
            </a:r>
          </a:p>
          <a:p>
            <a:pPr marL="82296" indent="0" algn="just">
              <a:buNone/>
            </a:pP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130" t="11754" r="18474" b="17123"/>
          <a:stretch/>
        </p:blipFill>
        <p:spPr bwMode="auto">
          <a:xfrm flipH="1">
            <a:off x="5940152" y="5013176"/>
            <a:ext cx="2686288" cy="1858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1070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116632"/>
            <a:ext cx="7498080" cy="1143000"/>
          </a:xfrm>
        </p:spPr>
        <p:txBody>
          <a:bodyPr>
            <a:noAutofit/>
          </a:bodyPr>
          <a:lstStyle/>
          <a:p>
            <a:pPr algn="ctr"/>
            <a:r>
              <a:rPr lang="ru-RU" sz="25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РАЗМЕЩЕНИЕ И УСЛОВНОЕ ОБОЗНАЧЕНИЕ ИНЖЕНЕРНОГО ОБОРУДОВАНИЯ МЕСТНОСТИ НА ГРАФИЧЕСКИХ ДОКУМЕНТАХ</a:t>
            </a:r>
            <a:endParaRPr lang="ru-RU" sz="25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23"/>
          <a:stretch/>
        </p:blipFill>
        <p:spPr>
          <a:xfrm>
            <a:off x="1043608" y="3068960"/>
            <a:ext cx="5760640" cy="1819890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52" b="58491"/>
          <a:stretch/>
        </p:blipFill>
        <p:spPr>
          <a:xfrm>
            <a:off x="1105323" y="4941168"/>
            <a:ext cx="5554909" cy="1728192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451" b="17461"/>
          <a:stretch/>
        </p:blipFill>
        <p:spPr>
          <a:xfrm>
            <a:off x="5475615" y="1298836"/>
            <a:ext cx="3290664" cy="148209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47" b="19035"/>
          <a:stretch/>
        </p:blipFill>
        <p:spPr>
          <a:xfrm>
            <a:off x="1331640" y="1412776"/>
            <a:ext cx="4143975" cy="1584176"/>
          </a:xfrm>
          <a:prstGeom prst="rect">
            <a:avLst/>
          </a:prstGeom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47" t="19932" r="11778" b="60137"/>
          <a:stretch/>
        </p:blipFill>
        <p:spPr bwMode="auto">
          <a:xfrm>
            <a:off x="6144686" y="3140968"/>
            <a:ext cx="2891810" cy="1300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2" name="Группа 11"/>
          <p:cNvGrpSpPr/>
          <p:nvPr/>
        </p:nvGrpSpPr>
        <p:grpSpPr>
          <a:xfrm>
            <a:off x="6891608" y="4573434"/>
            <a:ext cx="1712840" cy="2095926"/>
            <a:chOff x="6948264" y="4653136"/>
            <a:chExt cx="1712840" cy="2095926"/>
          </a:xfrm>
        </p:grpSpPr>
        <p:pic>
          <p:nvPicPr>
            <p:cNvPr id="9219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72936" b="75899"/>
            <a:stretch/>
          </p:blipFill>
          <p:spPr bwMode="auto">
            <a:xfrm>
              <a:off x="7053439" y="4653136"/>
              <a:ext cx="1484772" cy="18916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6948264" y="5013756"/>
              <a:ext cx="1712840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05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Рубеж вероятной встречи с противником</a:t>
              </a:r>
              <a:endParaRPr lang="ru-RU" sz="105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948264" y="5623356"/>
              <a:ext cx="171284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1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Исходный рубеж</a:t>
              </a:r>
              <a:endParaRPr lang="ru-RU" sz="11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973159" y="6487452"/>
              <a:ext cx="164533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1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Фронт (рубеж)</a:t>
              </a:r>
              <a:endParaRPr lang="ru-RU" sz="11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23406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44624"/>
            <a:ext cx="74980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ВОЗВЕДЕНИЯ ИНЖЕНЕРНОГО ОБОРУДОВАНИЯ МЕСТНОСТИ</a:t>
            </a:r>
            <a:endParaRPr lang="ru-RU" sz="32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124744"/>
            <a:ext cx="7674056" cy="5544616"/>
          </a:xfrm>
        </p:spPr>
        <p:txBody>
          <a:bodyPr>
            <a:noAutofit/>
          </a:bodyPr>
          <a:lstStyle/>
          <a:p>
            <a:pPr marL="82296" indent="0" algn="just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Общий порядок возведения инженерного оборудования:</a:t>
            </a:r>
          </a:p>
          <a:p>
            <a:pPr marL="596646" lvl="0" indent="-514350" algn="just">
              <a:buClrTx/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разведка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596646" lvl="0" indent="-514350" algn="just">
              <a:buClrTx/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 опорного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пункта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96646" lvl="0" indent="-514350" algn="just">
              <a:buClrTx/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установка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заграждений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96646" lvl="0" indent="-514350" algn="just">
              <a:buClrTx/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укрытий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боеприпасов, вооружения,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техники, прокладывание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траншей и ходов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сообщения;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96646" lvl="0" indent="-514350" algn="just">
              <a:buClrTx/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оснащение военно-автомобильных дорог, строительство колонных путей, мостов, аэродромов;</a:t>
            </a:r>
          </a:p>
          <a:p>
            <a:pPr marL="596646" lvl="0" indent="-514350" algn="just">
              <a:buClrTx/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маскировка.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581128"/>
            <a:ext cx="4124424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2719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44624"/>
            <a:ext cx="7498080" cy="922114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  <a:endParaRPr lang="ru-RU" sz="32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836712"/>
            <a:ext cx="7746064" cy="5832648"/>
          </a:xfrm>
        </p:spPr>
        <p:txBody>
          <a:bodyPr/>
          <a:lstStyle/>
          <a:p>
            <a:pPr marL="82296" indent="45720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Ознакомившись с темой инженерного оборудования местности, можно сделать вывод о том, что в РФ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сфере правоохранительной деятельности наблюдается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многообразие различных инженерных сооружений для ведения оперативных и боевых задач в конкретных направлениях, таких как: оборона, защита, маскировка, ведение активных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действий, - что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способствует успешному достижению цели.</a:t>
            </a:r>
          </a:p>
          <a:p>
            <a:pPr marL="82296" indent="0">
              <a:buNone/>
            </a:pP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2386" y="3861048"/>
            <a:ext cx="4659934" cy="2912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2808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44624"/>
            <a:ext cx="7498080" cy="92211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ПРАКТИЧЕСКОЙ РАБОТЫ</a:t>
            </a:r>
            <a:endParaRPr lang="ru-RU" sz="32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836712"/>
            <a:ext cx="7746064" cy="5832648"/>
          </a:xfrm>
        </p:spPr>
        <p:txBody>
          <a:bodyPr/>
          <a:lstStyle/>
          <a:p>
            <a:pPr marL="596646" indent="-514350">
              <a:buAutoNum type="arabicPeriod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Способы маскировки при передвижении по лесу.</a:t>
            </a:r>
          </a:p>
          <a:p>
            <a:pPr marL="596646" indent="-514350">
              <a:buAutoNum type="arabicPeriod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Способы маскировки в ночное время суток.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6335" y="3284984"/>
            <a:ext cx="4659934" cy="2912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9759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98376"/>
            <a:ext cx="7498080" cy="810344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</a:t>
            </a:r>
            <a:endParaRPr lang="ru-RU" sz="40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836712"/>
            <a:ext cx="7746064" cy="5832648"/>
          </a:xfrm>
        </p:spPr>
        <p:txBody>
          <a:bodyPr>
            <a:normAutofit/>
          </a:bodyPr>
          <a:lstStyle/>
          <a:p>
            <a:pPr marL="82296" indent="457200" algn="just">
              <a:buNone/>
            </a:pP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-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инженерного оборудования местности и его роли при выполнении оперативно – служебной и боевой деятельности. </a:t>
            </a:r>
          </a:p>
          <a:p>
            <a:pPr marL="82296" indent="0" algn="just">
              <a:buNone/>
            </a:pP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marL="425196" lvl="0" indent="-342900" algn="just">
              <a:buClrTx/>
              <a:buFont typeface="+mj-lt"/>
              <a:buAutoNum type="arabicPeriod"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ознакомиться с историей развития инженерного оборудования местности в различные периоды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времени;</a:t>
            </a:r>
          </a:p>
          <a:p>
            <a:pPr marL="425196" lvl="0" indent="-342900" algn="just">
              <a:buClrTx/>
              <a:buFont typeface="+mj-lt"/>
              <a:buAutoNum type="arabicPeriod"/>
            </a:pP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рассмотреть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инженерного оборудования местности на современном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этапе;</a:t>
            </a:r>
          </a:p>
          <a:p>
            <a:pPr marL="425196" lvl="0" indent="-342900" algn="just">
              <a:buClrTx/>
              <a:buFont typeface="+mj-lt"/>
              <a:buAutoNum type="arabicPeriod"/>
            </a:pP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выяснить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как правильно составить графический документ и разместить на нём инженерное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оборудование;</a:t>
            </a:r>
          </a:p>
          <a:p>
            <a:pPr marL="425196" lvl="0" indent="-342900" algn="just">
              <a:buClrTx/>
              <a:buFont typeface="+mj-lt"/>
              <a:buAutoNum type="arabicPeriod"/>
            </a:pP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узнать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возведения инженерного оборудования при выполнении оперативных задач.</a:t>
            </a:r>
          </a:p>
          <a:p>
            <a:pPr marL="82296" indent="0">
              <a:buClrTx/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8257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125760"/>
            <a:ext cx="74980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ИНЖЕНЕРНОГО ОБОРУДОВАНИЯ МЕСТНОСТИ</a:t>
            </a:r>
            <a:endParaRPr lang="ru-RU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340768"/>
            <a:ext cx="7746064" cy="5328592"/>
          </a:xfrm>
        </p:spPr>
        <p:txBody>
          <a:bodyPr>
            <a:normAutofit/>
          </a:bodyPr>
          <a:lstStyle/>
          <a:p>
            <a:pPr marL="82296" indent="457200"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Инженерное оборудования местности появилось во времена Древней Руси.  Оно представляло собой: земляные и деревянные ограды, башни, надолбы, частокол, города. Особое внимание уделялось маскировке (поселение среди оврагов, холмов, болот).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780928"/>
            <a:ext cx="4182958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13" b="13904"/>
          <a:stretch/>
        </p:blipFill>
        <p:spPr bwMode="auto">
          <a:xfrm>
            <a:off x="5563337" y="2780928"/>
            <a:ext cx="3401151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6" t="3206" r="2060" b="2824"/>
          <a:stretch/>
        </p:blipFill>
        <p:spPr bwMode="auto">
          <a:xfrm>
            <a:off x="2627784" y="5284654"/>
            <a:ext cx="1443797" cy="1456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5284654"/>
            <a:ext cx="2304256" cy="1456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337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7384"/>
            <a:ext cx="7498080" cy="1143000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ИНЖЕНЕРНОГО ОБОРУДОВАНИЯ МЕСТНОСТИ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052736"/>
            <a:ext cx="7746064" cy="5688632"/>
          </a:xfrm>
        </p:spPr>
        <p:txBody>
          <a:bodyPr>
            <a:normAutofit/>
          </a:bodyPr>
          <a:lstStyle/>
          <a:p>
            <a:pPr marL="82296" indent="457200"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времена Ивана Грозного появилась Большая Засечная Черта (более 1000 км) – оборонительная линия, включающая в себя лесной массив, засеки, деревянные укрепления, остроги, частоколы, валы.</a:t>
            </a:r>
          </a:p>
          <a:p>
            <a:pPr marL="82296" indent="457200" algn="just">
              <a:buNone/>
            </a:pP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132856"/>
            <a:ext cx="6811566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0083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7384"/>
            <a:ext cx="7498080" cy="1143000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ИНЖЕНЕРНОГО ОБОРУДОВАНИЯ МЕСТНОСТИ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124744"/>
            <a:ext cx="7746064" cy="5616624"/>
          </a:xfrm>
        </p:spPr>
        <p:txBody>
          <a:bodyPr>
            <a:normAutofit/>
          </a:bodyPr>
          <a:lstStyle/>
          <a:p>
            <a:pPr marL="82296" indent="457200"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Одним из пиков оборонительно – фортификационного строительства России приходится на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правления Петра 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Он разработал бастионные фронты; возвёл форт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Кроншлот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для прикрытия территории с моря; установил первую береговую батарею.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924944"/>
            <a:ext cx="3924436" cy="2614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69622" y="5579948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Санкт-Петербургская крепость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5220072" y="2924944"/>
            <a:ext cx="3816423" cy="3024337"/>
            <a:chOff x="5220072" y="2708919"/>
            <a:chExt cx="3816423" cy="3024337"/>
          </a:xfrm>
        </p:grpSpPr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20072" y="2708919"/>
              <a:ext cx="3816423" cy="26146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5473518" y="5363924"/>
              <a:ext cx="33095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Форт </a:t>
              </a:r>
              <a:r>
                <a:rPr lang="ru-RU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Кроншлот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0976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7384"/>
            <a:ext cx="7498080" cy="1143000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ИНЖЕНЕРНОГО ОБОРУДОВАНИЯ МЕСТНОСТИ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124744"/>
            <a:ext cx="7746064" cy="5544616"/>
          </a:xfrm>
        </p:spPr>
        <p:txBody>
          <a:bodyPr/>
          <a:lstStyle/>
          <a:p>
            <a:pPr marL="82296" indent="457200" algn="just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XX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век послужил созданию нового инженерного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оборудования с целью эффективной защиты солдат, усиления обороны и ведения тактических действий.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Этому способствовали траншеи – глубокие рвы, соединяющие все огневые точки оборонительной позиции, и окопы – укрепления, предназначенное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улучшения условий ведения огня и защиты подразделения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82296" indent="457200" algn="just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ru-RU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1187624" y="3284984"/>
            <a:ext cx="3528392" cy="3385734"/>
            <a:chOff x="1187624" y="3284984"/>
            <a:chExt cx="3528392" cy="3385734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063"/>
            <a:stretch/>
          </p:blipFill>
          <p:spPr bwMode="auto">
            <a:xfrm>
              <a:off x="1187624" y="3284984"/>
              <a:ext cx="3528392" cy="2739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1187624" y="6024387"/>
              <a:ext cx="352839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Одиночный окоп для стрельбы лёжа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4913946" y="3574565"/>
            <a:ext cx="3998934" cy="2957653"/>
            <a:chOff x="4913946" y="3574565"/>
            <a:chExt cx="3998934" cy="2957653"/>
          </a:xfrm>
        </p:grpSpPr>
        <p:pic>
          <p:nvPicPr>
            <p:cNvPr id="4100" name="Picture 4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564"/>
            <a:stretch/>
          </p:blipFill>
          <p:spPr bwMode="auto">
            <a:xfrm>
              <a:off x="4913946" y="3574565"/>
              <a:ext cx="3987464" cy="21602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4925416" y="6162886"/>
              <a:ext cx="39874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Траншеи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0234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130622"/>
            <a:ext cx="7498080" cy="850106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ВИДЫ ИНЖЕНЕРНОГО ОБОРУДОВАНИЯ МЕСТНОСТИ</a:t>
            </a:r>
            <a:endParaRPr lang="ru-RU" sz="32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124744"/>
            <a:ext cx="7746064" cy="5544616"/>
          </a:xfrm>
        </p:spPr>
        <p:txBody>
          <a:bodyPr>
            <a:normAutofit/>
          </a:bodyPr>
          <a:lstStyle/>
          <a:p>
            <a:pPr marL="82296" indent="45720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Инженерное оборудование местности – комплекс инженерных мероприятий по возведению укреплений и приспособлению местности для боевых действий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войск.</a:t>
            </a:r>
          </a:p>
          <a:p>
            <a:pPr marL="82296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Инженерное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 включает в себя:</a:t>
            </a:r>
          </a:p>
          <a:p>
            <a:pPr marL="596646" lvl="0" indent="-514350" algn="just">
              <a:buClrTx/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возведение оборонительных и защитных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сооружений;</a:t>
            </a:r>
          </a:p>
          <a:p>
            <a:pPr marL="596646" lvl="0" indent="-514350" algn="just">
              <a:buClrTx/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различных видов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заграждений;</a:t>
            </a:r>
          </a:p>
          <a:p>
            <a:pPr marL="596646" lvl="0" indent="-514350" algn="just">
              <a:buClrTx/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прокладывание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войсковых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путей;</a:t>
            </a:r>
          </a:p>
          <a:p>
            <a:pPr marL="596646" lvl="0" indent="-514350" algn="just">
              <a:buClrTx/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постройка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дорог, мостов,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аэродромов;</a:t>
            </a:r>
          </a:p>
          <a:p>
            <a:pPr marL="596646" lvl="0" indent="-514350" algn="just">
              <a:buClrTx/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пунктов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водоснабжения;</a:t>
            </a:r>
          </a:p>
          <a:p>
            <a:pPr marL="596646" lvl="0" indent="-514350" algn="just">
              <a:buClrTx/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маскировка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боевых порядков войск 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техники.</a:t>
            </a:r>
          </a:p>
          <a:p>
            <a:pPr marL="82296" lvl="0" indent="0" algn="just">
              <a:buClrTx/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4468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44624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ВИДЫ ИНЖЕНЕРНОГО ОБОРУДОВАНИЯ МЕСТНОСТИ</a:t>
            </a:r>
            <a:endParaRPr lang="ru-RU" sz="320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5822" y="1124744"/>
            <a:ext cx="4134450" cy="2676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717032"/>
            <a:ext cx="6840760" cy="2906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0116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44624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ВИДЫ ИНЖЕНЕРНОГО ОБОРУДОВАНИЯ МЕСТНОСТИ</a:t>
            </a:r>
            <a:endParaRPr lang="ru-RU" sz="32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164826"/>
            <a:ext cx="4176464" cy="3128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12" t="4109" r="14654" b="12914"/>
          <a:stretch/>
        </p:blipFill>
        <p:spPr bwMode="auto">
          <a:xfrm>
            <a:off x="1544250" y="4653136"/>
            <a:ext cx="2307669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8578" y="3122052"/>
            <a:ext cx="4735910" cy="3547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03"/>
          <a:stretch/>
        </p:blipFill>
        <p:spPr bwMode="auto">
          <a:xfrm>
            <a:off x="5508104" y="1235615"/>
            <a:ext cx="3504996" cy="1761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7254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4968</TotalTime>
  <Words>752</Words>
  <Application>Microsoft Office PowerPoint</Application>
  <PresentationFormat>Экран (4:3)</PresentationFormat>
  <Paragraphs>91</Paragraphs>
  <Slides>18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Солнцестояние</vt:lpstr>
      <vt:lpstr>Презентация PowerPoint</vt:lpstr>
      <vt:lpstr>ВВЕДЕНИЕ</vt:lpstr>
      <vt:lpstr>ИСТОРИЯ ИНЖЕНЕРНОГО ОБОРУДОВАНИЯ МЕСТНОСТИ</vt:lpstr>
      <vt:lpstr>ИСТОРИЯ ИНЖЕНЕРНОГО ОБОРУДОВАНИЯ МЕСТНОСТИ</vt:lpstr>
      <vt:lpstr>ИСТОРИЯ ИНЖЕНЕРНОГО ОБОРУДОВАНИЯ МЕСТНОСТИ</vt:lpstr>
      <vt:lpstr>ИСТОРИЯ ИНЖЕНЕРНОГО ОБОРУДОВАНИЯ МЕСТНОСТИ</vt:lpstr>
      <vt:lpstr>ВИДЫ ИНЖЕНЕРНОГО ОБОРУДОВАНИЯ МЕСТНОСТИ</vt:lpstr>
      <vt:lpstr>ВИДЫ ИНЖЕНЕРНОГО ОБОРУДОВАНИЯ МЕСТНОСТИ</vt:lpstr>
      <vt:lpstr>ВИДЫ ИНЖЕНЕРНОГО ОБОРУДОВАНИЯ МЕСТНОСТИ</vt:lpstr>
      <vt:lpstr>ВИДЫ ИНЖЕНЕРНОГО ОБОРУДОВАНИЯ МЕСТНОСТИ</vt:lpstr>
      <vt:lpstr>Основы маскировки</vt:lpstr>
      <vt:lpstr>Основы маскировки</vt:lpstr>
      <vt:lpstr>ПОДГОТОВКА СОТРУДНИКОВ ОВД</vt:lpstr>
      <vt:lpstr>РАЗМЕЩЕНИЕ И УСЛОВНОЕ ОБОЗНАЧЕНИЕ ИНЖЕНЕРНОГО ОБОРУДОВАНИЯ МЕСТНОСТИ НА ГРАФИЧЕСКИХ ДОКУМЕНТАХ </vt:lpstr>
      <vt:lpstr>РАЗМЕЩЕНИЕ И УСЛОВНОЕ ОБОЗНАЧЕНИЕ ИНЖЕНЕРНОГО ОБОРУДОВАНИЯ МЕСТНОСТИ НА ГРАФИЧЕСКИХ ДОКУМЕНТАХ</vt:lpstr>
      <vt:lpstr>ПОРЯДОК ВОЗВЕДЕНИЯ ИНЖЕНЕРНОГО ОБОРУДОВАНИЯ МЕСТНОСТИ</vt:lpstr>
      <vt:lpstr>ЗАКЛЮЧЕНИЕ</vt:lpstr>
      <vt:lpstr>ВЫПОЛНЕНИЕ ПРАКТИЧЕСКОЙ РАБОТЫ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</dc:creator>
  <cp:lastModifiedBy>User</cp:lastModifiedBy>
  <cp:revision>55</cp:revision>
  <dcterms:created xsi:type="dcterms:W3CDTF">2023-05-07T08:36:04Z</dcterms:created>
  <dcterms:modified xsi:type="dcterms:W3CDTF">2023-07-13T07:05:30Z</dcterms:modified>
</cp:coreProperties>
</file>