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5"/>
  </p:handoutMasterIdLst>
  <p:sldIdLst>
    <p:sldId id="257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0" r:id="rId13"/>
    <p:sldId id="26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052" autoAdjust="0"/>
  </p:normalViewPr>
  <p:slideViewPr>
    <p:cSldViewPr snapToGrid="0">
      <p:cViewPr varScale="1">
        <p:scale>
          <a:sx n="72" d="100"/>
          <a:sy n="72" d="100"/>
        </p:scale>
        <p:origin x="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2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4.png"/><Relationship Id="rId9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87" y="4919472"/>
            <a:ext cx="780779" cy="18132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87" y="2486190"/>
            <a:ext cx="6529105" cy="33398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288" y="3148546"/>
            <a:ext cx="946995" cy="888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4064" flipH="1">
            <a:off x="9040091" y="280346"/>
            <a:ext cx="1620000" cy="14497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2264">
            <a:off x="432872" y="866690"/>
            <a:ext cx="2281516" cy="13411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78" y="5120640"/>
            <a:ext cx="462607" cy="9102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276" y="-494119"/>
            <a:ext cx="2726006" cy="28881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520" y="785524"/>
            <a:ext cx="521596" cy="81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479" y="4982080"/>
            <a:ext cx="2264474" cy="13310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18841" y="624268"/>
            <a:ext cx="1087755" cy="1019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546" y="160762"/>
            <a:ext cx="844933" cy="7930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744" y="105247"/>
            <a:ext cx="748195" cy="7022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825" y="4768561"/>
            <a:ext cx="1497976" cy="94667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66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819" y="5166360"/>
            <a:ext cx="924802" cy="8680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827" y="89169"/>
            <a:ext cx="920345" cy="75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137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399" y="169358"/>
            <a:ext cx="766227" cy="7191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213" y="3233118"/>
            <a:ext cx="1383331" cy="17666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847" y="5688912"/>
            <a:ext cx="1750047" cy="1169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10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940" y="1171075"/>
            <a:ext cx="1844592" cy="1954339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980944" y="1964368"/>
            <a:ext cx="6210373" cy="1161046"/>
          </a:xfrm>
          <a:prstGeom prst="rect">
            <a:avLst/>
          </a:prstGeom>
        </p:spPr>
        <p:txBody>
          <a:bodyPr/>
          <a:lstStyle>
            <a:lvl1pPr>
              <a:defRPr sz="54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240" y="-1521677"/>
            <a:ext cx="869033" cy="8156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017" y="6858000"/>
            <a:ext cx="1143002" cy="9387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1188" y="4246511"/>
            <a:ext cx="1063754" cy="1008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3276" y="247307"/>
            <a:ext cx="1005842" cy="8625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72" y="5255401"/>
            <a:ext cx="398728" cy="7845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4366661"/>
            <a:ext cx="1178004" cy="12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1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0.4944 0.03982 " pathEditMode="relative" rAng="0" ptsTypes="AA">
                                      <p:cBhvr>
                                        <p:cTn id="6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14" y="199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77556E-17 L 0.26823 0.75972 " pathEditMode="relative" rAng="0" ptsTypes="AA">
                                      <p:cBhvr>
                                        <p:cTn id="8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11" y="3798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0.74127 -0.53078 " pathEditMode="relative" rAng="0" ptsTypes="AA">
                                      <p:cBhvr>
                                        <p:cTn id="10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57" y="-2655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636 0.32106 L -0.23802 -0.46945 " pathEditMode="relative" rAng="0" ptsTypes="AA">
                                      <p:cBhvr>
                                        <p:cTn id="12" dur="3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19" y="-395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45143" decel="4514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59259E-6 C -0.06966 0.12616 -0.2306 0.11273 -0.23867 0.10695 C -0.2405 0.10533 -0.42617 0.13426 -0.50482 0.10093 C -0.58373 0.06783 -0.65964 -0.01967 -0.71185 -0.09236 C -0.76185 -0.18102 -0.79128 -0.24815 -0.81133 -0.3169 C -0.83151 -0.38588 -0.84271 -0.53379 -0.85026 -0.55416 " pathEditMode="relative" rAng="0" ptsTypes="AAAAAA">
                                      <p:cBhvr>
                                        <p:cTn id="14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13" y="-2185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90" r:id="rId2"/>
    <p:sldLayoutId id="2147483681" r:id="rId3"/>
    <p:sldLayoutId id="2147483687" r:id="rId4"/>
    <p:sldLayoutId id="2147483688" r:id="rId5"/>
    <p:sldLayoutId id="2147483689" r:id="rId6"/>
    <p:sldLayoutId id="2147483692" r:id="rId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80327" y="1094705"/>
            <a:ext cx="4224270" cy="1519706"/>
          </a:xfrm>
          <a:prstGeom prst="rect">
            <a:avLst/>
          </a:prstGeom>
        </p:spPr>
        <p:txBody>
          <a:bodyPr/>
          <a:lstStyle/>
          <a:p>
            <a:pPr algn="ctr"/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Лента лицом вниз 2"/>
          <p:cNvSpPr/>
          <p:nvPr/>
        </p:nvSpPr>
        <p:spPr>
          <a:xfrm>
            <a:off x="1828801" y="566670"/>
            <a:ext cx="7650051" cy="2215166"/>
          </a:xfrm>
          <a:prstGeom prst="ribbon">
            <a:avLst>
              <a:gd name="adj1" fmla="val 21124"/>
              <a:gd name="adj2" fmla="val 57772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Викторина:</a:t>
            </a: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7200" i="1" dirty="0" smtClean="0">
                <a:solidFill>
                  <a:schemeClr val="accent6">
                    <a:lumMod val="75000"/>
                  </a:schemeClr>
                </a:solidFill>
                <a:latin typeface="Bahnschrift Light Condensed" panose="020B0502040204020203" pitchFamily="34" charset="0"/>
              </a:rPr>
              <a:t>Все о птицах</a:t>
            </a:r>
            <a:endParaRPr lang="ru-RU" sz="7200" i="1" dirty="0">
              <a:solidFill>
                <a:schemeClr val="accent6">
                  <a:lumMod val="75000"/>
                </a:schemeClr>
              </a:solidFill>
              <a:latin typeface="Bahnschrift Light Condensed" panose="020B0502040204020203" pitchFamily="34" charset="0"/>
            </a:endParaRPr>
          </a:p>
        </p:txBody>
      </p:sp>
      <p:sp>
        <p:nvSpPr>
          <p:cNvPr id="5" name="Двойная волна 4"/>
          <p:cNvSpPr/>
          <p:nvPr/>
        </p:nvSpPr>
        <p:spPr>
          <a:xfrm>
            <a:off x="3438659" y="3000779"/>
            <a:ext cx="4224270" cy="2189408"/>
          </a:xfrm>
          <a:prstGeom prst="doubleWav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Волков Денис</a:t>
            </a:r>
            <a:br>
              <a:rPr lang="ru-RU" sz="2800" i="1" dirty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sz="2400" i="1" dirty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10 лет</a:t>
            </a:r>
            <a:br>
              <a:rPr lang="ru-RU" sz="2400" i="1" dirty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ru-RU" sz="2800" i="1" dirty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МБОУ СОШ № 1</a:t>
            </a:r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Молодцы!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221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7265" y="5200321"/>
            <a:ext cx="924802" cy="868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0427" y="0"/>
            <a:ext cx="920345" cy="753900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/>
              <a:t>1. В 1926 году канадский зоолог </a:t>
            </a:r>
            <a:r>
              <a:rPr lang="ru-RU" sz="3200" b="1" i="1" dirty="0" err="1"/>
              <a:t>Роуэн</a:t>
            </a:r>
            <a:r>
              <a:rPr lang="ru-RU" sz="3200" b="1" i="1" dirty="0"/>
              <a:t> установил основную причину, заставляющую птиц совершать перелеты. Что это за причина?</a:t>
            </a:r>
            <a:endParaRPr lang="ru-RU" sz="3200" b="1" i="1" dirty="0"/>
          </a:p>
        </p:txBody>
      </p:sp>
      <p:sp>
        <p:nvSpPr>
          <p:cNvPr id="12" name="Прямоугольник 11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543339"/>
            <a:ext cx="3376800" cy="159780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  <a:cs typeface="Segoe UI Light" panose="020B0502040204020203" pitchFamily="34" charset="0"/>
              </a:rPr>
              <a:t>Уменьшение дневного времени.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cs typeface="Segoe UI Light" panose="020B0502040204020203" pitchFamily="34" charset="0"/>
              </a:rPr>
              <a:t>Отсутствие корма. Размножение</a:t>
            </a:r>
          </a:p>
          <a:p>
            <a:pPr algn="ctr"/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2303239"/>
            <a:ext cx="3376800" cy="116883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2000" b="1" dirty="0">
                <a:solidFill>
                  <a:srgbClr val="C00000"/>
                </a:solidFill>
                <a:cs typeface="Segoe UI Light" panose="020B0502040204020203" pitchFamily="34" charset="0"/>
              </a:rPr>
              <a:t>Отсутствие корма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lang="ru-RU" sz="2000" b="1" dirty="0">
              <a:solidFill>
                <a:srgbClr val="C0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2000" b="1" dirty="0">
                <a:solidFill>
                  <a:srgbClr val="C00000"/>
                </a:solidFill>
                <a:cs typeface="Segoe UI Light" panose="020B0502040204020203" pitchFamily="34" charset="0"/>
              </a:rPr>
              <a:t>Размножение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lang="ru-RU" sz="2000" b="1" dirty="0">
              <a:solidFill>
                <a:srgbClr val="C0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37" y="2725343"/>
            <a:ext cx="386141" cy="606027"/>
          </a:xfrm>
          <a:prstGeom prst="rect">
            <a:avLst/>
          </a:prstGeom>
        </p:spPr>
      </p:pic>
      <p:sp>
        <p:nvSpPr>
          <p:cNvPr id="16" name="Прямоугольник с двумя усеченными противолежащими углами 15"/>
          <p:cNvSpPr/>
          <p:nvPr/>
        </p:nvSpPr>
        <p:spPr>
          <a:xfrm>
            <a:off x="1961951" y="238386"/>
            <a:ext cx="3618963" cy="622567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Выбери правильный ответ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521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29 -0.00532 L -0.53555 0.00648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5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7265" y="5200321"/>
            <a:ext cx="924802" cy="868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0427" y="0"/>
            <a:ext cx="920345" cy="753900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/>
              <a:t>2. Какая птица для средневековых рыцарей была символом верности, а для китайских живописцев пожеланием удачной карьеры?</a:t>
            </a:r>
            <a:endParaRPr lang="ru-RU" sz="3200" b="1" i="1" dirty="0"/>
          </a:p>
        </p:txBody>
      </p:sp>
      <p:sp>
        <p:nvSpPr>
          <p:cNvPr id="12" name="Прямоугольник 11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1031437"/>
            <a:ext cx="3376800" cy="1109704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  <a:cs typeface="Segoe UI Light" panose="020B0502040204020203" pitchFamily="34" charset="0"/>
              </a:rPr>
              <a:t>Фазан</a:t>
            </a:r>
          </a:p>
          <a:p>
            <a:pPr algn="ctr"/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2504661"/>
            <a:ext cx="3376800" cy="96740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2000" b="1" dirty="0">
                <a:solidFill>
                  <a:srgbClr val="C00000"/>
                </a:solidFill>
                <a:cs typeface="Segoe UI Light" panose="020B0502040204020203" pitchFamily="34" charset="0"/>
              </a:rPr>
              <a:t>Утка-мандаринка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lang="ru-RU" sz="2000" b="1" dirty="0">
              <a:solidFill>
                <a:srgbClr val="C0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2000" b="1" dirty="0">
                <a:solidFill>
                  <a:srgbClr val="C00000"/>
                </a:solidFill>
                <a:cs typeface="Segoe UI Light" panose="020B0502040204020203" pitchFamily="34" charset="0"/>
              </a:rPr>
              <a:t>Павлин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lang="ru-RU" sz="2000" b="1" dirty="0">
              <a:solidFill>
                <a:srgbClr val="C0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37" y="2725343"/>
            <a:ext cx="386141" cy="606027"/>
          </a:xfrm>
          <a:prstGeom prst="rect">
            <a:avLst/>
          </a:prstGeom>
        </p:spPr>
      </p:pic>
      <p:sp>
        <p:nvSpPr>
          <p:cNvPr id="16" name="Прямоугольник с двумя усеченными противолежащими углами 15"/>
          <p:cNvSpPr/>
          <p:nvPr/>
        </p:nvSpPr>
        <p:spPr>
          <a:xfrm>
            <a:off x="1961951" y="238386"/>
            <a:ext cx="3618963" cy="622567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Выбери правильный ответ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821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29 -0.00532 L -0.53555 0.00648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5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7265" y="5200321"/>
            <a:ext cx="924802" cy="868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0427" y="0"/>
            <a:ext cx="920345" cy="753900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/>
              <a:t>3.Какая птица – однофамилица с великим русским писателем? Где она обитает?</a:t>
            </a:r>
            <a:endParaRPr lang="ru-RU" sz="3200" b="1" i="1" dirty="0"/>
          </a:p>
        </p:txBody>
      </p:sp>
      <p:sp>
        <p:nvSpPr>
          <p:cNvPr id="12" name="Прямоугольник 11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238386"/>
            <a:ext cx="3376800" cy="120610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  <a:cs typeface="Segoe UI Light" panose="020B0502040204020203" pitchFamily="34" charset="0"/>
              </a:rPr>
              <a:t>Гоголь. </a:t>
            </a:r>
            <a:r>
              <a:rPr lang="ru-RU" sz="2000" b="1" dirty="0">
                <a:solidFill>
                  <a:srgbClr val="C00000"/>
                </a:solidFill>
              </a:rPr>
              <a:t>Ареал обитания -  южная граница Карельской тайги до Среднего Урала</a:t>
            </a:r>
            <a:endParaRPr lang="ru-RU" sz="2000" b="1" dirty="0">
              <a:solidFill>
                <a:srgbClr val="C00000"/>
              </a:solidFill>
              <a:cs typeface="Segoe UI Light" panose="020B0502040204020203" pitchFamily="34" charset="0"/>
            </a:endParaRPr>
          </a:p>
          <a:p>
            <a:pPr algn="ctr"/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1616764"/>
            <a:ext cx="3376800" cy="201433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2000" b="1" dirty="0">
                <a:solidFill>
                  <a:srgbClr val="C00000"/>
                </a:solidFill>
                <a:cs typeface="Segoe UI Light" panose="020B0502040204020203" pitchFamily="34" charset="0"/>
              </a:rPr>
              <a:t>Лебедев-Кумач. Лебедь </a:t>
            </a:r>
            <a:r>
              <a:rPr lang="ru-RU" sz="2000" b="1" dirty="0">
                <a:solidFill>
                  <a:srgbClr val="C00000"/>
                </a:solidFill>
              </a:rPr>
              <a:t>обитает у водоемов в Евразии, Австралии, Южной и Северной Америки </a:t>
            </a:r>
            <a:endParaRPr lang="ru-RU" sz="2000" b="1" dirty="0">
              <a:solidFill>
                <a:srgbClr val="C00000"/>
              </a:solidFill>
              <a:cs typeface="Segoe UI Light" panose="020B0502040204020203" pitchFamily="34" charset="0"/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endParaRPr lang="ru-RU" sz="2000" b="1" dirty="0">
              <a:solidFill>
                <a:srgbClr val="C00000"/>
              </a:solidFill>
              <a:cs typeface="Segoe UI Light" panose="020B0502040204020203" pitchFamily="34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lang="ru-RU" sz="2000" b="1" dirty="0">
              <a:solidFill>
                <a:srgbClr val="C0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3803372"/>
            <a:ext cx="3376800" cy="102346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2000" b="1" dirty="0">
                <a:solidFill>
                  <a:srgbClr val="C00000"/>
                </a:solidFill>
                <a:cs typeface="Segoe UI Light" panose="020B0502040204020203" pitchFamily="34" charset="0"/>
              </a:rPr>
              <a:t>Куинджи. Голуби, вороны и воробьи на крыше дома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endParaRPr lang="ru-RU" sz="2000" b="1" dirty="0">
              <a:solidFill>
                <a:srgbClr val="C0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37" y="2725343"/>
            <a:ext cx="386141" cy="606027"/>
          </a:xfrm>
          <a:prstGeom prst="rect">
            <a:avLst/>
          </a:prstGeom>
        </p:spPr>
      </p:pic>
      <p:sp>
        <p:nvSpPr>
          <p:cNvPr id="16" name="Прямоугольник с двумя усеченными противолежащими углами 15"/>
          <p:cNvSpPr/>
          <p:nvPr/>
        </p:nvSpPr>
        <p:spPr>
          <a:xfrm>
            <a:off x="1961951" y="238386"/>
            <a:ext cx="3618963" cy="622567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Выбери правильный ответ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514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29 -0.00532 L -0.53555 0.00648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5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7265" y="5200321"/>
            <a:ext cx="924802" cy="868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0427" y="0"/>
            <a:ext cx="920345" cy="753900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/>
              <a:t>4. В Древней Греции и в Древнем Риме у каждого бога были свои любимые птицы. Так, например, у Зевса – это был орёл, у Геры – павлин и кукушка, у Афины – сова и петух, а у Афродиты -…..?</a:t>
            </a:r>
            <a:endParaRPr lang="ru-RU" sz="3200" b="1" i="1" dirty="0"/>
          </a:p>
        </p:txBody>
      </p:sp>
      <p:sp>
        <p:nvSpPr>
          <p:cNvPr id="12" name="Прямоугольник 11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1031436"/>
            <a:ext cx="3376800" cy="98880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>
                <a:solidFill>
                  <a:srgbClr val="C00000"/>
                </a:solidFill>
                <a:cs typeface="Segoe UI Light" panose="020B0502040204020203" pitchFamily="34" charset="0"/>
              </a:rPr>
              <a:t>Голубь и лебедь</a:t>
            </a:r>
            <a:endParaRPr lang="ru-RU" sz="2000" b="1" dirty="0">
              <a:solidFill>
                <a:srgbClr val="C00000"/>
              </a:solidFill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2372138"/>
            <a:ext cx="3376800" cy="1026865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>
                <a:solidFill>
                  <a:srgbClr val="C00000"/>
                </a:solidFill>
                <a:cs typeface="Segoe UI Light" panose="020B0502040204020203" pitchFamily="34" charset="0"/>
              </a:rPr>
              <a:t>Лебедь и воробей</a:t>
            </a:r>
            <a:endParaRPr lang="ru-RU" sz="2000" b="1" dirty="0">
              <a:solidFill>
                <a:srgbClr val="C00000"/>
              </a:solidFill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3803372"/>
            <a:ext cx="3376800" cy="102346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>
                <a:solidFill>
                  <a:srgbClr val="C00000"/>
                </a:solidFill>
                <a:cs typeface="Segoe UI Light" panose="020B0502040204020203" pitchFamily="34" charset="0"/>
              </a:rPr>
              <a:t>Орел и сова</a:t>
            </a:r>
            <a:endParaRPr lang="ru-RU" sz="2000" b="1" dirty="0">
              <a:solidFill>
                <a:srgbClr val="C00000"/>
              </a:solidFill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37" y="2725343"/>
            <a:ext cx="386141" cy="606027"/>
          </a:xfrm>
          <a:prstGeom prst="rect">
            <a:avLst/>
          </a:prstGeom>
        </p:spPr>
      </p:pic>
      <p:sp>
        <p:nvSpPr>
          <p:cNvPr id="16" name="Прямоугольник с двумя усеченными противолежащими углами 15"/>
          <p:cNvSpPr/>
          <p:nvPr/>
        </p:nvSpPr>
        <p:spPr>
          <a:xfrm>
            <a:off x="1961951" y="238386"/>
            <a:ext cx="3618963" cy="622567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Выбери правильный ответ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512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29 -0.00532 L -0.53555 0.00648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5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7265" y="5200321"/>
            <a:ext cx="924802" cy="868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0427" y="0"/>
            <a:ext cx="920345" cy="753900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/>
              <a:t>5. </a:t>
            </a:r>
            <a:r>
              <a:rPr lang="ru-RU" sz="3200" b="1" i="1" dirty="0"/>
              <a:t>Когда птица поёт громче: в полёте или сидя на ветке?</a:t>
            </a:r>
            <a:endParaRPr lang="ru-RU" sz="3200" b="1" i="1" dirty="0"/>
          </a:p>
        </p:txBody>
      </p:sp>
      <p:sp>
        <p:nvSpPr>
          <p:cNvPr id="12" name="Прямоугольник 11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1152939"/>
            <a:ext cx="3376800" cy="98820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>
                <a:solidFill>
                  <a:srgbClr val="C00000"/>
                </a:solidFill>
              </a:rPr>
              <a:t>В полете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2438400"/>
            <a:ext cx="3376800" cy="1192695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Сидя на ветке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3803372"/>
            <a:ext cx="3376800" cy="102346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>
                <a:solidFill>
                  <a:srgbClr val="C00000"/>
                </a:solidFill>
              </a:rPr>
              <a:t>В полете и сидя на ветке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37" y="2725343"/>
            <a:ext cx="386141" cy="606027"/>
          </a:xfrm>
          <a:prstGeom prst="rect">
            <a:avLst/>
          </a:prstGeom>
        </p:spPr>
      </p:pic>
      <p:sp>
        <p:nvSpPr>
          <p:cNvPr id="16" name="Прямоугольник с двумя усеченными противолежащими углами 15"/>
          <p:cNvSpPr/>
          <p:nvPr/>
        </p:nvSpPr>
        <p:spPr>
          <a:xfrm>
            <a:off x="1961951" y="238386"/>
            <a:ext cx="3618963" cy="622567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Выбери правильный ответ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613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29 -0.00532 L -0.53555 0.00648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5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7265" y="5200321"/>
            <a:ext cx="924802" cy="868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0427" y="0"/>
            <a:ext cx="920345" cy="753900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/>
              <a:t>6.Что связывает с птицами и между собой писателя А.П. Чехова и космонавта Валентину Терешкову?</a:t>
            </a:r>
            <a:endParaRPr lang="ru-RU" sz="3200" b="1" i="1" dirty="0"/>
          </a:p>
        </p:txBody>
      </p:sp>
      <p:sp>
        <p:nvSpPr>
          <p:cNvPr id="12" name="Прямоугольник 11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753900"/>
            <a:ext cx="3376800" cy="138231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Космический позывной В. Терешковой «чайка», а у А.П. Чехова есть пьеса «Чайка»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2308491"/>
            <a:ext cx="3376800" cy="132260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Полет мысли и полет в космос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3803372"/>
            <a:ext cx="3376800" cy="102346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>
                <a:solidFill>
                  <a:srgbClr val="C00000"/>
                </a:solidFill>
              </a:rPr>
              <a:t>Небо и земля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37" y="2725343"/>
            <a:ext cx="386141" cy="606027"/>
          </a:xfrm>
          <a:prstGeom prst="rect">
            <a:avLst/>
          </a:prstGeom>
        </p:spPr>
      </p:pic>
      <p:sp>
        <p:nvSpPr>
          <p:cNvPr id="16" name="Прямоугольник с двумя усеченными противолежащими углами 15"/>
          <p:cNvSpPr/>
          <p:nvPr/>
        </p:nvSpPr>
        <p:spPr>
          <a:xfrm>
            <a:off x="1961951" y="238386"/>
            <a:ext cx="3618963" cy="622567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Выбери правильный ответ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492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29 -0.00532 L -0.53555 0.00648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5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7265" y="5200321"/>
            <a:ext cx="924802" cy="868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0427" y="0"/>
            <a:ext cx="920345" cy="753900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/>
              <a:t>7. Какая птица бегает по дну реки? Чем она питается?</a:t>
            </a:r>
            <a:endParaRPr lang="ru-RU" sz="3200" b="1" i="1" dirty="0"/>
          </a:p>
        </p:txBody>
      </p:sp>
      <p:sp>
        <p:nvSpPr>
          <p:cNvPr id="12" name="Прямоугольник 11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1031437"/>
            <a:ext cx="3376800" cy="128198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Обыкновенная оляпка, водяной дрозд, водяной воробей питается водными насекомыми и рачками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2491409"/>
            <a:ext cx="3376800" cy="113968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>
                <a:solidFill>
                  <a:srgbClr val="C00000"/>
                </a:solidFill>
              </a:rPr>
              <a:t>Дрозд, питается икрой и мальками рыб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3803372"/>
            <a:ext cx="3376800" cy="102346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>
                <a:solidFill>
                  <a:srgbClr val="C00000"/>
                </a:solidFill>
              </a:rPr>
              <a:t>Воробей, ест личинки поденок, ручейников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37" y="2725343"/>
            <a:ext cx="386141" cy="606027"/>
          </a:xfrm>
          <a:prstGeom prst="rect">
            <a:avLst/>
          </a:prstGeom>
        </p:spPr>
      </p:pic>
      <p:sp>
        <p:nvSpPr>
          <p:cNvPr id="16" name="Прямоугольник с двумя усеченными противолежащими углами 15"/>
          <p:cNvSpPr/>
          <p:nvPr/>
        </p:nvSpPr>
        <p:spPr>
          <a:xfrm>
            <a:off x="1961951" y="238386"/>
            <a:ext cx="3618963" cy="622567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Выбери правильный ответ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392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29 -0.00532 L -0.53555 0.00648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5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7265" y="5200321"/>
            <a:ext cx="924802" cy="868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0427" y="0"/>
            <a:ext cx="920345" cy="753900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/>
              <a:t>8. Фамилия какого художника напоминает о птицах? Его картина посвящена одному из старинных промыслов, связанных с птицами. Назовите картину и фамилию автора.</a:t>
            </a:r>
            <a:endParaRPr lang="ru-RU" sz="3200" b="1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1031437"/>
            <a:ext cx="3376800" cy="110970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В.Г. Перов. «Птицелов»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2303239"/>
            <a:ext cx="3376800" cy="1497495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000" b="1" dirty="0">
                <a:solidFill>
                  <a:srgbClr val="C00000"/>
                </a:solidFill>
                <a:cs typeface="Segoe UI Light" panose="020B0502040204020203" pitchFamily="34" charset="0"/>
              </a:rPr>
              <a:t>В.Г. Перьев. «Голубятник»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000" b="1" dirty="0">
                <a:solidFill>
                  <a:srgbClr val="C00000"/>
                </a:solidFill>
                <a:cs typeface="Segoe UI Light" panose="020B0502040204020203" pitchFamily="34" charset="0"/>
              </a:rPr>
              <a:t>В.Г. </a:t>
            </a:r>
            <a:r>
              <a:rPr lang="ru-RU" sz="2000" b="1" dirty="0" err="1">
                <a:solidFill>
                  <a:srgbClr val="C00000"/>
                </a:solidFill>
                <a:cs typeface="Segoe UI Light" panose="020B0502040204020203" pitchFamily="34" charset="0"/>
              </a:rPr>
              <a:t>Перышкин</a:t>
            </a:r>
            <a:r>
              <a:rPr lang="ru-RU" sz="2000" b="1" dirty="0">
                <a:solidFill>
                  <a:srgbClr val="C00000"/>
                </a:solidFill>
                <a:cs typeface="Segoe UI Light" panose="020B0502040204020203" pitchFamily="34" charset="0"/>
              </a:rPr>
              <a:t>. «Охотники на привале»</a:t>
            </a:r>
            <a:endParaRPr lang="ru-RU" sz="2000" b="1" dirty="0">
              <a:solidFill>
                <a:srgbClr val="C00000"/>
              </a:solidFill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37" y="2725343"/>
            <a:ext cx="386141" cy="606027"/>
          </a:xfrm>
          <a:prstGeom prst="rect">
            <a:avLst/>
          </a:prstGeom>
        </p:spPr>
      </p:pic>
      <p:sp>
        <p:nvSpPr>
          <p:cNvPr id="16" name="Прямоугольник с двумя усеченными противолежащими углами 15"/>
          <p:cNvSpPr/>
          <p:nvPr/>
        </p:nvSpPr>
        <p:spPr>
          <a:xfrm>
            <a:off x="1961951" y="238386"/>
            <a:ext cx="3618963" cy="622567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Выбери правильный ответ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840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29 -0.00532 L -0.53555 0.00648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5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AD300A45-241B-484A-8AB7-E4E106A9140C}" vid="{035C38CC-2C83-46D0-869F-FABCD5E447C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0AAC4FE-6AA2-4812-A805-2E0A445923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DA39ED-743A-42D6-9416-1284B80FBA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A3FA65F-4361-4E04-8BDA-4F8256B2EBC3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348</Words>
  <Application>Microsoft Office PowerPoint</Application>
  <PresentationFormat>Широкоэкранный</PresentationFormat>
  <Paragraphs>44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Bahnschrift Light Condensed</vt:lpstr>
      <vt:lpstr>Calibri</vt:lpstr>
      <vt:lpstr>Segoe UI</vt:lpstr>
      <vt:lpstr>Segoe UI Light</vt:lpstr>
      <vt:lpstr>Тема1</vt:lpstr>
      <vt:lpstr>Презентация PowerPoint</vt:lpstr>
      <vt:lpstr>1. В 1926 году канадский зоолог Роуэн установил основную причину, заставляющую птиц совершать перелеты. Что это за причина?</vt:lpstr>
      <vt:lpstr>2. Какая птица для средневековых рыцарей была символом верности, а для китайских живописцев пожеланием удачной карьеры?</vt:lpstr>
      <vt:lpstr>3.Какая птица – однофамилица с великим русским писателем? Где она обитает?</vt:lpstr>
      <vt:lpstr>4. В Древней Греции и в Древнем Риме у каждого бога были свои любимые птицы. Так, например, у Зевса – это был орёл, у Геры – павлин и кукушка, у Афины – сова и петух, а у Афродиты -…..?</vt:lpstr>
      <vt:lpstr>5. Когда птица поёт громче: в полёте или сидя на ветке?</vt:lpstr>
      <vt:lpstr>6.Что связывает с птицами и между собой писателя А.П. Чехова и космонавта Валентину Терешкову?</vt:lpstr>
      <vt:lpstr>7. Какая птица бегает по дну реки? Чем она питается?</vt:lpstr>
      <vt:lpstr>8. Фамилия какого художника напоминает о птицах? Его картина посвящена одному из старинных промыслов, связанных с птицами. Назовите картину и фамилию автора.</vt:lpstr>
      <vt:lpstr>Молодцы!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2022-04-01T13:47:14Z</dcterms:created>
  <dcterms:modified xsi:type="dcterms:W3CDTF">2022-04-03T15:51:11Z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