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7"/>
  </p:handoutMasterIdLst>
  <p:sldIdLst>
    <p:sldId id="257" r:id="rId5"/>
    <p:sldId id="258" r:id="rId6"/>
    <p:sldId id="260" r:id="rId7"/>
    <p:sldId id="259" r:id="rId8"/>
    <p:sldId id="261" r:id="rId9"/>
    <p:sldId id="264" r:id="rId10"/>
    <p:sldId id="266" r:id="rId11"/>
    <p:sldId id="265" r:id="rId12"/>
    <p:sldId id="263" r:id="rId13"/>
    <p:sldId id="262" r:id="rId14"/>
    <p:sldId id="268" r:id="rId15"/>
    <p:sldId id="267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-64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7.pn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5.png"/><Relationship Id="rId5" Type="http://schemas.openxmlformats.org/officeDocument/2006/relationships/image" Target="../media/image29.png"/><Relationship Id="rId4" Type="http://schemas.openxmlformats.org/officeDocument/2006/relationships/image" Target="../media/image34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1.png"/><Relationship Id="rId7" Type="http://schemas.openxmlformats.org/officeDocument/2006/relationships/image" Target="../media/image15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6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0" Type="http://schemas.openxmlformats.org/officeDocument/2006/relationships/image" Target="../media/image13.png"/><Relationship Id="rId4" Type="http://schemas.openxmlformats.org/officeDocument/2006/relationships/image" Target="../media/image32.png"/><Relationship Id="rId9" Type="http://schemas.openxmlformats.org/officeDocument/2006/relationships/image" Target="../media/image1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2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9165" y="160118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066536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6341" y="249293"/>
            <a:ext cx="798187" cy="524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5906" y="1390262"/>
            <a:ext cx="678815" cy="7182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07474" y="1031437"/>
            <a:ext cx="762565" cy="1223076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605126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16004" y="4423435"/>
            <a:ext cx="870858" cy="8648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56070" y="3193142"/>
            <a:ext cx="680703" cy="663421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254414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03611" y="1153529"/>
            <a:ext cx="1390613" cy="11911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80881" y="5063752"/>
            <a:ext cx="1108023" cy="5642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16762" y="63328"/>
            <a:ext cx="726094" cy="7683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122498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679045" y="2569706"/>
            <a:ext cx="5493984" cy="699587"/>
          </a:xfrm>
          <a:prstGeom prst="rect">
            <a:avLst/>
          </a:prstGeom>
        </p:spPr>
        <p:txBody>
          <a:bodyPr/>
          <a:lstStyle>
            <a:lvl1pPr>
              <a:defRPr sz="40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22253" y="3701964"/>
            <a:ext cx="1008264" cy="60348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24707" y="144010"/>
            <a:ext cx="798187" cy="52400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03421" y="4305451"/>
            <a:ext cx="365839" cy="29189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1155" y="3514890"/>
            <a:ext cx="342592" cy="37414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64783" y="3126050"/>
            <a:ext cx="331469" cy="77767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15555" y="668011"/>
            <a:ext cx="1077995" cy="138791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23801" y="1727119"/>
            <a:ext cx="623266" cy="65761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444676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81481E-6 C -0.00833 0.00278 -0.01823 0.0051 -0.0237 0.01181 C -0.02904 0.01945 -0.03255 0.02963 -0.03633 0.03982 C -0.04023 0.04977 -0.0401 0.06088 -0.03997 0.07223 C -0.03958 0.08264 -0.03867 0.09468 -0.03359 0.10695 C -0.02969 0.11852 -0.02148 0.13056 -0.01185 0.14121 C -0.00352 0.15163 0.00716 0.16088 0.01823 0.16922 C 0.02917 0.17663 0.04062 0.18311 0.05104 0.18704 C 0.06276 0.19121 0.07344 0.1926 0.08372 0.19028 C 0.09271 0.18843 0.10117 0.18496 0.10755 0.17778 C 0.11328 0.17153 0.11745 0.16065 0.11888 0.15047 C 0.12201 0.14213 0.12227 0.12987 0.11901 0.11783 C 0.11628 0.10649 0.10911 0.09514 0.09857 0.08588 C 0.0875 0.07686 0.07591 0.07431 0.06719 0.07593 C 0.05951 0.07848 0.05326 0.08565 0.05013 0.0963 C 0.04818 0.10764 0.0474 0.11852 0.05052 0.12987 C 0.05378 0.14098 0.0526 0.14213 0.0694 0.16389 C 0.08424 0.18519 0.10156 0.19075 0.11224 0.19723 C 0.12214 0.20278 0.13112 0.20371 0.14219 0.20625 C 0.1543 0.20788 0.16536 0.2051 0.17279 0.20163 C 0.18099 0.19885 0.18477 0.19144 0.19102 0.17963 C 0.19648 0.1669 0.19792 0.16065 0.19935 0.14977 C 0.20104 0.13959 0.20286 0.12917 0.20508 0.11899 " pathEditMode="relative" rAng="1020000" ptsTypes="AAAAAAAAAAAAAAAAAAAAA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56" y="121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7037E-7 L 0.13047 -0.08264 C 0.15768 -0.10069 0.19831 -0.11157 0.24115 -0.11157 C 0.28985 -0.11157 0.32891 -0.10069 0.35612 -0.08264 L 0.48698 -3.7037E-7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49" y="-557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7 L -0.47812 -0.0141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06" y="-71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0.07838 0.00463 " pathEditMode="relative" rAng="0" ptsTypes="AA">
                                      <p:cBhvr>
                                        <p:cTn id="12" dur="4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23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3.7037E-6 L 0.03242 0.200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5" y="100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48148E-6 L -0.18568 -0.1870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5" y="-935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616117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4710" y="3719630"/>
            <a:ext cx="749676" cy="775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5836" y="4946754"/>
            <a:ext cx="1313458" cy="4017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911" y="1608417"/>
            <a:ext cx="1180646" cy="601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2934" y="3462687"/>
            <a:ext cx="785245" cy="7783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83252" y="560779"/>
            <a:ext cx="1131863" cy="969486"/>
          </a:xfrm>
          <a:prstGeom prst="rect">
            <a:avLst/>
          </a:prstGeom>
        </p:spPr>
      </p:pic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923140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4015" y="3758386"/>
            <a:ext cx="916723" cy="7314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186519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31971" y="182485"/>
            <a:ext cx="623266" cy="657619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27643" y="923337"/>
            <a:ext cx="798187" cy="524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637089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07098" y="696303"/>
            <a:ext cx="1077995" cy="13879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51018" y="323990"/>
            <a:ext cx="526988" cy="14250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51018" y="2105282"/>
            <a:ext cx="829574" cy="8238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88413" y="5101326"/>
            <a:ext cx="895279" cy="4558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175" y="1529530"/>
            <a:ext cx="1153102" cy="987678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033335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44873" y="3758386"/>
            <a:ext cx="861745" cy="7814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438559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17978" y="1491330"/>
            <a:ext cx="1404330" cy="7150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7622" y="1749087"/>
            <a:ext cx="1175655" cy="10069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67486" y="6032241"/>
            <a:ext cx="1008264" cy="6034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3669348" y="4859421"/>
            <a:ext cx="1798138" cy="570115"/>
          </a:xfrm>
          <a:prstGeom prst="rect">
            <a:avLst/>
          </a:prstGeom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92287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7964" y="2779905"/>
            <a:ext cx="331469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299" y="3843003"/>
            <a:ext cx="408487" cy="3451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87987" y="1753346"/>
            <a:ext cx="342592" cy="3741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46794" y="3643668"/>
            <a:ext cx="386095" cy="423459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542906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612630"/>
            <a:ext cx="2806383" cy="32453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80310" y="2319185"/>
            <a:ext cx="3911690" cy="453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86" r:id="rId13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31.png"/><Relationship Id="rId7" Type="http://schemas.openxmlformats.org/officeDocument/2006/relationships/image" Target="../media/image4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image" Target="../media/image32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3.png"/><Relationship Id="rId7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29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7.png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6.png"/><Relationship Id="rId9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png"/><Relationship Id="rId7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40.png"/><Relationship Id="rId5" Type="http://schemas.openxmlformats.org/officeDocument/2006/relationships/image" Target="../media/image15.png"/><Relationship Id="rId10" Type="http://schemas.openxmlformats.org/officeDocument/2006/relationships/image" Target="../media/image39.jpeg"/><Relationship Id="rId4" Type="http://schemas.openxmlformats.org/officeDocument/2006/relationships/image" Target="../media/image14.png"/><Relationship Id="rId9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9.png"/><Relationship Id="rId7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12" Type="http://schemas.openxmlformats.org/officeDocument/2006/relationships/image" Target="../media/image4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44.jpeg"/><Relationship Id="rId5" Type="http://schemas.openxmlformats.org/officeDocument/2006/relationships/image" Target="../media/image12.png"/><Relationship Id="rId10" Type="http://schemas.openxmlformats.org/officeDocument/2006/relationships/image" Target="../media/image43.jpeg"/><Relationship Id="rId4" Type="http://schemas.openxmlformats.org/officeDocument/2006/relationships/image" Target="../media/image20.png"/><Relationship Id="rId9" Type="http://schemas.openxmlformats.org/officeDocument/2006/relationships/image" Target="../media/image4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23.png"/><Relationship Id="rId7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27.png"/><Relationship Id="rId7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6284" y="1058091"/>
            <a:ext cx="9144000" cy="4268207"/>
          </a:xfrm>
          <a:prstGeom prst="rect">
            <a:avLst/>
          </a:prstGeom>
        </p:spPr>
        <p:txBody>
          <a:bodyPr/>
          <a:lstStyle/>
          <a:p>
            <a:r>
              <a:rPr lang="ru-RU" b="1" dirty="0" smtClean="0"/>
              <a:t>ФЭМП </a:t>
            </a:r>
            <a:r>
              <a:rPr lang="ru-RU" b="1" dirty="0"/>
              <a:t>в подготовительной </a:t>
            </a:r>
            <a:r>
              <a:rPr lang="ru-RU" b="1" dirty="0" smtClean="0"/>
              <a:t>группе </a:t>
            </a:r>
            <a:br>
              <a:rPr lang="ru-RU" b="1" dirty="0" smtClean="0"/>
            </a:br>
            <a:r>
              <a:rPr lang="ru-RU" b="1" dirty="0" smtClean="0"/>
              <a:t>«Занимательная математика»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51100" y="5156870"/>
            <a:ext cx="1107942" cy="3388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749" y="1873862"/>
            <a:ext cx="958505" cy="4880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50284" y="767732"/>
            <a:ext cx="1393373" cy="11934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22971" y="3792164"/>
            <a:ext cx="827313" cy="8556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873" y="2931886"/>
            <a:ext cx="932845" cy="92466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733212" y="6283233"/>
            <a:ext cx="4458788" cy="5747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Выполнила: Гунькина В.В.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990011" y="6283233"/>
            <a:ext cx="2573383" cy="5747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08021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p14:dur="100">
        <p15:prstTrans prst="drape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16004" y="4423435"/>
            <a:ext cx="870858" cy="8648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56070" y="3193142"/>
            <a:ext cx="680703" cy="663421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4990540"/>
          </a:xfrm>
        </p:spPr>
        <p:txBody>
          <a:bodyPr>
            <a:normAutofit fontScale="90000"/>
          </a:bodyPr>
          <a:lstStyle/>
          <a:p>
            <a:r>
              <a:rPr lang="ru-RU" dirty="0"/>
              <a:t>з</a:t>
            </a:r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адание </a:t>
            </a:r>
            <a:r>
              <a:rPr lang="ru-RU" dirty="0"/>
              <a:t>№</a:t>
            </a:r>
            <a:r>
              <a:rPr lang="ru-RU" dirty="0" smtClean="0"/>
              <a:t>9</a:t>
            </a:r>
            <a:br>
              <a:rPr lang="ru-RU" dirty="0" smtClean="0"/>
            </a:b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выше?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Прямоугольник 9">
            <a:hlinkClick r:id="" action="ppaction://hlinkshowjump?jump=nextslide">
              <a:snd r:embed="rId6" name="chimes.wav"/>
            </a:hlinkClick>
          </p:cNvPr>
          <p:cNvSpPr/>
          <p:nvPr/>
        </p:nvSpPr>
        <p:spPr>
          <a:xfrm>
            <a:off x="7471953" y="3092398"/>
            <a:ext cx="2351316" cy="95708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Береза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471953" y="2050938"/>
            <a:ext cx="1162595" cy="97705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ель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71952" y="967634"/>
            <a:ext cx="3069774" cy="101890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н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е знаю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30928" y="2155371"/>
            <a:ext cx="2298939" cy="37920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4114" b="16786"/>
          <a:stretch/>
        </p:blipFill>
        <p:spPr>
          <a:xfrm>
            <a:off x="2203152" y="3394166"/>
            <a:ext cx="1636123" cy="253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61542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03611" y="1153529"/>
            <a:ext cx="1390613" cy="11911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16762" y="63328"/>
            <a:ext cx="726094" cy="7683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4859912"/>
          </a:xfrm>
        </p:spPr>
        <p:txBody>
          <a:bodyPr>
            <a:normAutofit/>
          </a:bodyPr>
          <a:lstStyle/>
          <a:p>
            <a:r>
              <a:rPr lang="ru-RU" dirty="0"/>
              <a:t>з</a:t>
            </a:r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адание №10</a:t>
            </a:r>
            <a:b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/>
            </a:r>
            <a:b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b="1" dirty="0"/>
              <a:t>«Отгадай-ка</a:t>
            </a:r>
            <a:r>
              <a:rPr lang="ru-RU" b="1" dirty="0" smtClean="0"/>
              <a:t>»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Это число на один больше 3 и на один меньше 5</a:t>
            </a: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7485017" y="831637"/>
            <a:ext cx="1515292" cy="87760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4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485017" y="2050938"/>
            <a:ext cx="1515292" cy="849015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6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485017" y="3044334"/>
            <a:ext cx="1515292" cy="82227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2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392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679045" y="2569706"/>
            <a:ext cx="4854732" cy="1192397"/>
          </a:xfrm>
        </p:spPr>
        <p:txBody>
          <a:bodyPr/>
          <a:lstStyle/>
          <a:p>
            <a:pPr algn="ctr"/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94617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" presetClass="emph" presetSubtype="6" repeatCount="indefinite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CA0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2"/>
      <p:bldP spid="4" grpId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9824" y="748435"/>
            <a:ext cx="4818775" cy="433976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задание №1</a:t>
            </a:r>
            <a:br>
              <a:rPr lang="ru-RU" sz="3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сколько?</a:t>
            </a:r>
            <a:r>
              <a:rPr lang="ru-RU" sz="3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/>
            </a:r>
            <a:br>
              <a:rPr lang="ru-RU" sz="3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/>
            </a:r>
            <a:br>
              <a:rPr lang="ru-RU" sz="3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endParaRPr lang="ru-RU" sz="3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25323" y="4997226"/>
            <a:ext cx="1107942" cy="3388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749" y="1873862"/>
            <a:ext cx="958505" cy="4880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38163" y="1097202"/>
            <a:ext cx="1393373" cy="11934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22971" y="3792164"/>
            <a:ext cx="827313" cy="85564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873" y="2931886"/>
            <a:ext cx="932845" cy="924662"/>
          </a:xfrm>
          <a:prstGeom prst="rect">
            <a:avLst/>
          </a:prstGeom>
        </p:spPr>
      </p:pic>
      <p:sp>
        <p:nvSpPr>
          <p:cNvPr id="19" name="Прямоугольник 18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7432766" y="692331"/>
            <a:ext cx="1841864" cy="106497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6</a:t>
            </a:r>
            <a:endParaRPr lang="ru-RU" sz="72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432766" y="2050938"/>
            <a:ext cx="1841864" cy="104858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8</a:t>
            </a:r>
            <a:endParaRPr lang="ru-RU" sz="72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432766" y="3520220"/>
            <a:ext cx="1841864" cy="112759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9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004390" y="3317343"/>
            <a:ext cx="823031" cy="8535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987705" y="3317343"/>
            <a:ext cx="823031" cy="8535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20521" y="3303771"/>
            <a:ext cx="823031" cy="85351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900092" y="3303771"/>
            <a:ext cx="823031" cy="85351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726334" y="2246014"/>
            <a:ext cx="823031" cy="85351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20521" y="2246014"/>
            <a:ext cx="823031" cy="85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58932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9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31971" y="182485"/>
            <a:ext cx="623266" cy="6576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27643" y="923337"/>
            <a:ext cx="798187" cy="524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802615" y="840104"/>
            <a:ext cx="4859442" cy="4698547"/>
          </a:xfrm>
        </p:spPr>
        <p:txBody>
          <a:bodyPr>
            <a:normAutofit/>
          </a:bodyPr>
          <a:lstStyle/>
          <a:p>
            <a:r>
              <a:rPr lang="ru-RU" sz="3600" dirty="0"/>
              <a:t>з</a:t>
            </a:r>
            <a:r>
              <a:rPr lang="ru-RU" sz="3600" dirty="0" smtClean="0"/>
              <a:t>адание №2</a:t>
            </a:r>
            <a:br>
              <a:rPr lang="ru-RU" sz="3600" dirty="0" smtClean="0"/>
            </a:br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сколько?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sp>
        <p:nvSpPr>
          <p:cNvPr id="12" name="Прямоугольник 11">
            <a:hlinkClick r:id="" action="ppaction://hlinkshowjump?jump=nextslide">
              <a:snd r:embed="rId9" name="chimes.wav"/>
            </a:hlinkClick>
          </p:cNvPr>
          <p:cNvSpPr/>
          <p:nvPr/>
        </p:nvSpPr>
        <p:spPr>
          <a:xfrm>
            <a:off x="7498079" y="3002197"/>
            <a:ext cx="1933892" cy="110329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9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498079" y="1982104"/>
            <a:ext cx="1933892" cy="91785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8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498079" y="942347"/>
            <a:ext cx="1933891" cy="937514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10</a:t>
            </a:r>
            <a:endParaRPr lang="ru-RU" sz="72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22638" y="2226691"/>
            <a:ext cx="690400" cy="8691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128122" y="2257992"/>
            <a:ext cx="688908" cy="8657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060057" y="2249017"/>
            <a:ext cx="688908" cy="8657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179133" y="2226691"/>
            <a:ext cx="688908" cy="86570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899209" y="3451525"/>
            <a:ext cx="688908" cy="86570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734589" y="3408663"/>
            <a:ext cx="688908" cy="86570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706765" y="3422750"/>
            <a:ext cx="688908" cy="86570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677481" y="3451525"/>
            <a:ext cx="688908" cy="86570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602437" y="3408662"/>
            <a:ext cx="688908" cy="86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284120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4015" y="3758386"/>
            <a:ext cx="916723" cy="7314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013955" y="731520"/>
            <a:ext cx="4223287" cy="5212080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з</a:t>
            </a:r>
            <a:r>
              <a:rPr lang="ru-RU" sz="3600" dirty="0" smtClean="0"/>
              <a:t>адание №3</a:t>
            </a:r>
            <a:br>
              <a:rPr lang="ru-RU" sz="3600" dirty="0" smtClean="0"/>
            </a:br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сторон у фигуры?</a:t>
            </a:r>
            <a:b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10" name="Прямоугольник 9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7772401" y="2120104"/>
            <a:ext cx="1160947" cy="91899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3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692376" y="933307"/>
            <a:ext cx="1240972" cy="89264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4 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772401" y="3189655"/>
            <a:ext cx="1240972" cy="934445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5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1577" t="56999" r="7176" b="12500"/>
          <a:stretch/>
        </p:blipFill>
        <p:spPr>
          <a:xfrm>
            <a:off x="2765246" y="2461212"/>
            <a:ext cx="2877908" cy="3096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633048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07098" y="696303"/>
            <a:ext cx="1077995" cy="13879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51018" y="323990"/>
            <a:ext cx="526988" cy="14250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51018" y="2105282"/>
            <a:ext cx="829574" cy="8238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88413" y="5101326"/>
            <a:ext cx="895279" cy="4558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175" y="1529530"/>
            <a:ext cx="1153102" cy="987678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535577" y="0"/>
            <a:ext cx="6326964" cy="6858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з</a:t>
            </a:r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адание №4</a:t>
            </a:r>
            <a:b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последовательность времен года</a:t>
            </a:r>
            <a:b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/>
            </a:r>
            <a:b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3            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7676564" y="536230"/>
            <a:ext cx="2760430" cy="121285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1;2;4;3</a:t>
            </a:r>
            <a:endParaRPr lang="ru-RU" sz="72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768326" y="2084221"/>
            <a:ext cx="2760430" cy="993395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7200" b="1" i="1" dirty="0" smtClean="0">
                <a:solidFill>
                  <a:srgbClr val="5B9BD5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1;2;3;4</a:t>
            </a:r>
            <a:endParaRPr lang="ru-RU" sz="7200" b="1" i="1" dirty="0">
              <a:solidFill>
                <a:srgbClr val="5B9BD5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794841" y="3423850"/>
            <a:ext cx="2760430" cy="110072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7200" b="1" i="1" dirty="0" smtClean="0">
                <a:solidFill>
                  <a:srgbClr val="5B9BD5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3;4;1;2</a:t>
            </a:r>
            <a:endParaRPr lang="ru-RU" sz="7200" b="1" i="1" dirty="0">
              <a:solidFill>
                <a:srgbClr val="5B9BD5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249" y="1234669"/>
            <a:ext cx="2573238" cy="17412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98116" y="2037661"/>
            <a:ext cx="2773212" cy="20799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2474" y="3837320"/>
            <a:ext cx="2858788" cy="19340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6771" y="4651816"/>
            <a:ext cx="3196097" cy="216235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821577" y="2929135"/>
            <a:ext cx="605194" cy="5717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>
                <a:solidFill>
                  <a:srgbClr val="5B9BD5">
                    <a:lumMod val="75000"/>
                  </a:srgb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2</a:t>
            </a: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534194" y="5969726"/>
            <a:ext cx="892577" cy="8444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>
                <a:solidFill>
                  <a:srgbClr val="5B9BD5">
                    <a:lumMod val="75000"/>
                  </a:srgb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4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22248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44873" y="3758386"/>
            <a:ext cx="861745" cy="7814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602966" cy="3795396"/>
          </a:xfrm>
        </p:spPr>
        <p:txBody>
          <a:bodyPr>
            <a:normAutofit fontScale="90000"/>
          </a:bodyPr>
          <a:lstStyle/>
          <a:p>
            <a:r>
              <a:rPr lang="ru-RU" dirty="0"/>
              <a:t>з</a:t>
            </a:r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адание №5</a:t>
            </a:r>
            <a:b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/>
            </a:r>
            <a:b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последовательность:</a:t>
            </a:r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/>
            </a:r>
            <a:b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утро, день, ночь, вечер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4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правильно?</a:t>
            </a:r>
            <a:endParaRPr lang="ru-RU" sz="4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sp>
        <p:nvSpPr>
          <p:cNvPr id="11" name="Прямоугольник 10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1854926"/>
            <a:ext cx="2760430" cy="96665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нет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924530" y="718457"/>
            <a:ext cx="2760430" cy="101274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да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3044334"/>
            <a:ext cx="388819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Не знаю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3853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17978" y="1491330"/>
            <a:ext cx="1404330" cy="7150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7622" y="1749087"/>
            <a:ext cx="1175655" cy="10069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67486" y="6032241"/>
            <a:ext cx="1008264" cy="60348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3669348" y="4859421"/>
            <a:ext cx="1798138" cy="570115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44247" y="313509"/>
            <a:ext cx="4223287" cy="4830969"/>
          </a:xfrm>
        </p:spPr>
        <p:txBody>
          <a:bodyPr>
            <a:normAutofit fontScale="90000"/>
          </a:bodyPr>
          <a:lstStyle/>
          <a:p>
            <a:r>
              <a:rPr lang="ru-RU" dirty="0"/>
              <a:t>з</a:t>
            </a:r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адание №6</a:t>
            </a:r>
            <a:b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/>
            </a:r>
            <a:b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sz="5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март, апрель,</a:t>
            </a:r>
            <a:br>
              <a:rPr lang="ru-RU" sz="5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май</a:t>
            </a:r>
            <a:br>
              <a:rPr lang="ru-RU" sz="5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какое время года?</a:t>
            </a:r>
            <a:r>
              <a:rPr lang="ru-RU" i="1" u="sng" dirty="0"/>
              <a:t/>
            </a:r>
            <a:br>
              <a:rPr lang="ru-RU" i="1" u="sng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Прямоугольник 9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6718504" y="3092397"/>
            <a:ext cx="2760430" cy="98321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весна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62541" y="2050938"/>
            <a:ext cx="2760430" cy="90126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зима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62541" y="1009480"/>
            <a:ext cx="2760430" cy="9012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лето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480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7964" y="2779905"/>
            <a:ext cx="331469" cy="7776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299" y="3843003"/>
            <a:ext cx="408487" cy="3451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87987" y="1753346"/>
            <a:ext cx="342592" cy="3741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46794" y="3643668"/>
            <a:ext cx="386095" cy="423459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1967651" y="287383"/>
            <a:ext cx="4223287" cy="6405726"/>
          </a:xfrm>
        </p:spPr>
        <p:txBody>
          <a:bodyPr>
            <a:normAutofit/>
          </a:bodyPr>
          <a:lstStyle/>
          <a:p>
            <a:r>
              <a:rPr lang="ru-RU" dirty="0"/>
              <a:t>з</a:t>
            </a:r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адание №7</a:t>
            </a:r>
            <a:b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понедельник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вторник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среда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……..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/>
              <a:t> 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ятница</a:t>
            </a:r>
            <a:r>
              <a:rPr lang="ru-RU" dirty="0"/>
              <a:t/>
            </a:r>
            <a:br>
              <a:rPr lang="ru-RU" dirty="0"/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суббота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воскресенье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1009480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четверг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62541" y="2050939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пятница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3044334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вторник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83904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6341" y="249293"/>
            <a:ext cx="798187" cy="524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5906" y="1390262"/>
            <a:ext cx="678815" cy="71828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07474" y="1031437"/>
            <a:ext cx="762565" cy="1223076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</p:spPr>
        <p:txBody>
          <a:bodyPr>
            <a:normAutofit fontScale="90000"/>
          </a:bodyPr>
          <a:lstStyle/>
          <a:p>
            <a:r>
              <a:rPr lang="ru-RU" dirty="0"/>
              <a:t>з</a:t>
            </a:r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адание №8</a:t>
            </a:r>
            <a:b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ветке сидело 5 воробушек.</a:t>
            </a:r>
            <a:br>
              <a:rPr lang="ru-RU" dirty="0" smtClean="0"/>
            </a:br>
            <a:r>
              <a:rPr lang="ru-RU" dirty="0" smtClean="0"/>
              <a:t> 3 воробья улетели. Сколько осталось?</a:t>
            </a: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Прямоугольник 9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8033657" y="2057483"/>
            <a:ext cx="1293223" cy="88166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2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33657" y="901337"/>
            <a:ext cx="1293223" cy="85597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8</a:t>
            </a:r>
            <a:endParaRPr lang="ru-RU" sz="7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033657" y="3044333"/>
            <a:ext cx="1293223" cy="90064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xmlns="" val="33582054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1" id="{3F4240F5-2366-4AD0-A9C8-F7854C4F60D0}" vid="{CD1CFEDD-F3AE-4D17-A8B2-1D95CC7BDB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3741CD3-8569-4BAB-AF6D-FCD53F5F38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70BA057-99D9-4B2E-9EEA-94268539494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6E651B-F8A4-462D-AD53-A41449326690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microsoft.com/sharepoint/v3"/>
    <ds:schemaRef ds:uri="2547570a-e5f4-4946-a4c3-82580e42479e"/>
    <ds:schemaRef ds:uri="http://purl.org/dc/terms/"/>
    <ds:schemaRef ds:uri="6ee78bd2-4339-4042-adc0-bcc646419980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на тему Природа и мир вокруг нас с насекомыми</Template>
  <TotalTime>0</TotalTime>
  <Words>75</Words>
  <Application>Microsoft Office PowerPoint</Application>
  <PresentationFormat>Произвольный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Тема1</vt:lpstr>
      <vt:lpstr>ФЭМП в подготовительной группе  «Занимательная математика»</vt:lpstr>
      <vt:lpstr>задание №1 сколько?     </vt:lpstr>
      <vt:lpstr>задание №2 сколько?      </vt:lpstr>
      <vt:lpstr>задание №3 сколько сторон у фигуры?        </vt:lpstr>
      <vt:lpstr>задание №4 последовательность времен года   1       3                   </vt:lpstr>
      <vt:lpstr>задание №5  последовательность: утро, день, ночь, вечер -правильно?</vt:lpstr>
      <vt:lpstr>задание №6  март, апрель, май какое время года?  </vt:lpstr>
      <vt:lpstr>задание №7 понедельник вторник среда ……..  пятница суббота воскресенье </vt:lpstr>
      <vt:lpstr>задание №8 задача. На ветке сидело 5 воробушек.  3 воробья улетели. Сколько осталось?</vt:lpstr>
      <vt:lpstr>задание №9 что выше?        </vt:lpstr>
      <vt:lpstr>задание №10  «Отгадай-ка» Это число на один больше 3 и на один меньше 5</vt:lpstr>
      <vt:lpstr>Молодцы!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2018-04-23T19:44:03Z</dcterms:created>
  <dcterms:modified xsi:type="dcterms:W3CDTF">2023-07-12T08:48:54Z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