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51062-D504-4322-A74B-3AA2B02676FB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6361A-6017-4F01-9335-D596019C67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071546"/>
            <a:ext cx="8134343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Документооборот </a:t>
            </a:r>
          </a:p>
          <a:p>
            <a:pPr algn="ctr"/>
            <a:r>
              <a:rPr lang="ru-RU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турагент</a:t>
            </a:r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турист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договора с партнерами - поставщиками услуг (гостиницами, транспортными компаниями, экскурсионными бюро и т. д.);</a:t>
            </a:r>
          </a:p>
          <a:p>
            <a:r>
              <a:rPr lang="ru-RU" dirty="0" smtClean="0"/>
              <a:t>калькуляция или расчет стоимости тура;</a:t>
            </a:r>
          </a:p>
          <a:p>
            <a:r>
              <a:rPr lang="ru-RU" dirty="0" smtClean="0"/>
              <a:t>описание маршрута;</a:t>
            </a:r>
          </a:p>
          <a:p>
            <a:r>
              <a:rPr lang="ru-RU" dirty="0" smtClean="0"/>
              <a:t>график движения по маршруту;</a:t>
            </a:r>
          </a:p>
          <a:p>
            <a:r>
              <a:rPr lang="ru-RU" dirty="0" smtClean="0"/>
              <a:t>карта-схема маршрута;</a:t>
            </a:r>
          </a:p>
          <a:p>
            <a:r>
              <a:rPr lang="ru-RU" dirty="0" smtClean="0"/>
              <a:t>текст путевой информации (для автобусных туров);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описание технологических особенностей - тура (памятка о сроках подачи заявок, заказов на транспорт, билеты.);</a:t>
            </a:r>
          </a:p>
          <a:p>
            <a:r>
              <a:rPr lang="ru-RU" dirty="0" smtClean="0"/>
              <a:t>тексты памяток для туристов</a:t>
            </a:r>
          </a:p>
          <a:p>
            <a:r>
              <a:rPr lang="ru-RU" dirty="0" smtClean="0"/>
              <a:t>справочные материалы по маршруту;</a:t>
            </a:r>
          </a:p>
          <a:p>
            <a:r>
              <a:rPr lang="ru-RU" dirty="0" smtClean="0"/>
              <a:t>варианты рекламных проспектов и буклетов;</a:t>
            </a:r>
          </a:p>
          <a:p>
            <a:r>
              <a:rPr lang="ru-RU" dirty="0" smtClean="0"/>
              <a:t>прайс-листы (каталоги).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8250" y="2551837"/>
            <a:ext cx="74874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Перечень </a:t>
            </a:r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внутренних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документов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686800" cy="6286544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Рабочая тетрадь менеджера 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Заявка </a:t>
            </a:r>
            <a:r>
              <a:rPr lang="ru-RU" dirty="0"/>
              <a:t>турагентства </a:t>
            </a:r>
            <a:r>
              <a:rPr lang="ru-RU" dirty="0" smtClean="0"/>
              <a:t>туроператору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/>
              <a:t>бронирование </a:t>
            </a:r>
            <a:r>
              <a:rPr lang="ru-RU" dirty="0" smtClean="0"/>
              <a:t>тура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Подтверждение </a:t>
            </a:r>
            <a:r>
              <a:rPr lang="ru-RU" dirty="0"/>
              <a:t>туроператора  бронирования </a:t>
            </a:r>
            <a:r>
              <a:rPr lang="ru-RU" dirty="0" smtClean="0"/>
              <a:t>тура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Агентский </a:t>
            </a:r>
            <a:r>
              <a:rPr lang="ru-RU" dirty="0" smtClean="0"/>
              <a:t>договор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Отчет </a:t>
            </a:r>
            <a:r>
              <a:rPr lang="ru-RU" dirty="0" smtClean="0"/>
              <a:t>агента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Договор реализации </a:t>
            </a:r>
            <a:r>
              <a:rPr lang="ru-RU" dirty="0" err="1"/>
              <a:t>турпродукта</a:t>
            </a:r>
            <a:r>
              <a:rPr lang="ru-RU" dirty="0"/>
              <a:t>        туроператором </a:t>
            </a:r>
            <a:r>
              <a:rPr lang="ru-RU" dirty="0" smtClean="0"/>
              <a:t>турагентству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/>
              <a:t>Псевдоагентский</a:t>
            </a:r>
            <a:r>
              <a:rPr lang="ru-RU" dirty="0"/>
              <a:t> </a:t>
            </a:r>
            <a:r>
              <a:rPr lang="ru-RU" dirty="0" smtClean="0"/>
              <a:t>договор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Гарантийное </a:t>
            </a:r>
            <a:r>
              <a:rPr lang="ru-RU" dirty="0" smtClean="0"/>
              <a:t>письмо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Задание </a:t>
            </a:r>
            <a:r>
              <a:rPr lang="ru-RU" dirty="0" smtClean="0"/>
              <a:t>курьеру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Отчет менеджера по </a:t>
            </a:r>
            <a:r>
              <a:rPr lang="ru-RU" dirty="0" smtClean="0"/>
              <a:t>работе</a:t>
            </a:r>
            <a:r>
              <a:rPr lang="ru-RU" dirty="0"/>
              <a:t> </a:t>
            </a:r>
            <a:r>
              <a:rPr lang="ru-RU" dirty="0" smtClean="0"/>
              <a:t>с </a:t>
            </a:r>
            <a:r>
              <a:rPr lang="ru-RU" dirty="0"/>
              <a:t>наличными </a:t>
            </a:r>
            <a:r>
              <a:rPr lang="ru-RU" dirty="0" smtClean="0"/>
              <a:t>деньгами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АГЕНТСКИЙ ДОГОВОР (ТУРОПЕРАТОРА С ТУРАГЕНТСТВОМ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этом договоре туроператор гарантирует агентству выплату вознаграждения за помощь в продаже </a:t>
            </a:r>
            <a:r>
              <a:rPr lang="ru-RU" dirty="0" smtClean="0"/>
              <a:t>туров.</a:t>
            </a:r>
          </a:p>
          <a:p>
            <a:r>
              <a:rPr lang="ru-RU" dirty="0" smtClean="0"/>
              <a:t>Размер </a:t>
            </a:r>
            <a:r>
              <a:rPr lang="ru-RU" dirty="0"/>
              <a:t>вознаграждения составляет от 8 до 15% от стоимости </a:t>
            </a:r>
            <a:r>
              <a:rPr lang="ru-RU" dirty="0" smtClean="0"/>
              <a:t>тура</a:t>
            </a:r>
          </a:p>
          <a:p>
            <a:pPr>
              <a:buNone/>
            </a:pPr>
            <a:r>
              <a:rPr lang="ru-RU" dirty="0" smtClean="0"/>
              <a:t>Для </a:t>
            </a:r>
            <a:r>
              <a:rPr lang="ru-RU" dirty="0"/>
              <a:t>турагентства это самый выгодный тип </a:t>
            </a:r>
            <a:r>
              <a:rPr lang="ru-RU" dirty="0" smtClean="0"/>
              <a:t>договор.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2800" b="1" dirty="0"/>
              <a:t>ДОГОВОР КУПЛИ — ПРОДАЖИ (РЕАЛИЗАЦИИ)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ТУРПРОДУКТА (ТУРОПЕРАТОРОМ ТУРАГЕНТСТВУ</a:t>
            </a:r>
            <a:r>
              <a:rPr lang="ru-RU" sz="2800" b="1" dirty="0" smtClean="0"/>
              <a:t>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При этом данный договор, как подтверждение факта «купли-продажи» тура непосредственно турагентством (с последующей его перепродажей туристу) очень невыгоден агентству с точки зрения </a:t>
            </a:r>
            <a:r>
              <a:rPr lang="ru-RU" dirty="0" smtClean="0"/>
              <a:t>налогообложения</a:t>
            </a:r>
          </a:p>
          <a:p>
            <a:r>
              <a:rPr lang="ru-RU" dirty="0" smtClean="0"/>
              <a:t>И </a:t>
            </a:r>
            <a:r>
              <a:rPr lang="ru-RU" dirty="0"/>
              <a:t>чтобы, как то совсем не отпугнуть агентства от себя, туроператор предлагает им в рамках этого договора торговую скидку от 8 до 12% от стоимости тура (не надо путать с вознаграждением !!).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данному договору реализации туроператор все равно остается в выигрыше за счет того, что он сам в этом случае меньше платит налогов государству.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ПСЕВДОАГЕНТСТКИЙ </a:t>
            </a:r>
            <a:r>
              <a:rPr lang="ru-RU" b="1" dirty="0" smtClean="0"/>
              <a:t>ДОГОВОР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Чтобы </a:t>
            </a:r>
            <a:r>
              <a:rPr lang="ru-RU" dirty="0"/>
              <a:t>как-то замаскировать сам факт продажи тура непосредственно турагентству (это очень невыгодно агентству, т.к. в дальнейшем его будут считать «спекулянтом») он предлагает агентству для </a:t>
            </a:r>
            <a:r>
              <a:rPr lang="ru-RU" dirty="0" smtClean="0"/>
              <a:t>«</a:t>
            </a:r>
            <a:r>
              <a:rPr lang="ru-RU" dirty="0" err="1"/>
              <a:t>псевдоагентсткий</a:t>
            </a:r>
            <a:r>
              <a:rPr lang="ru-RU" dirty="0"/>
              <a:t>» </a:t>
            </a:r>
            <a:r>
              <a:rPr lang="ru-RU" dirty="0" smtClean="0"/>
              <a:t>договор т.е</a:t>
            </a:r>
            <a:r>
              <a:rPr lang="ru-RU" dirty="0"/>
              <a:t>. на сайте туроператора этот договор </a:t>
            </a:r>
            <a:r>
              <a:rPr lang="ru-RU" b="1" u="sng" dirty="0"/>
              <a:t>выглядит</a:t>
            </a:r>
            <a:r>
              <a:rPr lang="ru-RU" dirty="0"/>
              <a:t> как агентский договор, и называется он «агентский» договор  и невнимательные агентства, зная, что для них агентский договор выгоден, не глядя, его подписывают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b="1" dirty="0"/>
              <a:t>На самом деле</a:t>
            </a:r>
            <a:r>
              <a:rPr lang="ru-RU" dirty="0"/>
              <a:t>, после сделки в турагентстве начинают понимать, что в этом договоре очень </a:t>
            </a:r>
            <a:r>
              <a:rPr lang="ru-RU" b="1" dirty="0"/>
              <a:t>урезано агентское вознаграждение</a:t>
            </a:r>
            <a:r>
              <a:rPr lang="ru-RU" dirty="0"/>
              <a:t>, и чтобы как-то заработать на реализации этого тура, агентство вынуждено </a:t>
            </a:r>
            <a:r>
              <a:rPr lang="ru-RU" b="1" dirty="0"/>
              <a:t>делать на него свою торговую наценку</a:t>
            </a:r>
            <a:r>
              <a:rPr lang="ru-RU" dirty="0"/>
              <a:t>.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Заявка на бронирование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Турист, покупая тур, должен получить на руки договор о реализации туристского продукта и туристскую путевку. </a:t>
            </a:r>
          </a:p>
          <a:p>
            <a:r>
              <a:rPr lang="ru-RU" dirty="0" smtClean="0"/>
              <a:t>Прежде чем турист получит окончательное подтверждение услуг, необходимо их заказать. Для этого применяется заявка или лист на бронирование – его смысл, это предварительный заказ тех услуг, которые выбирает турист, но которые еще не получили подтверждения со стороны туроператора. </a:t>
            </a:r>
          </a:p>
          <a:p>
            <a:r>
              <a:rPr lang="ru-RU" dirty="0" smtClean="0"/>
              <a:t>Заявка может считаться приложением к договору о реализации туристского продукта или самостоятельным предварительным договором. Условия, отраженные в заявке, могут изменяться.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/>
              <a:t>Д</a:t>
            </a:r>
            <a:r>
              <a:rPr lang="ru-RU" dirty="0" smtClean="0"/>
              <a:t>оговор с туристом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договоре с туристом должны быть отражены следующие условия:</a:t>
            </a:r>
          </a:p>
          <a:p>
            <a:r>
              <a:rPr lang="ru-RU" dirty="0" smtClean="0"/>
              <a:t>полное и сокращенное наименования, адрес и реестровый номер туроператора;</a:t>
            </a:r>
          </a:p>
          <a:p>
            <a:r>
              <a:rPr lang="ru-RU" dirty="0" smtClean="0"/>
              <a:t>полное и сокращенное наименования, адрес </a:t>
            </a:r>
            <a:r>
              <a:rPr lang="ru-RU" dirty="0" err="1" smtClean="0"/>
              <a:t>турагента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информация о том, что лицом (исполнителем), оказывающим туристу и (или) иному заказчику услуги по договору о реализации туристского продукта, является туроператор;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размер финансового обеспечения.</a:t>
            </a:r>
          </a:p>
          <a:p>
            <a:r>
              <a:rPr lang="ru-RU" dirty="0" smtClean="0"/>
              <a:t>сведения о туристе</a:t>
            </a:r>
          </a:p>
          <a:p>
            <a:r>
              <a:rPr lang="ru-RU" dirty="0" smtClean="0"/>
              <a:t>общая цена туристского продукта в рублях;</a:t>
            </a:r>
          </a:p>
          <a:p>
            <a:r>
              <a:rPr lang="ru-RU" dirty="0" smtClean="0"/>
              <a:t>информация о потребительских свойствах туристского продукта – о программе пребывания, маршруте и об условиях путешествия, включая информацию о средствах размещения, об условиях, а также о дополнительных услугах;</a:t>
            </a:r>
          </a:p>
          <a:p>
            <a:r>
              <a:rPr lang="ru-RU" dirty="0" smtClean="0"/>
              <a:t>права, обязанности и ответственность сторон;</a:t>
            </a:r>
          </a:p>
          <a:p>
            <a:r>
              <a:rPr lang="ru-RU" dirty="0" smtClean="0"/>
              <a:t>условия изменения и расторжения договора.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Договор с туристом отражает не только обязанности фирмы, </a:t>
            </a:r>
            <a:r>
              <a:rPr lang="ru-RU" b="1" u="sng" dirty="0" smtClean="0"/>
              <a:t>но и обязанности туриста </a:t>
            </a:r>
            <a:r>
              <a:rPr lang="ru-RU" dirty="0" smtClean="0"/>
              <a:t>– оплатить тур, предоставить необходимые документы и достоверную информацию о себе, своевременно явиться к вылету (выезду), соблюдать правила поведения в стране, пройти профилактику инфекционных заболеваний (сделать прививки) и т. </a:t>
            </a:r>
            <a:r>
              <a:rPr lang="ru-RU" dirty="0" err="1" smtClean="0"/>
              <a:t>д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За 24 часа </a:t>
            </a:r>
            <a:r>
              <a:rPr lang="ru-RU" dirty="0" smtClean="0"/>
              <a:t>до начала путешествия туристу </a:t>
            </a:r>
            <a:r>
              <a:rPr lang="ru-RU" b="1" dirty="0" smtClean="0"/>
              <a:t>должны быть выданы туристские</a:t>
            </a:r>
            <a:r>
              <a:rPr lang="ru-RU" dirty="0" smtClean="0"/>
              <a:t> и проездные </a:t>
            </a:r>
            <a:r>
              <a:rPr lang="ru-RU" b="1" dirty="0" smtClean="0"/>
              <a:t>документы</a:t>
            </a:r>
            <a:r>
              <a:rPr lang="ru-RU" dirty="0" smtClean="0"/>
              <a:t> – билеты, страховка, паспорта с визой, ваучер на заселение в отель и иные документы в зависимости от специфики тура. Если документы выдаются в срок менее 24 часов, например в аэропорту перед вылетом, турист должен дать на это свое согласие.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Кроме того, при заключении договора туристу в доступной форме должна быть предоставлена достоверная информация: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 правилах въезда в страну (место) временного пребывания и выезда из страны</a:t>
            </a:r>
          </a:p>
          <a:p>
            <a:r>
              <a:rPr lang="ru-RU" dirty="0" smtClean="0"/>
              <a:t>об опасностях, с которыми турист (экскурсант) может встретиться при совершении путешествия;</a:t>
            </a:r>
          </a:p>
          <a:p>
            <a:r>
              <a:rPr lang="ru-RU" dirty="0" smtClean="0"/>
              <a:t>о таможенных, пограничных, медицинских, санитарно-эпидемиологических и иных правилах (в объеме, необходимом для совершения путешествия);</a:t>
            </a:r>
          </a:p>
          <a:p>
            <a:r>
              <a:rPr lang="ru-RU" dirty="0" smtClean="0"/>
              <a:t>о месте нахождения, почтовых адресах и номерах контактных телефонов органов государственной власти Российской Федерации, дипломатических представительств и консульских учреждений Российской Федерации</a:t>
            </a:r>
          </a:p>
          <a:p>
            <a:r>
              <a:rPr lang="ru-RU" dirty="0" smtClean="0"/>
              <a:t>об адресе (месте пребывания) и номере контактного телефона</a:t>
            </a:r>
          </a:p>
          <a:p>
            <a:r>
              <a:rPr lang="ru-RU" dirty="0" smtClean="0"/>
              <a:t>о национальных и религиозных особенностях страны (места) временного пребывания;</a:t>
            </a:r>
          </a:p>
          <a:p>
            <a:r>
              <a:rPr lang="ru-RU" dirty="0" smtClean="0"/>
              <a:t>об иных особенностях путешествия.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Информация предоставляется в виде памятки, которую необходимо заранее разработать или получить от туроператора.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 набор технологической документации для каждого тура обязательно включаются: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технологическая карта туристского путешествия по маршруту</a:t>
            </a:r>
          </a:p>
          <a:p>
            <a:r>
              <a:rPr lang="ru-RU" dirty="0" smtClean="0"/>
              <a:t>график загрузки туристского предприятия группами туристов на определенное время </a:t>
            </a:r>
          </a:p>
          <a:p>
            <a:r>
              <a:rPr lang="ru-RU" dirty="0" smtClean="0"/>
              <a:t>информационный листок к путевке туристского путешествия</a:t>
            </a:r>
          </a:p>
          <a:p>
            <a:r>
              <a:rPr lang="ru-RU" dirty="0" smtClean="0"/>
              <a:t>бланки путевок типовой формы ТУР-1 «Туристская путевка»</a:t>
            </a:r>
          </a:p>
          <a:p>
            <a:r>
              <a:rPr lang="ru-RU" dirty="0" smtClean="0"/>
              <a:t>лист бронирования</a:t>
            </a:r>
          </a:p>
          <a:p>
            <a:r>
              <a:rPr lang="ru-RU" dirty="0" smtClean="0"/>
              <a:t>бланки договоров с клиентами - </a:t>
            </a:r>
            <a:r>
              <a:rPr lang="ru-RU" dirty="0" err="1" smtClean="0"/>
              <a:t>турагентами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842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Заявка на бронирование</vt:lpstr>
      <vt:lpstr>Договор с туристом</vt:lpstr>
      <vt:lpstr>Слайд 4</vt:lpstr>
      <vt:lpstr>Слайд 5</vt:lpstr>
      <vt:lpstr>Слайд 6</vt:lpstr>
      <vt:lpstr>Кроме того, при заключении договора туристу в доступной форме должна быть предоставлена достоверная информация:</vt:lpstr>
      <vt:lpstr>Слайд 8</vt:lpstr>
      <vt:lpstr>В набор технологической документации для каждого тура обязательно включаются:</vt:lpstr>
      <vt:lpstr>Слайд 10</vt:lpstr>
      <vt:lpstr>Слайд 11</vt:lpstr>
      <vt:lpstr>Слайд 12</vt:lpstr>
      <vt:lpstr>Слайд 13</vt:lpstr>
      <vt:lpstr>АГЕНТСКИЙ ДОГОВОР (ТУРОПЕРАТОРА С ТУРАГЕНТСТВОМ)</vt:lpstr>
      <vt:lpstr>ДОГОВОР КУПЛИ — ПРОДАЖИ (РЕАЛИЗАЦИИ) ТУРПРОДУКТА (ТУРОПЕРАТОРОМ ТУРАГЕНТСТВУ)</vt:lpstr>
      <vt:lpstr>ПСЕВДОАГЕНТСТКИЙ ДОГОВОР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Документооборот турагент – турист</dc:title>
  <dc:creator>Осирис</dc:creator>
  <cp:lastModifiedBy>Осирис</cp:lastModifiedBy>
  <cp:revision>31</cp:revision>
  <dcterms:created xsi:type="dcterms:W3CDTF">2014-03-28T17:49:11Z</dcterms:created>
  <dcterms:modified xsi:type="dcterms:W3CDTF">2014-03-28T18:20:29Z</dcterms:modified>
</cp:coreProperties>
</file>