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86" r:id="rId4"/>
    <p:sldId id="289" r:id="rId5"/>
    <p:sldId id="258" r:id="rId6"/>
    <p:sldId id="281" r:id="rId7"/>
    <p:sldId id="290" r:id="rId8"/>
    <p:sldId id="291" r:id="rId9"/>
    <p:sldId id="284" r:id="rId10"/>
    <p:sldId id="259" r:id="rId11"/>
    <p:sldId id="27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lt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2" name="Group 20"/>
          <p:cNvGrpSpPr>
            <a:grpSpLocks/>
          </p:cNvGrpSpPr>
          <p:nvPr/>
        </p:nvGrpSpPr>
        <p:grpSpPr bwMode="auto">
          <a:xfrm>
            <a:off x="0" y="3019425"/>
            <a:ext cx="9144000" cy="696913"/>
            <a:chOff x="0" y="1902"/>
            <a:chExt cx="5760" cy="439"/>
          </a:xfrm>
        </p:grpSpPr>
        <p:sp>
          <p:nvSpPr>
            <p:cNvPr id="3089" name="Rectangle 17"/>
            <p:cNvSpPr>
              <a:spLocks noChangeArrowheads="1"/>
            </p:cNvSpPr>
            <p:nvPr userDrawn="1"/>
          </p:nvSpPr>
          <p:spPr bwMode="gray">
            <a:xfrm>
              <a:off x="1066" y="1902"/>
              <a:ext cx="4694" cy="43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0" name="Rectangle 18"/>
            <p:cNvSpPr>
              <a:spLocks noChangeArrowheads="1"/>
            </p:cNvSpPr>
            <p:nvPr userDrawn="1"/>
          </p:nvSpPr>
          <p:spPr bwMode="gray">
            <a:xfrm>
              <a:off x="0" y="2242"/>
              <a:ext cx="1152" cy="9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2057400" y="2987675"/>
            <a:ext cx="7086600" cy="685800"/>
          </a:xfrm>
        </p:spPr>
        <p:txBody>
          <a:bodyPr/>
          <a:lstStyle>
            <a:lvl1pPr algn="l">
              <a:defRPr sz="4000" b="1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228600" y="4114800"/>
            <a:ext cx="8305800" cy="609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4114800" y="5486400"/>
            <a:ext cx="13843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ru-RU">
                <a:solidFill>
                  <a:schemeClr val="bg1"/>
                </a:solidFill>
                <a:latin typeface="Verdana" panose="020B0604030504040204" pitchFamily="34" charset="0"/>
              </a:rPr>
              <a:t>Company</a:t>
            </a:r>
          </a:p>
          <a:p>
            <a:r>
              <a:rPr lang="en-US" altLang="ru-RU" sz="2800" b="1">
                <a:solidFill>
                  <a:schemeClr val="bg1"/>
                </a:solidFill>
                <a:latin typeface="Verdana" panose="020B0604030504040204" pitchFamily="34" charset="0"/>
              </a:rPr>
              <a:t>LOGO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025F6A-59ED-461D-92A2-4FE24B440DE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95553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00850" y="152400"/>
            <a:ext cx="2190750" cy="6248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419850" cy="6248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3ED72-0D3A-4636-BDD4-AA6A9A2CA90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048889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6397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457325"/>
            <a:ext cx="8229600" cy="49434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228600" y="990600"/>
            <a:ext cx="23622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638800" y="64579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048000" y="64484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2F13D85C-5D07-45CD-90FB-10F432A86E2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35025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9244A6-007D-410E-8A3C-5779BFBFA66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59265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421D63-18F7-4C0F-BB46-6B9B1AB63A2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6005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57325"/>
            <a:ext cx="4038600" cy="49434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57325"/>
            <a:ext cx="4038600" cy="49434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39710-6B97-4A12-B086-465E4409C59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51160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8FADA5-7D7E-4015-9249-4F4931EBC7E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62514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861BCD-A817-4AFB-B6BC-D133219D5DE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078436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C06DB-DAEA-4703-B9BA-E6B6228A6C8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95073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85486F-19AA-4DC1-8189-49A2F05CCD0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49807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7A940-48BF-4665-9D50-FF122955CA5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795710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9" name="Object 15"/>
          <p:cNvGraphicFramePr>
            <a:graphicFrameLocks noChangeAspect="1"/>
          </p:cNvGraphicFramePr>
          <p:nvPr/>
        </p:nvGraphicFramePr>
        <p:xfrm>
          <a:off x="0" y="0"/>
          <a:ext cx="9144000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Image" r:id="rId15" imgW="9346032" imgH="1282540" progId="Photoshop.Image.6">
                  <p:embed/>
                </p:oleObj>
              </mc:Choice>
              <mc:Fallback>
                <p:oleObj name="Image" r:id="rId15" imgW="9346032" imgH="1282540" progId="Photoshop.Image.6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962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0" name="Rectangle 16"/>
          <p:cNvSpPr>
            <a:spLocks noChangeArrowheads="1"/>
          </p:cNvSpPr>
          <p:nvPr/>
        </p:nvSpPr>
        <p:spPr bwMode="black">
          <a:xfrm>
            <a:off x="0" y="962025"/>
            <a:ext cx="9144000" cy="3190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57325"/>
            <a:ext cx="8229600" cy="494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228600" y="990600"/>
            <a:ext cx="23622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38800" y="6457950"/>
            <a:ext cx="28956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+mn-lt"/>
              </a:defRPr>
            </a:lvl1pPr>
          </a:lstStyle>
          <a:p>
            <a:r>
              <a:rPr lang="en-US" altLang="ru-RU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048000" y="644842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fld id="{567211E6-81CB-47B7-865C-D6C23BF3EA3A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228600" y="152400"/>
            <a:ext cx="87630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691680" y="2996952"/>
            <a:ext cx="7303607" cy="609600"/>
          </a:xfrm>
        </p:spPr>
        <p:txBody>
          <a:bodyPr/>
          <a:lstStyle/>
          <a:p>
            <a:pPr algn="just"/>
            <a:r>
              <a:rPr lang="ru-RU" sz="1800" dirty="0"/>
              <a:t>Как меняется роль преподавателя в условиях широкого использования средств ИКТ в учебном процессе?</a:t>
            </a:r>
            <a:endParaRPr lang="ru-RU" sz="18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17032"/>
            <a:ext cx="9144000" cy="31409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572000" y="13463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«Художник учится смешивать краски и наносить их на холст. Музыкант учится этюдам. Журналист и писатель осваивают приёмы письменной речи. Настоящий учитель тоже смешивает краски, разучивает этюды, осваивает приемы – только это педагогические краски, этюды, приемы…»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dirty="0" smtClean="0"/>
              <a:t>ВЫВОД</a:t>
            </a:r>
            <a:endParaRPr lang="en-US" altLang="ru-RU" dirty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9125" y="1754188"/>
            <a:ext cx="7824788" cy="4572000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dirty="0"/>
              <a:t>Таким образом, профессиональное развитие учителей реализуется на основе активного применения информационных и коммуникационных технологий. Современный уровень информатизации образования не только вносит новые формы и способы профессионального развития, но и качественно меняет сущность данного понятия, в котором появляются новые характеристики таких компонентов как педагогическая направленность, педагогическая компетентность, творческая и самообразовательная деятельность.</a:t>
            </a:r>
          </a:p>
          <a:p>
            <a:pPr>
              <a:lnSpc>
                <a:spcPct val="80000"/>
              </a:lnSpc>
            </a:pPr>
            <a:endParaRPr lang="en-US" altLang="ru-RU" dirty="0"/>
          </a:p>
          <a:p>
            <a:pPr lvl="1">
              <a:lnSpc>
                <a:spcPct val="80000"/>
              </a:lnSpc>
            </a:pPr>
            <a:endParaRPr lang="en-US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WordArt 4"/>
          <p:cNvSpPr>
            <a:spLocks noChangeArrowheads="1" noChangeShapeType="1" noTextEdit="1"/>
          </p:cNvSpPr>
          <p:nvPr/>
        </p:nvSpPr>
        <p:spPr bwMode="gray">
          <a:xfrm>
            <a:off x="2051050" y="2997200"/>
            <a:ext cx="5041900" cy="6477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sz="3600" b="1" kern="1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1"/>
                    </a:gs>
                    <a:gs pos="100000">
                      <a:schemeClr val="hlink"/>
                    </a:gs>
                  </a:gsLst>
                  <a:lin ang="0" scaled="1"/>
                </a:gradFill>
                <a:effectLst>
                  <a:outerShdw dist="63500" dir="2212194" algn="ctr" rotWithShape="0">
                    <a:srgbClr val="868686">
                      <a:alpha val="50000"/>
                    </a:srgbClr>
                  </a:outerShdw>
                </a:effectLst>
                <a:cs typeface="Arial" panose="020B0604020202020204" pitchFamily="34" charset="0"/>
              </a:rPr>
              <a:t>Thank You !</a:t>
            </a:r>
            <a:endParaRPr lang="ru-RU" sz="3600" b="1" kern="10">
              <a:ln w="19050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tx1"/>
                  </a:gs>
                  <a:gs pos="100000">
                    <a:schemeClr val="hlink"/>
                  </a:gs>
                </a:gsLst>
                <a:lin ang="0" scaled="1"/>
              </a:gradFill>
              <a:effectLst>
                <a:outerShdw dist="63500" dir="2212194" algn="ctr" rotWithShape="0">
                  <a:srgbClr val="868686">
                    <a:alpha val="50000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84784"/>
            <a:ext cx="8136904" cy="1971675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/>
              <a:t>При работе с компьютерными технологиями меняется и роль педагога, основная задача которого – поддерживать и направлять развитие личности учащихся, их творческий поиск. Отношения с учениками строятся на принципах сотрудничества и совместного творчества. 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3284984"/>
            <a:ext cx="4716016" cy="3147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66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14525"/>
            <a:ext cx="8229600" cy="4943475"/>
          </a:xfrm>
        </p:spPr>
        <p:txBody>
          <a:bodyPr/>
          <a:lstStyle/>
          <a:p>
            <a:pPr lvl="0"/>
            <a:r>
              <a:rPr lang="ru-RU" sz="1800" dirty="0"/>
              <a:t>глубоко знать процессы, происходящие в образовании;</a:t>
            </a:r>
          </a:p>
          <a:p>
            <a:pPr lvl="0"/>
            <a:r>
              <a:rPr lang="ru-RU" sz="1800" dirty="0"/>
              <a:t>оперативно и постоянно обновлять свои профессиональные знания;</a:t>
            </a:r>
          </a:p>
          <a:p>
            <a:pPr lvl="0"/>
            <a:r>
              <a:rPr lang="ru-RU" sz="1800" dirty="0"/>
              <a:t>уметь осваивать и использовать постоянно расширяющийся спектр новых технологий;</a:t>
            </a:r>
          </a:p>
          <a:p>
            <a:pPr lvl="0"/>
            <a:r>
              <a:rPr lang="ru-RU" sz="1800" dirty="0"/>
              <a:t>повышать свою компьютерную грамотность и информационную культуру;</a:t>
            </a:r>
          </a:p>
          <a:p>
            <a:pPr lvl="0"/>
            <a:r>
              <a:rPr lang="ru-RU" sz="1800" dirty="0"/>
              <a:t>собирать, оценивать, модифицировать и разумно использовать полученную информацию для совершенствования методики урока;</a:t>
            </a:r>
          </a:p>
          <a:p>
            <a:pPr lvl="0"/>
            <a:r>
              <a:rPr lang="ru-RU" sz="1800" dirty="0"/>
              <a:t>тесно и плодотворно сотрудничать с другими участниками образовательного процесса (администрации, педагоги, учащиеся, родители);</a:t>
            </a:r>
          </a:p>
          <a:p>
            <a:pPr lvl="0"/>
            <a:r>
              <a:rPr lang="ru-RU" sz="1800" dirty="0"/>
              <a:t>теоретически осмысливать результаты своей деятельности;</a:t>
            </a:r>
          </a:p>
          <a:p>
            <a:pPr lvl="0"/>
            <a:r>
              <a:rPr lang="ru-RU" sz="1800" dirty="0"/>
              <a:t>обладать широкой эрудицией.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340768"/>
            <a:ext cx="77048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</a:rPr>
              <a:t>Каждому </a:t>
            </a:r>
            <a:r>
              <a:rPr lang="ru-RU" sz="2000" b="1" dirty="0">
                <a:solidFill>
                  <a:schemeClr val="tx2"/>
                </a:solidFill>
              </a:rPr>
              <a:t>учителю информационного общества требуется:</a:t>
            </a:r>
          </a:p>
        </p:txBody>
      </p:sp>
    </p:spTree>
    <p:extLst>
      <p:ext uri="{BB962C8B-B14F-4D97-AF65-F5344CB8AC3E}">
        <p14:creationId xmlns:p14="http://schemas.microsoft.com/office/powerpoint/2010/main" val="271944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 переходом на новый вид обучения, сочетающий традиционные формы с применением современных информационно-коммуникативных технологий, в образовании </a:t>
            </a:r>
            <a:r>
              <a:rPr lang="ru-RU" dirty="0" smtClean="0"/>
              <a:t>происходит смена </a:t>
            </a:r>
            <a:r>
              <a:rPr lang="ru-RU" dirty="0"/>
              <a:t>модели </a:t>
            </a:r>
            <a:endParaRPr lang="ru-RU" dirty="0" smtClean="0"/>
          </a:p>
          <a:p>
            <a:pPr marL="0" indent="0" algn="ctr">
              <a:buNone/>
            </a:pPr>
            <a:r>
              <a:rPr lang="ru-RU" i="1" u="sng" dirty="0" smtClean="0"/>
              <a:t>“</a:t>
            </a:r>
            <a:r>
              <a:rPr lang="ru-RU" i="1" u="sng" dirty="0"/>
              <a:t>образование на всю жизнь” </a:t>
            </a:r>
            <a:endParaRPr lang="ru-RU" i="1" u="sng" dirty="0" smtClean="0"/>
          </a:p>
          <a:p>
            <a:pPr marL="0" indent="0" algn="ctr">
              <a:buNone/>
            </a:pPr>
            <a:r>
              <a:rPr lang="ru-RU" dirty="0" smtClean="0"/>
              <a:t>новым </a:t>
            </a:r>
            <a:r>
              <a:rPr lang="ru-RU" dirty="0"/>
              <a:t>подходом – </a:t>
            </a:r>
            <a:endParaRPr lang="ru-RU" dirty="0" smtClean="0"/>
          </a:p>
          <a:p>
            <a:pPr marL="0" indent="0" algn="ctr">
              <a:buNone/>
            </a:pPr>
            <a:r>
              <a:rPr lang="ru-RU" i="1" u="sng" dirty="0" smtClean="0"/>
              <a:t>“</a:t>
            </a:r>
            <a:r>
              <a:rPr lang="ru-RU" i="1" u="sng" dirty="0"/>
              <a:t>образование в течении всей жизни”</a:t>
            </a:r>
            <a:r>
              <a:rPr lang="ru-RU" u="sng" dirty="0"/>
              <a:t>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96" y="4786850"/>
            <a:ext cx="2071150" cy="207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56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331601" y="292502"/>
            <a:ext cx="8763000" cy="639763"/>
          </a:xfrm>
        </p:spPr>
        <p:txBody>
          <a:bodyPr/>
          <a:lstStyle/>
          <a:p>
            <a:r>
              <a:rPr lang="ru-RU" sz="2400" b="1" i="1" dirty="0">
                <a:solidFill>
                  <a:schemeClr val="tx2"/>
                </a:solidFill>
              </a:rPr>
              <a:t>О</a:t>
            </a:r>
            <a:r>
              <a:rPr lang="ru-RU" sz="2400" b="1" i="1" dirty="0" smtClean="0">
                <a:solidFill>
                  <a:schemeClr val="tx2"/>
                </a:solidFill>
              </a:rPr>
              <a:t>сновной </a:t>
            </a:r>
            <a:r>
              <a:rPr lang="ru-RU" sz="2400" b="1" i="1" dirty="0">
                <a:solidFill>
                  <a:schemeClr val="tx2"/>
                </a:solidFill>
              </a:rPr>
              <a:t>функцией современного учителя становится</a:t>
            </a:r>
            <a:r>
              <a:rPr lang="ru-RU" sz="2400" dirty="0">
                <a:solidFill>
                  <a:schemeClr val="tx2"/>
                </a:solidFill>
              </a:rPr>
              <a:t> </a:t>
            </a:r>
            <a:r>
              <a:rPr lang="ru-RU" sz="2400" dirty="0" smtClean="0">
                <a:solidFill>
                  <a:schemeClr val="tx2"/>
                </a:solidFill>
              </a:rPr>
              <a:t>:</a:t>
            </a:r>
            <a:r>
              <a:rPr lang="ru-RU" sz="2400" dirty="0"/>
              <a:t/>
            </a:r>
            <a:br>
              <a:rPr lang="ru-RU" sz="2400" dirty="0"/>
            </a:br>
            <a:endParaRPr lang="en-US" altLang="ru-RU" sz="2400" dirty="0">
              <a:solidFill>
                <a:schemeClr val="accent1"/>
              </a:solidFill>
            </a:endParaRPr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/>
          </a:p>
        </p:txBody>
      </p:sp>
      <p:sp>
        <p:nvSpPr>
          <p:cNvPr id="69678" name="AutoShape 46"/>
          <p:cNvSpPr>
            <a:spLocks noChangeArrowheads="1"/>
          </p:cNvSpPr>
          <p:nvPr/>
        </p:nvSpPr>
        <p:spPr bwMode="ltGray">
          <a:xfrm rot="5400000">
            <a:off x="-2422526" y="1474788"/>
            <a:ext cx="4824413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2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0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679" name="AutoShape 47"/>
          <p:cNvSpPr>
            <a:spLocks noChangeArrowheads="1"/>
          </p:cNvSpPr>
          <p:nvPr/>
        </p:nvSpPr>
        <p:spPr bwMode="ltGray">
          <a:xfrm rot="5400000" flipH="1">
            <a:off x="-2016918" y="1910556"/>
            <a:ext cx="4032250" cy="3929063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4"/>
                  <a:pt x="10856" y="10769"/>
                  <a:pt x="10856" y="10800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799"/>
                </a:cubicBezTo>
                <a:close/>
              </a:path>
            </a:pathLst>
          </a:custGeom>
          <a:gradFill rotWithShape="1">
            <a:gsLst>
              <a:gs pos="0">
                <a:schemeClr val="hlink">
                  <a:alpha val="36000"/>
                </a:schemeClr>
              </a:gs>
              <a:gs pos="100000">
                <a:schemeClr val="hlink">
                  <a:gamma/>
                  <a:tint val="3372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682" name="AutoShape 50"/>
          <p:cNvSpPr>
            <a:spLocks noChangeArrowheads="1"/>
          </p:cNvSpPr>
          <p:nvPr/>
        </p:nvSpPr>
        <p:spPr bwMode="gray">
          <a:xfrm>
            <a:off x="1944476" y="5187915"/>
            <a:ext cx="6803988" cy="1006629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ru-RU" dirty="0"/>
              <a:t>организация качественного поиска информации </a:t>
            </a:r>
            <a:endParaRPr lang="ru-RU" dirty="0" smtClean="0"/>
          </a:p>
          <a:p>
            <a:pPr eaLnBrk="0" hangingPunct="0"/>
            <a:r>
              <a:rPr lang="ru-RU" dirty="0" smtClean="0"/>
              <a:t>в </a:t>
            </a:r>
            <a:r>
              <a:rPr lang="ru-RU" dirty="0"/>
              <a:t>мировых информационных ресурсах </a:t>
            </a:r>
            <a:r>
              <a:rPr lang="ru-RU" i="1" dirty="0"/>
              <a:t> </a:t>
            </a:r>
            <a:endParaRPr lang="en-US" altLang="ru-RU" b="1" dirty="0">
              <a:solidFill>
                <a:schemeClr val="tx2"/>
              </a:solidFill>
            </a:endParaRPr>
          </a:p>
        </p:txBody>
      </p:sp>
      <p:sp>
        <p:nvSpPr>
          <p:cNvPr id="69683" name="AutoShape 51"/>
          <p:cNvSpPr>
            <a:spLocks noChangeArrowheads="1"/>
          </p:cNvSpPr>
          <p:nvPr/>
        </p:nvSpPr>
        <p:spPr bwMode="gray">
          <a:xfrm>
            <a:off x="2400030" y="3423079"/>
            <a:ext cx="5844319" cy="914278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ru-RU" dirty="0"/>
              <a:t>коррекция самостоятельной работы учащихся</a:t>
            </a:r>
            <a:endParaRPr lang="en-US" altLang="ru-RU" b="1" dirty="0">
              <a:solidFill>
                <a:schemeClr val="tx2"/>
              </a:solidFill>
            </a:endParaRPr>
          </a:p>
        </p:txBody>
      </p:sp>
      <p:sp>
        <p:nvSpPr>
          <p:cNvPr id="69684" name="AutoShape 52"/>
          <p:cNvSpPr>
            <a:spLocks noChangeArrowheads="1"/>
          </p:cNvSpPr>
          <p:nvPr/>
        </p:nvSpPr>
        <p:spPr bwMode="gray">
          <a:xfrm>
            <a:off x="1963739" y="1702556"/>
            <a:ext cx="6054501" cy="874369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ru-RU" dirty="0"/>
              <a:t>сопровождение</a:t>
            </a:r>
            <a:endParaRPr lang="en-US" altLang="ru-RU" b="1" dirty="0">
              <a:solidFill>
                <a:schemeClr val="tx2"/>
              </a:solidFill>
            </a:endParaRPr>
          </a:p>
        </p:txBody>
      </p:sp>
      <p:grpSp>
        <p:nvGrpSpPr>
          <p:cNvPr id="69685" name="Group 53"/>
          <p:cNvGrpSpPr>
            <a:grpSpLocks/>
          </p:cNvGrpSpPr>
          <p:nvPr/>
        </p:nvGrpSpPr>
        <p:grpSpPr bwMode="auto">
          <a:xfrm>
            <a:off x="1587775" y="1858962"/>
            <a:ext cx="381000" cy="381000"/>
            <a:chOff x="2078" y="1680"/>
            <a:chExt cx="1615" cy="1615"/>
          </a:xfrm>
        </p:grpSpPr>
        <p:sp>
          <p:nvSpPr>
            <p:cNvPr id="69686" name="Oval 5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87" name="Oval 5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88" name="Oval 5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9689" name="Oval 5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shade val="0"/>
                    <a:invGamma/>
                  </a:srgbClr>
                </a:gs>
                <a:gs pos="100000">
                  <a:srgbClr val="FFCC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9690" name="Oval 5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9691" name="Oval 5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69692" name="Group 60"/>
          <p:cNvGrpSpPr>
            <a:grpSpLocks/>
          </p:cNvGrpSpPr>
          <p:nvPr/>
        </p:nvGrpSpPr>
        <p:grpSpPr bwMode="auto">
          <a:xfrm>
            <a:off x="1978264" y="3697000"/>
            <a:ext cx="381000" cy="381000"/>
            <a:chOff x="2078" y="1680"/>
            <a:chExt cx="1615" cy="1615"/>
          </a:xfrm>
        </p:grpSpPr>
        <p:sp>
          <p:nvSpPr>
            <p:cNvPr id="69693" name="Oval 6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94" name="Oval 6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95" name="Oval 63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9696" name="Oval 6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48BE67">
                    <a:gamma/>
                    <a:shade val="0"/>
                    <a:invGamma/>
                  </a:srgbClr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9697" name="Oval 65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9698" name="Oval 6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48BE67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69699" name="Group 67"/>
          <p:cNvGrpSpPr>
            <a:grpSpLocks/>
          </p:cNvGrpSpPr>
          <p:nvPr/>
        </p:nvGrpSpPr>
        <p:grpSpPr bwMode="auto">
          <a:xfrm>
            <a:off x="1565835" y="5229200"/>
            <a:ext cx="381000" cy="381000"/>
            <a:chOff x="2078" y="1680"/>
            <a:chExt cx="1615" cy="1615"/>
          </a:xfrm>
        </p:grpSpPr>
        <p:sp>
          <p:nvSpPr>
            <p:cNvPr id="69700" name="Oval 68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701" name="Oval 69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702" name="Oval 70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9703" name="Oval 71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9704" name="Oval 72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9705" name="Oval 73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268760"/>
            <a:ext cx="8229600" cy="4943475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i="1" u="sng" dirty="0"/>
              <a:t>Важными характеристиками педагогической направленности </a:t>
            </a:r>
            <a:r>
              <a:rPr lang="ru-RU" sz="2000" dirty="0"/>
              <a:t>сегодня становится осознание учителем необходимости опережающего решения проблемы развития школьника в условиях информатизации образования и мотивация к изучению влияния компьютерной техники и информационных средств на процесс формирования и развития личности школьников. Предметная направленность учителя в условиях активного внедрения ИКТ определяется стремлением изучать и использовать в урочной и внеурочной деятельности современные программные средства, </a:t>
            </a:r>
            <a:endParaRPr lang="ru-RU" sz="2000" dirty="0" smtClean="0"/>
          </a:p>
          <a:p>
            <a:pPr marL="0" indent="0" algn="just">
              <a:buNone/>
            </a:pPr>
            <a:r>
              <a:rPr lang="ru-RU" sz="2000" dirty="0" smtClean="0"/>
              <a:t>применяемые </a:t>
            </a:r>
            <a:r>
              <a:rPr lang="ru-RU" sz="2000" dirty="0"/>
              <a:t>в соответствующей </a:t>
            </a:r>
            <a:endParaRPr lang="ru-RU" sz="2000" dirty="0" smtClean="0"/>
          </a:p>
          <a:p>
            <a:pPr marL="0" indent="0" algn="just">
              <a:buNone/>
            </a:pPr>
            <a:r>
              <a:rPr lang="ru-RU" sz="2000" dirty="0" smtClean="0"/>
              <a:t>области </a:t>
            </a:r>
            <a:r>
              <a:rPr lang="ru-RU" sz="2000" dirty="0"/>
              <a:t>знаний с целью </a:t>
            </a:r>
            <a:endParaRPr lang="ru-RU" sz="2000" dirty="0" smtClean="0"/>
          </a:p>
          <a:p>
            <a:pPr marL="0" indent="0" algn="just">
              <a:buNone/>
            </a:pPr>
            <a:r>
              <a:rPr lang="ru-RU" sz="2000" dirty="0" smtClean="0"/>
              <a:t>моделирования </a:t>
            </a:r>
            <a:r>
              <a:rPr lang="ru-RU" sz="2000" dirty="0"/>
              <a:t>изучаемых </a:t>
            </a:r>
            <a:endParaRPr lang="ru-RU" sz="2000" dirty="0" smtClean="0"/>
          </a:p>
          <a:p>
            <a:pPr marL="0" indent="0" algn="just">
              <a:buNone/>
            </a:pPr>
            <a:r>
              <a:rPr lang="ru-RU" sz="2000" dirty="0" smtClean="0"/>
              <a:t>объектов</a:t>
            </a:r>
            <a:r>
              <a:rPr lang="ru-RU" sz="2000" dirty="0"/>
              <a:t>, явлений.</a:t>
            </a:r>
          </a:p>
          <a:p>
            <a:pPr marL="0" indent="0" algn="just">
              <a:buNone/>
            </a:pP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4538893"/>
            <a:ext cx="4291582" cy="23176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97" y="3791123"/>
            <a:ext cx="2954982" cy="3068960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36672" y="1412776"/>
            <a:ext cx="8229600" cy="4943475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i="1" u="sng" dirty="0"/>
              <a:t>Профессиональное развитие учителя характеризуется</a:t>
            </a:r>
            <a:r>
              <a:rPr lang="ru-RU" sz="2000" dirty="0"/>
              <a:t> еще одним существенным фактором, имеющим </a:t>
            </a:r>
            <a:r>
              <a:rPr lang="ru-RU" sz="2000" dirty="0" err="1"/>
              <a:t>деятельностный</a:t>
            </a:r>
            <a:r>
              <a:rPr lang="ru-RU" sz="2000" dirty="0"/>
              <a:t> и личностный характер, — </a:t>
            </a:r>
            <a:r>
              <a:rPr lang="ru-RU" sz="2000" i="1" dirty="0"/>
              <a:t>профессиональной компетентностью</a:t>
            </a:r>
            <a:r>
              <a:rPr lang="ru-RU" sz="2000" dirty="0"/>
              <a:t>. В условиях информатизации образования важной компонентой профессиональной компетентности учителей является </a:t>
            </a:r>
            <a:r>
              <a:rPr lang="ru-RU" sz="2000" i="1" dirty="0"/>
              <a:t>информационно-коммуникационная компетентность </a:t>
            </a:r>
            <a:r>
              <a:rPr lang="ru-RU" sz="2000" dirty="0"/>
              <a:t>(ИКТ-компетентность).</a:t>
            </a:r>
          </a:p>
          <a:p>
            <a:pPr marL="0" indent="0" algn="just">
              <a:buNone/>
            </a:pPr>
            <a:r>
              <a:rPr lang="ru-RU" sz="2000" dirty="0"/>
              <a:t>Профессиональная компетентность учителя в области информационно-коммуникационных</a:t>
            </a:r>
          </a:p>
          <a:p>
            <a:pPr marL="0" indent="0" algn="just">
              <a:buNone/>
            </a:pPr>
            <a:r>
              <a:rPr lang="ru-RU" sz="2000" dirty="0"/>
              <a:t>технологий (ИКТ) рассматривается как обязательное условие, обеспечивающее качество результатов образования в условиях его информатизации.</a:t>
            </a:r>
          </a:p>
          <a:p>
            <a:pPr marL="0" indent="0" algn="just">
              <a:buNone/>
            </a:pP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26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95300" y="1340768"/>
            <a:ext cx="8229600" cy="4943475"/>
          </a:xfrm>
        </p:spPr>
        <p:txBody>
          <a:bodyPr/>
          <a:lstStyle/>
          <a:p>
            <a:pPr marL="0" indent="0">
              <a:buNone/>
            </a:pPr>
            <a:r>
              <a:rPr lang="ru-RU" sz="1800" i="1" u="sng" dirty="0"/>
              <a:t>Педагогическое творчество в условиях информатизации образования проявляется:</a:t>
            </a:r>
            <a:endParaRPr lang="ru-RU" sz="1800" dirty="0"/>
          </a:p>
          <a:p>
            <a:pPr marL="0" indent="0">
              <a:buNone/>
            </a:pPr>
            <a:r>
              <a:rPr lang="ru-RU" sz="1800" dirty="0"/>
              <a:t>— в применении электронных образовательных ресурсов в урочной деятельности (контролирующих, имитационных, обучающих, демонстрационных и др.), самостоятельно созданных учителем;</a:t>
            </a:r>
          </a:p>
          <a:p>
            <a:pPr marL="0" indent="0">
              <a:buNone/>
            </a:pPr>
            <a:r>
              <a:rPr lang="ru-RU" sz="1800" dirty="0"/>
              <a:t>— организации проектно-исследовательской деятельности учащихся на основе средств ИКТ;</a:t>
            </a:r>
          </a:p>
          <a:p>
            <a:pPr marL="0" indent="0">
              <a:buNone/>
            </a:pPr>
            <a:r>
              <a:rPr lang="ru-RU" sz="1800" dirty="0"/>
              <a:t>— разработке сетевых образовательных инициатив для школьников по предметным, </a:t>
            </a:r>
            <a:r>
              <a:rPr lang="ru-RU" sz="1800" dirty="0" err="1"/>
              <a:t>межпредметным</a:t>
            </a:r>
            <a:r>
              <a:rPr lang="ru-RU" sz="1800" dirty="0"/>
              <a:t>, социально-значимым областям знаний;</a:t>
            </a:r>
          </a:p>
          <a:p>
            <a:pPr marL="0" indent="0">
              <a:buNone/>
            </a:pPr>
            <a:r>
              <a:rPr lang="ru-RU" sz="1800" dirty="0"/>
              <a:t>— активном применении дистанционных образовательных технологий обучения школьников с целью обеспечения их продуктивной урочной и внеурочной познавательной деятельности;</a:t>
            </a:r>
          </a:p>
          <a:p>
            <a:pPr marL="0" indent="0">
              <a:buNone/>
            </a:pPr>
            <a:r>
              <a:rPr lang="ru-RU" sz="1800" dirty="0"/>
              <a:t>— подготовке и оформлении собственных методических материалов для обмена опытом с коллегами в ходе мастер-классов, семинаров, педсоветов, проводимых как очных, так и дистанционной форме.</a:t>
            </a:r>
          </a:p>
          <a:p>
            <a:pPr marL="0" indent="0" algn="just">
              <a:buNone/>
            </a:pP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126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3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2204864"/>
            <a:ext cx="8763000" cy="639763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tx2"/>
                </a:solidFill>
              </a:rPr>
              <a:t>Электронное портфолио дает возможность учителю систематизировать </a:t>
            </a:r>
            <a:r>
              <a:rPr lang="ru-RU" sz="2400" dirty="0">
                <a:solidFill>
                  <a:schemeClr val="tx2"/>
                </a:solidFill>
              </a:rPr>
              <a:t>собственные учебно-методические материалы, проанализировать и оценить продуктивность и результаты своей преподавательской деятельности, проследить прогресс развития учащихся и оценить их образовательные достижения. 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1012" y="3861048"/>
            <a:ext cx="4572000" cy="2898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04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D528D"/>
      </a:dk1>
      <a:lt1>
        <a:srgbClr val="FFFFFF"/>
      </a:lt1>
      <a:dk2>
        <a:srgbClr val="000000"/>
      </a:dk2>
      <a:lt2>
        <a:srgbClr val="C0C0C0"/>
      </a:lt2>
      <a:accent1>
        <a:srgbClr val="72B143"/>
      </a:accent1>
      <a:accent2>
        <a:srgbClr val="0099CC"/>
      </a:accent2>
      <a:accent3>
        <a:srgbClr val="FFFFFF"/>
      </a:accent3>
      <a:accent4>
        <a:srgbClr val="174578"/>
      </a:accent4>
      <a:accent5>
        <a:srgbClr val="BCD5B0"/>
      </a:accent5>
      <a:accent6>
        <a:srgbClr val="008AB9"/>
      </a:accent6>
      <a:hlink>
        <a:srgbClr val="6699FF"/>
      </a:hlink>
      <a:folHlink>
        <a:srgbClr val="AC7AD2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ample 1">
        <a:dk1>
          <a:srgbClr val="666699"/>
        </a:dk1>
        <a:lt1>
          <a:srgbClr val="FFFFFF"/>
        </a:lt1>
        <a:dk2>
          <a:srgbClr val="000000"/>
        </a:dk2>
        <a:lt2>
          <a:srgbClr val="C0C0C0"/>
        </a:lt2>
        <a:accent1>
          <a:srgbClr val="3F97D3"/>
        </a:accent1>
        <a:accent2>
          <a:srgbClr val="75AD94"/>
        </a:accent2>
        <a:accent3>
          <a:srgbClr val="FFFFFF"/>
        </a:accent3>
        <a:accent4>
          <a:srgbClr val="565682"/>
        </a:accent4>
        <a:accent5>
          <a:srgbClr val="AFC9E6"/>
        </a:accent5>
        <a:accent6>
          <a:srgbClr val="699C86"/>
        </a:accent6>
        <a:hlink>
          <a:srgbClr val="BAA2C8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3E2787"/>
        </a:dk1>
        <a:lt1>
          <a:srgbClr val="FFFFFF"/>
        </a:lt1>
        <a:dk2>
          <a:srgbClr val="000000"/>
        </a:dk2>
        <a:lt2>
          <a:srgbClr val="C0C0C0"/>
        </a:lt2>
        <a:accent1>
          <a:srgbClr val="445DC6"/>
        </a:accent1>
        <a:accent2>
          <a:srgbClr val="6699FF"/>
        </a:accent2>
        <a:accent3>
          <a:srgbClr val="FFFFFF"/>
        </a:accent3>
        <a:accent4>
          <a:srgbClr val="342072"/>
        </a:accent4>
        <a:accent5>
          <a:srgbClr val="B0B6DF"/>
        </a:accent5>
        <a:accent6>
          <a:srgbClr val="5C8AE7"/>
        </a:accent6>
        <a:hlink>
          <a:srgbClr val="69BD97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72B143"/>
        </a:accent1>
        <a:accent2>
          <a:srgbClr val="0099CC"/>
        </a:accent2>
        <a:accent3>
          <a:srgbClr val="FFFFFF"/>
        </a:accent3>
        <a:accent4>
          <a:srgbClr val="174578"/>
        </a:accent4>
        <a:accent5>
          <a:srgbClr val="BCD5B0"/>
        </a:accent5>
        <a:accent6>
          <a:srgbClr val="008AB9"/>
        </a:accent6>
        <a:hlink>
          <a:srgbClr val="6699FF"/>
        </a:hlink>
        <a:folHlink>
          <a:srgbClr val="AC7AD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176</TotalTime>
  <Words>340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Verdana</vt:lpstr>
      <vt:lpstr>Wingdings</vt:lpstr>
      <vt:lpstr>sample</vt:lpstr>
      <vt:lpstr>Image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Основной функцией современного учителя становится : </vt:lpstr>
      <vt:lpstr>Презентация PowerPoint</vt:lpstr>
      <vt:lpstr>Презентация PowerPoint</vt:lpstr>
      <vt:lpstr>Презентация PowerPoint</vt:lpstr>
      <vt:lpstr>Электронное портфолио дает возможность учителю систематизировать собственные учебно-методические материалы, проанализировать и оценить продуктивность и результаты своей преподавательской деятельности, проследить прогресс развития учащихся и оценить их образовательные достижения. </vt:lpstr>
      <vt:lpstr>ВЫВОД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готовности школы  к переходу на смешанное обучение</dc:title>
  <dc:creator>Windows User</dc:creator>
  <cp:lastModifiedBy>Windows User</cp:lastModifiedBy>
  <cp:revision>16</cp:revision>
  <dcterms:created xsi:type="dcterms:W3CDTF">2020-11-26T10:10:51Z</dcterms:created>
  <dcterms:modified xsi:type="dcterms:W3CDTF">2020-12-03T10:58:45Z</dcterms:modified>
</cp:coreProperties>
</file>