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7" y="1633908"/>
            <a:ext cx="8361229" cy="2098226"/>
          </a:xfrm>
        </p:spPr>
        <p:txBody>
          <a:bodyPr/>
          <a:lstStyle/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 smtClean="0"/>
              <a:t>Сообщение на </a:t>
            </a:r>
            <a:r>
              <a:rPr lang="ru-RU" sz="1600" dirty="0"/>
              <a:t>тему:</a:t>
            </a:r>
            <a:br>
              <a:rPr lang="ru-RU" sz="1600" dirty="0"/>
            </a:br>
            <a:r>
              <a:rPr lang="ru-RU" sz="1600" b="1" dirty="0" smtClean="0"/>
              <a:t>«</a:t>
            </a:r>
            <a:r>
              <a:rPr lang="en-US" sz="1600" b="1" dirty="0"/>
              <a:t>PIAAC – </a:t>
            </a:r>
            <a:r>
              <a:rPr lang="ru-RU" sz="1600" b="1" dirty="0"/>
              <a:t>международное исследование компетенций взрослого населения (</a:t>
            </a:r>
            <a:r>
              <a:rPr lang="en-US" sz="1600" b="1" dirty="0"/>
              <a:t>The </a:t>
            </a:r>
            <a:r>
              <a:rPr lang="en-US" sz="1600" b="1" dirty="0" err="1"/>
              <a:t>Programme</a:t>
            </a:r>
            <a:r>
              <a:rPr lang="en-US" sz="1600" b="1" dirty="0"/>
              <a:t> for the International Assessment of Adult Competencies)</a:t>
            </a:r>
            <a:r>
              <a:rPr lang="ru-RU" sz="1600" b="1" dirty="0" smtClean="0"/>
              <a:t>»</a:t>
            </a:r>
            <a:endParaRPr lang="ru-RU" sz="1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611" y="3963954"/>
            <a:ext cx="4541144" cy="1828003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003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ОСНОВНЫЕ ЭЛЕМЕНТЫ ИССЛЕДОВАНИЯ</a:t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реализации программы исследования навыков и компетенций взрослого населения разработан специальный диагностический инструментарий, который включает блоки тестовых заданий и вопросник (анкету, предназначенную для сбора контекстной информации), и содержит следующие основные элементы:</a:t>
            </a:r>
          </a:p>
          <a:p>
            <a:r>
              <a:rPr lang="ru-RU" dirty="0"/>
              <a:t>Прямая </a:t>
            </a:r>
            <a:r>
              <a:rPr lang="ru-RU" dirty="0" smtClean="0"/>
              <a:t>оценка</a:t>
            </a:r>
            <a:endParaRPr lang="ru-RU" dirty="0"/>
          </a:p>
          <a:p>
            <a:r>
              <a:rPr lang="ru-RU" dirty="0" smtClean="0"/>
              <a:t>Исходный вопросник</a:t>
            </a:r>
            <a:endParaRPr lang="ru-RU" dirty="0"/>
          </a:p>
          <a:p>
            <a:r>
              <a:rPr lang="ru-RU" dirty="0" smtClean="0"/>
              <a:t>Использование навыков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780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/>
              <a:t>ПРЯМАЯ ОЦЕНКА</a:t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Прямая оценка представляет собой блок тестовых заданий, который выявляет способности и навыки взрослых людей в трёх сферах: грамотность, умение считать и решать задачи в высокотехнологичной среде. Считается, что указанные способности и навыки составляют «ключевые» компетенции в том смысле, что они являются основой для развития других когнитивных навыков более высокого порядка, а также выступают в качестве предпосылок для получения доступа к отдельным сферам знаний и их понимания. Также данные навыки необходимы в различных контекстах — от образования и профессиональной деятельности до повседневной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862681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ОПИСАНИЕ ОЦЕНОЧНЫХ СФЕР В ИССЛЕДОВАНИИ НАВЫКОВ ВЗРОСЛЫХ ЛЮДЕЙ</a:t>
            </a:r>
            <a:br>
              <a:rPr lang="ru-RU" b="1" cap="all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26581"/>
              </p:ext>
            </p:extLst>
          </p:nvPr>
        </p:nvGraphicFramePr>
        <p:xfrm>
          <a:off x="4082602" y="2009104"/>
          <a:ext cx="4572000" cy="4533364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112860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cap="all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ГРАМОТНОСТЬ</a:t>
                      </a:r>
                    </a:p>
                  </a:txBody>
                  <a:tcPr marL="70825" marR="62956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cap="all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УМЕНИЕ СЧИТАТЬ</a:t>
                      </a:r>
                    </a:p>
                  </a:txBody>
                  <a:tcPr marL="62956" marR="62956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cap="all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СПОСОБНОСТИ ПО РЕШЕНИЮ ЗАДАЧ В ВЫСОКО-ТЕХНОЛОГИЧНОЙ СРЕДЕ</a:t>
                      </a:r>
                    </a:p>
                  </a:txBody>
                  <a:tcPr marL="62956" marR="70825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7958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00" b="1" cap="all" dirty="0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ОПРЕДЕЛЕНИЕ:</a:t>
                      </a:r>
                    </a:p>
                  </a:txBody>
                  <a:tcPr marL="70825" marR="70825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6797">
                <a:tc>
                  <a:txBody>
                    <a:bodyPr/>
                    <a:lstStyle/>
                    <a:p>
                      <a:pPr fontAlgn="t"/>
                      <a:r>
                        <a:rPr lang="ru-RU" sz="1000">
                          <a:effectLst/>
                          <a:latin typeface="inherit"/>
                        </a:rPr>
                        <a:t>Грамотность — это способность индивидуума понимать, оценивать и использовать письменные тексты для освоения и расширения знаний, достижения поставленных целей, развития потенциала, участия в общественной жизни.</a:t>
                      </a:r>
                    </a:p>
                  </a:txBody>
                  <a:tcPr marL="70825" marR="62956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>
                          <a:effectLst/>
                          <a:latin typeface="inherit"/>
                        </a:rPr>
                        <a:t>Умение считать — это способность индивидуума получать доступ, использовать, истолковывать и передавать математическую информацию и идеи для занятия и удовлетворения математических потребностей в различных ситуациях, возникающих в жизни.</a:t>
                      </a:r>
                    </a:p>
                  </a:txBody>
                  <a:tcPr marL="62956" marR="62956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dirty="0">
                          <a:effectLst/>
                          <a:latin typeface="inherit"/>
                        </a:rPr>
                        <a:t>Способность по решению задач в высокотехнологичной среде — это способность индивидуума использовать цифровые технологии, средства связи и сети для получения и оценки информации, связи с другими и выполнения практических заданий.</a:t>
                      </a:r>
                    </a:p>
                  </a:txBody>
                  <a:tcPr marL="62956" marR="70825" marT="47217" marB="51152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616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551392"/>
              </p:ext>
            </p:extLst>
          </p:nvPr>
        </p:nvGraphicFramePr>
        <p:xfrm>
          <a:off x="2511379" y="682582"/>
          <a:ext cx="8293995" cy="5737646"/>
        </p:xfrm>
        <a:graphic>
          <a:graphicData uri="http://schemas.openxmlformats.org/drawingml/2006/table">
            <a:tbl>
              <a:tblPr/>
              <a:tblGrid>
                <a:gridCol w="2653049"/>
                <a:gridCol w="2807594"/>
                <a:gridCol w="2833352"/>
              </a:tblGrid>
              <a:tr h="257371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b="1" cap="all" dirty="0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СОДЕРЖАНИЕ:</a:t>
                      </a:r>
                    </a:p>
                  </a:txBody>
                  <a:tcPr marL="54948" marR="54948" marT="36632" marB="3968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7969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Тексты классифицируются по:</a:t>
                      </a:r>
                    </a:p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Носителям: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Печатные носители.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Цифровые носители.</a:t>
                      </a:r>
                    </a:p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Формату: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Непрерывные или прозаические тексты (повествование, аргументация или описания).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Прерывистые или документальные тексты (таблицы, перечни, графики).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Смешанные тексты (комбинация элементов прозаических и документальных текстов).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Составные тексты (наложение или связь независимо созданных элементов).</a:t>
                      </a:r>
                    </a:p>
                  </a:txBody>
                  <a:tcPr marL="54948" marR="48843" marT="36632" marB="3968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Математическое содержание, информация и идеи: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Количество и цифры.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Размер и образ.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Шаблон, отношения, изменение.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Дата и вероятность.</a:t>
                      </a:r>
                    </a:p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Представление математического содержания: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Объекты и рисунки.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Цифры и символы.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Диаграммы, карты, графики, таблицы.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Тексты.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Визуализация с использованием технологии.</a:t>
                      </a:r>
                    </a:p>
                  </a:txBody>
                  <a:tcPr marL="48843" marR="48843" marT="36632" marB="3968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Технология: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Оборудование.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Программные приложения.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Команды и функции.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Изображения (текстовые, графические, видео).</a:t>
                      </a:r>
                    </a:p>
                    <a:p>
                      <a:pPr fontAlgn="t"/>
                      <a:r>
                        <a:rPr lang="ru-RU" sz="1400" dirty="0">
                          <a:effectLst/>
                          <a:latin typeface="inherit"/>
                        </a:rPr>
                        <a:t>Характер проблем: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Существенная сложность (количество шагов, необходимые альтернативные способы решения, сложность подсчётов и/или преобразований, количество ограничений).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inherit"/>
                        </a:rPr>
                        <a:t>Четкость формулирования проблемы (в большей части неопределённость или подробное описание).</a:t>
                      </a:r>
                    </a:p>
                  </a:txBody>
                  <a:tcPr marL="48843" marR="54948" marT="36632" marB="3968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258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499635"/>
              </p:ext>
            </p:extLst>
          </p:nvPr>
        </p:nvGraphicFramePr>
        <p:xfrm>
          <a:off x="3065173" y="888642"/>
          <a:ext cx="6181860" cy="5563673"/>
        </p:xfrm>
        <a:graphic>
          <a:graphicData uri="http://schemas.openxmlformats.org/drawingml/2006/table">
            <a:tbl>
              <a:tblPr/>
              <a:tblGrid>
                <a:gridCol w="2060620"/>
                <a:gridCol w="2060620"/>
                <a:gridCol w="2060620"/>
              </a:tblGrid>
              <a:tr h="525074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600" b="1" cap="all" dirty="0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КОГНИТИВНЫЕ СТРАТЕГИИ:</a:t>
                      </a:r>
                    </a:p>
                  </a:txBody>
                  <a:tcPr marL="113415" marR="113415" marT="75610" marB="81911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8599">
                <a:tc>
                  <a:txBody>
                    <a:bodyPr/>
                    <a:lstStyle/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Доступ и идентификация.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Интеграция и толкование (взаимосвязь частей текста друг с другом).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Оценка и размышления.</a:t>
                      </a:r>
                    </a:p>
                  </a:txBody>
                  <a:tcPr marL="113415" marR="100814" marT="75610" marB="81911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Идентификация, локализация или доступ.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Действие и использование (приказ, подсчёт, оценка, расчёт, измерение, моделирование).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Толкование, оценка и анализ.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>
                          <a:effectLst/>
                          <a:latin typeface="inherit"/>
                        </a:rPr>
                        <a:t>Коммуникация.</a:t>
                      </a:r>
                    </a:p>
                  </a:txBody>
                  <a:tcPr marL="100814" marR="100814" marT="75610" marB="81911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inherit"/>
                        </a:rPr>
                        <a:t>Процесс определения целей и мониторинга.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inherit"/>
                        </a:rPr>
                        <a:t>Планирование.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inherit"/>
                        </a:rPr>
                        <a:t>Получение и оценка информации.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inherit"/>
                        </a:rPr>
                        <a:t>Использование информации.</a:t>
                      </a:r>
                    </a:p>
                  </a:txBody>
                  <a:tcPr marL="100814" marR="113415" marT="75610" marB="81911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429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212762"/>
              </p:ext>
            </p:extLst>
          </p:nvPr>
        </p:nvGraphicFramePr>
        <p:xfrm>
          <a:off x="2665924" y="1506828"/>
          <a:ext cx="7495506" cy="4108361"/>
        </p:xfrm>
        <a:graphic>
          <a:graphicData uri="http://schemas.openxmlformats.org/drawingml/2006/table">
            <a:tbl>
              <a:tblPr/>
              <a:tblGrid>
                <a:gridCol w="2498502"/>
                <a:gridCol w="2498502"/>
                <a:gridCol w="2498502"/>
              </a:tblGrid>
              <a:tr h="714845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b="1" cap="all" dirty="0">
                          <a:solidFill>
                            <a:srgbClr val="404040"/>
                          </a:solidFill>
                          <a:effectLst/>
                          <a:latin typeface="inherit"/>
                        </a:rPr>
                        <a:t>КОНТЕКСТ:</a:t>
                      </a:r>
                    </a:p>
                  </a:txBody>
                  <a:tcPr marL="171450" marR="171450" marT="114300" marB="12382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3516">
                <a:tc>
                  <a:txBody>
                    <a:bodyPr/>
                    <a:lstStyle/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Личный.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Рабочий.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Общественный.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Образовательный.</a:t>
                      </a:r>
                    </a:p>
                  </a:txBody>
                  <a:tcPr marL="171450" marR="152400" marT="114300" marB="12382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Повседневная жизнь.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Связь с работой.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Социально-общественный.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>
                          <a:effectLst/>
                          <a:latin typeface="inherit"/>
                        </a:rPr>
                        <a:t>Образовательный.</a:t>
                      </a:r>
                    </a:p>
                  </a:txBody>
                  <a:tcPr marL="152400" marR="152400" marT="114300" marB="12382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dirty="0">
                          <a:effectLst/>
                          <a:latin typeface="inherit"/>
                        </a:rPr>
                        <a:t>Личный.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dirty="0">
                          <a:effectLst/>
                          <a:latin typeface="inherit"/>
                        </a:rPr>
                        <a:t>Рабочий.</a:t>
                      </a:r>
                    </a:p>
                    <a:p>
                      <a:pPr fontAlgn="t">
                        <a:buFont typeface="+mj-lt"/>
                        <a:buAutoNum type="arabicPeriod"/>
                      </a:pPr>
                      <a:r>
                        <a:rPr lang="ru-RU" dirty="0">
                          <a:effectLst/>
                          <a:latin typeface="inherit"/>
                        </a:rPr>
                        <a:t>Общественный.</a:t>
                      </a:r>
                    </a:p>
                  </a:txBody>
                  <a:tcPr marL="152400" marR="171450" marT="114300" marB="123825">
                    <a:lnL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209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/>
              <a:t>ИСХОДНЫЙ ВОПРОСНИК</a:t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Исходный вопросник по исследованию охватывает спектр информации, относящейся к факторам, которые влияют на развитие и поддержание навыков, таких как образование, социальное происхождение, умение читать и считать, использование ИКТ, языковые навыки, а также информацию о результатах, которая может относиться к навыкам. Осуществляется сбор информации о текущей деятельности респондентов, статусе занятости и уровне дохода. В отношении результатов неэкономического характера исследование содержит вопросы о состоянии здоровья, добровольной помощи, политическом участии и социальном доверии.</a:t>
            </a:r>
          </a:p>
        </p:txBody>
      </p:sp>
    </p:spTree>
    <p:extLst>
      <p:ext uri="{BB962C8B-B14F-4D97-AF65-F5344CB8AC3E}">
        <p14:creationId xmlns:p14="http://schemas.microsoft.com/office/powerpoint/2010/main" val="2666709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/>
              <a:t>ИСПОЛЬЗОВАНИЕ НАВЫКОВ</a:t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5689" y="1667813"/>
            <a:ext cx="10438328" cy="46814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рамках исследования проводится опрос в отношении интенсивности и частоты использования указанных навыков на рабочем месте, а также осуществляется сбор информации о четырёх обширных категориях характерных рабочих навыков: когнитивные навыки, навыки взаимодействия и социальные навыки, физические навыки и навыки обучения:</a:t>
            </a:r>
          </a:p>
          <a:p>
            <a:r>
              <a:rPr lang="ru-RU" dirty="0"/>
              <a:t>Когнитивные навыки — включают чтение, письмо, математику и использование информационных и коммуникационных технологий.</a:t>
            </a:r>
          </a:p>
          <a:p>
            <a:r>
              <a:rPr lang="ru-RU" dirty="0"/>
              <a:t>Навыки взаимодействия и социальные навыки — охватывают взаимодействие и сотрудничество, работу по планированию и использованию времени для себя и других, коммуникацию и переговоры, а также контакты с клиентами (например, консультирование и продажу товаров и услуг).</a:t>
            </a:r>
          </a:p>
          <a:p>
            <a:r>
              <a:rPr lang="ru-RU" dirty="0"/>
              <a:t>Физические навыки — включают в себя использование навыков крупной и мелкой моторики.</a:t>
            </a:r>
          </a:p>
          <a:p>
            <a:r>
              <a:rPr lang="ru-RU" dirty="0"/>
              <a:t>Навыки обучения — охватывают такие виды деятельности как сотрудничество с другими людьми, обучение (формальное и неформальное), актуализация навыков с учётом изменений в профессиональной сфере. Также всех респондентов спрашивают о частоте и интенсивности осуществления ими деятельности, связанной с использованием умения читать и считать, а также с использованием ими ИКТ в частной и общественной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87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МЕЖДУНАРОДНАЯ ПРОГРАММА ПО ОЦЕНКЕ КОМПЕТЕНЦИЙ ВЗРОСЛОГО НАСЕЛЕНИЯ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2285999"/>
            <a:ext cx="10026203" cy="410192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PIAAC (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Programme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International</a:t>
            </a:r>
            <a:r>
              <a:rPr lang="ru-RU" dirty="0"/>
              <a:t> </a:t>
            </a:r>
            <a:r>
              <a:rPr lang="ru-RU" dirty="0" err="1"/>
              <a:t>Assessment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Adult</a:t>
            </a:r>
            <a:r>
              <a:rPr lang="ru-RU" dirty="0"/>
              <a:t> </a:t>
            </a:r>
            <a:r>
              <a:rPr lang="ru-RU" dirty="0" err="1"/>
              <a:t>Competencies</a:t>
            </a:r>
            <a:r>
              <a:rPr lang="ru-RU" dirty="0"/>
              <a:t>) представляет собой программу многоэтапной оценки навыков и компетенций взрослого населения трудоспособного возраста в 24 странах мира.</a:t>
            </a:r>
            <a:br>
              <a:rPr lang="ru-RU" dirty="0"/>
            </a:br>
            <a:r>
              <a:rPr lang="ru-RU" u="sng" dirty="0"/>
              <a:t>Цель исследования</a:t>
            </a:r>
            <a:r>
              <a:rPr lang="ru-RU" dirty="0"/>
              <a:t>: создание необходимой и достаточной статистической и аналитической базы для решения ключевых политических задач в области компетенций.</a:t>
            </a:r>
            <a:br>
              <a:rPr lang="ru-RU" dirty="0"/>
            </a:br>
            <a:r>
              <a:rPr lang="ru-RU" u="sng" dirty="0"/>
              <a:t>Предмет исследования</a:t>
            </a:r>
            <a:r>
              <a:rPr lang="ru-RU" dirty="0"/>
              <a:t>: ключевые компетенции – заинтересованность и умение людей пользоваться социально-культурными средствами, в том числе, цифровыми технологиями и средствами коммуникации, для работы с информацией, формирования новых знаний и общения.</a:t>
            </a:r>
          </a:p>
          <a:p>
            <a:pPr algn="just"/>
            <a:r>
              <a:rPr lang="ru-RU" dirty="0"/>
              <a:t>Исследование включает в себя оценку следующих </a:t>
            </a:r>
            <a:r>
              <a:rPr lang="ru-RU" dirty="0" smtClean="0"/>
              <a:t>компетенций: грамотность </a:t>
            </a:r>
            <a:r>
              <a:rPr lang="ru-RU" dirty="0"/>
              <a:t>в области </a:t>
            </a:r>
            <a:r>
              <a:rPr lang="ru-RU" dirty="0" smtClean="0"/>
              <a:t>чтения; математическая грамотность; решение </a:t>
            </a:r>
            <a:r>
              <a:rPr lang="ru-RU" dirty="0"/>
              <a:t>задач в технологически насыщенной среде.</a:t>
            </a:r>
          </a:p>
          <a:p>
            <a:pPr algn="just"/>
            <a:r>
              <a:rPr lang="ru-RU" dirty="0"/>
              <a:t>Для реализации программы были разработаны два основных компонента – блок тестовых заданий, а также анкета основных характеристик.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664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208" y="1976907"/>
            <a:ext cx="9601200" cy="35814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Программа PIAAC предусматривает сбор базовых данных о демографических и образовательных характеристиках людей, а также ретроспективной информации о занятости, перерывах в трудовой деятельности, смене работы, участии в программах социальной помощи и официальных и неформальных программах обучения. Это позволит провести оценку механизмов, посредством которых происходило приобретение или утрата навыков. Респондентам, не умеющим или неуверенным в своей возможности работать на компьютере, предлагается «бумажный» вариант тестовых заданий, остальной части респондентов – компьютерный.</a:t>
            </a:r>
          </a:p>
        </p:txBody>
      </p:sp>
    </p:spTree>
    <p:extLst>
      <p:ext uri="{BB962C8B-B14F-4D97-AF65-F5344CB8AC3E}">
        <p14:creationId xmlns:p14="http://schemas.microsoft.com/office/powerpoint/2010/main" val="33968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 исследовании </a:t>
            </a:r>
            <a:r>
              <a:rPr lang="en-US" b="1" dirty="0"/>
              <a:t>PIAAC</a:t>
            </a:r>
            <a:br>
              <a:rPr lang="en-US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673" y="1326524"/>
            <a:ext cx="10908406" cy="530609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Цель </a:t>
            </a:r>
            <a:r>
              <a:rPr lang="ru-RU" dirty="0" smtClean="0"/>
              <a:t>исследования</a:t>
            </a:r>
          </a:p>
          <a:p>
            <a:pPr marL="0" indent="0">
              <a:buNone/>
            </a:pPr>
            <a:r>
              <a:rPr lang="ru-RU" dirty="0" smtClean="0"/>
              <a:t>Формирование </a:t>
            </a:r>
            <a:r>
              <a:rPr lang="ru-RU" dirty="0"/>
              <a:t>необходимой и достаточной статистической и аналитической базы для решения ключевых политических задач в области компетенций трудоспособного населения. Данное исследование помогает правительствам осуществлять оценку, мониторинг и анализ уровня профессиональных навыков и их распределения среди взрослого населения, а также степени использования профессиональных навыков в различных ситуациях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Область оценивания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рамках программы проводится оценка компетенций взрослого населения в возрасте от 16 до 65 лет в трех областях: читательская грамотность, математическая грамотность и решение задач в технологически насыщенной среде. Также в рамках PIAAC исследуется связь между навыками работы с информацией и результатами участников в различных сферах деятельности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Периодичность проведения</a:t>
            </a:r>
          </a:p>
          <a:p>
            <a:pPr marL="0" indent="0">
              <a:buNone/>
            </a:pPr>
            <a:r>
              <a:rPr lang="ru-RU" dirty="0" smtClean="0"/>
              <a:t>Первый </a:t>
            </a:r>
            <a:r>
              <a:rPr lang="ru-RU" dirty="0"/>
              <a:t>цикл исследования PIAAC проводился в 2013 году. В исследовании приняли участие около 157 000 человек в возрасте от 16 до 65 лет (из Российской Федерации – более 5000 взрослых из 94 населенных пунктов 25 регионов страны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/>
              <a:t>Текущий цикл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2018-2024 годах исследование будет проводиться второй раз. Во втором цикле исследования принимают участие более 30 стран, в том числе Российская Федерация. Работы по исследованию PIAAC, включая подготовку инструментария и технологии компьютерного онлайн-тестирования PIAAC, а также проведение первичной апробации инструментария в Российской Федерации были запланированы на второе полугодие 2018 года.</a:t>
            </a:r>
          </a:p>
        </p:txBody>
      </p:sp>
    </p:spTree>
    <p:extLst>
      <p:ext uri="{BB962C8B-B14F-4D97-AF65-F5344CB8AC3E}">
        <p14:creationId xmlns:p14="http://schemas.microsoft.com/office/powerpoint/2010/main" val="41077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результаты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 </a:t>
            </a:r>
            <a:r>
              <a:rPr lang="ru-RU" dirty="0"/>
              <a:t>результатам первого цикла исследования PIAAC средний балл России по читательской грамотности – 275, в то время как средний балл по странам-участницам равен 268 (разница между средними баллами по статистическому критерию является значимой). Россия занимает 10-е место по читательской грамотности среди 34 стран – участниц исследования.</a:t>
            </a:r>
          </a:p>
          <a:p>
            <a:r>
              <a:rPr lang="ru-RU" dirty="0"/>
              <a:t>Средний балл России по математической грамотности составляет 270; средний балл по странам-участницам – 263 (разница между средними баллами по статистическому критерию является значимой). Россия занимает 14-е место по математической грамотности среди 34 стран – участниц исследования.</a:t>
            </a:r>
          </a:p>
          <a:p>
            <a:r>
              <a:rPr lang="ru-RU" dirty="0"/>
              <a:t>Тем не менее россияне показали относительно невысокие результаты по решению задач в технологически насыщенной среде. Так, 33,6% российских респондентов не имеют опыта работы с компьютером или не справились даже с заданиями базового уровня; в то же время аналогичный показатель по странам ОЭСР составил 35,1%.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93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Результаты исследования PIAAC для Российской Федерации в сравнении со средними баллами по ОЭСР: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642" y="2445846"/>
            <a:ext cx="7019925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703" y="1725769"/>
            <a:ext cx="10715223" cy="4790940"/>
          </a:xfrm>
        </p:spPr>
        <p:txBody>
          <a:bodyPr/>
          <a:lstStyle/>
          <a:p>
            <a:r>
              <a:rPr lang="ru-RU" dirty="0"/>
              <a:t>Актуальность международной долгосрочной программы оценки компетенций взрослого населения обусловлена признанием важности профессиональных навыков и компетенций для общественного развития и благополучия как отдельного человека, так и общества в целом. Общие прогнозы в этой области свидетельствуют о дальнейшей тенденции непрерывного роста требований к навыкам и компетенциям взрослого населения трудоспособного возраста в ключевых отраслях экономики, которая представляет новый вызов для национальных систем образования, традиционно ориентированных на передачу и производство знаний. В новых условиях от систем образования требуются значительные изменения в организации образовательного процесса, стандартах и подходах к оценке качества образования, во взаимодействии с ключевыми партнёрами в процессе формирования навыков, необходимых для эффективной профессиональной деятельности и отвечающих реальным потребностям работодателей. Поэтому всё больше стран, включая Россию, демонстрируют интерес к участию в соответствующих международных проектах.</a:t>
            </a:r>
          </a:p>
        </p:txBody>
      </p:sp>
    </p:spTree>
    <p:extLst>
      <p:ext uri="{BB962C8B-B14F-4D97-AF65-F5344CB8AC3E}">
        <p14:creationId xmlns:p14="http://schemas.microsoft.com/office/powerpoint/2010/main" val="158975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223493"/>
            <a:ext cx="9601200" cy="4643907"/>
          </a:xfrm>
        </p:spPr>
        <p:txBody>
          <a:bodyPr>
            <a:normAutofit/>
          </a:bodyPr>
          <a:lstStyle/>
          <a:p>
            <a:r>
              <a:rPr lang="ru-RU" dirty="0"/>
              <a:t>Оценивая стоящие перед государствами вызовы по формированию необходимых навыков населения для социального и экономического развития, ОЭСР инициировала Международную программу по оценке компетенций взрослого населения, которая представляет собой проект, нацеленный на получение и анализ информации о профессиональных навыках и компетенциях взрослого населения трудоспособного возраста в разных странах, языковых и культурных контекстах. Исследование разработано таким образом, чтобы проанализировать степень и распространение некоторых из этих ключевых навыков в обществе и то, как они используются гражданами в профессиональной деятельности и повседневной жизни. В рамках программы проводится оценка компетенций взрослого населения в возрасте от 16 до 65 лет в трёх областях: навыки чтения и понимания прочитанного (</a:t>
            </a:r>
            <a:r>
              <a:rPr lang="ru-RU" dirty="0" err="1"/>
              <a:t>Literacy</a:t>
            </a:r>
            <a:r>
              <a:rPr lang="ru-RU" dirty="0"/>
              <a:t>), грамотности в обращении с числовой информацией (</a:t>
            </a:r>
            <a:r>
              <a:rPr lang="ru-RU" dirty="0" err="1"/>
              <a:t>Numeracy</a:t>
            </a:r>
            <a:r>
              <a:rPr lang="ru-RU" dirty="0"/>
              <a:t>) и способности по решению задач в технологически насыщенной среде (</a:t>
            </a:r>
            <a:r>
              <a:rPr lang="ru-RU" dirty="0" err="1"/>
              <a:t>Problem</a:t>
            </a:r>
            <a:r>
              <a:rPr lang="ru-RU" dirty="0"/>
              <a:t> </a:t>
            </a:r>
            <a:r>
              <a:rPr lang="ru-RU" dirty="0" err="1"/>
              <a:t>Solving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43414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60797"/>
            <a:ext cx="9601200" cy="148590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Результаты проекта позволяют исследовать связи между ключевыми компетенциями в современном обществе и широким кругом показателей, обеспечивающих базу для анализа и изменений в сфере образовательной политики. В частности, результаты исследования обеспечивают лучшее понимание следующих процессов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698124"/>
            <a:ext cx="9601200" cy="3581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Уровень </a:t>
            </a:r>
            <a:r>
              <a:rPr lang="ru-RU" dirty="0"/>
              <a:t>влияния ключевых компетенций как на индивидуальные экономические и социальные достижения, так и на общественные достижения.</a:t>
            </a:r>
          </a:p>
          <a:p>
            <a:r>
              <a:rPr lang="ru-RU" dirty="0"/>
              <a:t>Уровень различий между странами в области ключевых компетенций.</a:t>
            </a:r>
          </a:p>
          <a:p>
            <a:r>
              <a:rPr lang="ru-RU" dirty="0"/>
              <a:t>Уровень различий между группами взрослых граждан в области ключевых компетенций.</a:t>
            </a:r>
          </a:p>
          <a:p>
            <a:r>
              <a:rPr lang="ru-RU" dirty="0"/>
              <a:t>Деятельность системы образования с точки зрения удовлетворения потребностей взрослого населения.</a:t>
            </a:r>
          </a:p>
          <a:p>
            <a:r>
              <a:rPr lang="ru-RU" dirty="0"/>
              <a:t>Уровень разрыва между рынком труда и образованием.</a:t>
            </a:r>
          </a:p>
          <a:p>
            <a:r>
              <a:rPr lang="ru-RU" dirty="0"/>
              <a:t>Связи между ключевыми когнитивными и </a:t>
            </a:r>
            <a:r>
              <a:rPr lang="ru-RU" dirty="0" err="1"/>
              <a:t>некогнитивными</a:t>
            </a:r>
            <a:r>
              <a:rPr lang="ru-RU" dirty="0"/>
              <a:t> навыками и социально-демографическими показателями.</a:t>
            </a:r>
          </a:p>
          <a:p>
            <a:r>
              <a:rPr lang="ru-RU" dirty="0"/>
              <a:t>Уровень и рамки недостаточной грамотности среди взрослых граждан.</a:t>
            </a:r>
          </a:p>
          <a:p>
            <a:r>
              <a:rPr lang="ru-RU" dirty="0"/>
              <a:t>Уровень доступа разных социальных групп к образованию.</a:t>
            </a:r>
          </a:p>
          <a:p>
            <a:r>
              <a:rPr lang="ru-RU" dirty="0"/>
              <a:t>Переход от обучения к трудовой жизни для молодых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09151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49</TotalTime>
  <Words>590</Words>
  <Application>Microsoft Office PowerPoint</Application>
  <PresentationFormat>Широкоэкранный</PresentationFormat>
  <Paragraphs>108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Franklin Gothic Book</vt:lpstr>
      <vt:lpstr>inherit</vt:lpstr>
      <vt:lpstr>Crop</vt:lpstr>
      <vt:lpstr>   Сообщение на тему: «PIAAC – международное исследование компетенций взрослого населения (The Programme for the International Assessment of Adult Competencies)»</vt:lpstr>
      <vt:lpstr>МЕЖДУНАРОДНАЯ ПРОГРАММА ПО ОЦЕНКЕ КОМПЕТЕНЦИЙ ВЗРОСЛОГО НАСЕЛЕНИЯ</vt:lpstr>
      <vt:lpstr>Презентация PowerPoint</vt:lpstr>
      <vt:lpstr>Об исследовании PIAAC </vt:lpstr>
      <vt:lpstr>Основные результаты </vt:lpstr>
      <vt:lpstr>Результаты исследования PIAAC для Российской Федерации в сравнении со средними баллами по ОЭСР:</vt:lpstr>
      <vt:lpstr>Презентация PowerPoint</vt:lpstr>
      <vt:lpstr>Презентация PowerPoint</vt:lpstr>
      <vt:lpstr>Результаты проекта позволяют исследовать связи между ключевыми компетенциями в современном обществе и широким кругом показателей, обеспечивающих базу для анализа и изменений в сфере образовательной политики. В частности, результаты исследования обеспечивают лучшее понимание следующих процессов:  </vt:lpstr>
      <vt:lpstr>ОСНОВНЫЕ ЭЛЕМЕНТЫ ИССЛЕДОВАНИЯ </vt:lpstr>
      <vt:lpstr>ПРЯМАЯ ОЦЕНКА </vt:lpstr>
      <vt:lpstr>ОПИСАНИЕ ОЦЕНОЧНЫХ СФЕР В ИССЛЕДОВАНИИ НАВЫКОВ ВЗРОСЛЫХ ЛЮДЕЙ </vt:lpstr>
      <vt:lpstr>Презентация PowerPoint</vt:lpstr>
      <vt:lpstr>Презентация PowerPoint</vt:lpstr>
      <vt:lpstr>Презентация PowerPoint</vt:lpstr>
      <vt:lpstr>ИСХОДНЫЙ ВОПРОСНИК </vt:lpstr>
      <vt:lpstr>ИСПОЛЬЗОВАНИЕ НАВЫКОВ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6</cp:revision>
  <dcterms:created xsi:type="dcterms:W3CDTF">2021-11-14T22:11:49Z</dcterms:created>
  <dcterms:modified xsi:type="dcterms:W3CDTF">2023-07-13T00:10:39Z</dcterms:modified>
</cp:coreProperties>
</file>