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64" r:id="rId6"/>
    <p:sldId id="266" r:id="rId7"/>
    <p:sldId id="258" r:id="rId8"/>
    <p:sldId id="267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DD00E2-2B72-413D-9C97-E9CFFB04F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62" y="1151239"/>
            <a:ext cx="8486274" cy="2387600"/>
          </a:xfrm>
        </p:spPr>
        <p:txBody>
          <a:bodyPr anchor="b">
            <a:normAutofit/>
          </a:bodyPr>
          <a:lstStyle>
            <a:lvl1pPr algn="ctr">
              <a:defRPr sz="7200"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393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46E5F3-3158-4204-897D-D4E304C4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341E8D2-77B5-4806-B4F8-554C003F9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B64F015-51B6-4C36-869C-D0B28A20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70C9DB-636C-4FCF-8A87-C83B5EBB2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EB7FD3-2C80-44FB-B787-C3F38D36F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62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7DE9D05-647E-4A83-A950-10C871CA5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7F6B96E-FD80-467B-8F62-A256DC929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0591339-79DA-4CA1-B801-FF0ADFC9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58F9850-12D7-4E1E-A550-4DBB78F1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3E245DD-5880-4284-9222-F07E9B67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6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FAE768C-7299-4F1A-91BA-D355FDB14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7654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AA647E-C01D-4540-9156-BE80C590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0" y="18255"/>
            <a:ext cx="9631680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9FA5A5-A9DB-472E-B8A1-986FA4892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DB1090-1E2F-4E63-814D-255EE5743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3493CB0-0527-4760-8F72-2EC714C3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8967D9-EE2F-4C40-B954-5D362A65F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CB5C37-4CDE-4988-AB92-469ECA05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4710E65-E73A-42E4-814C-E61E6B2EE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D21F2E-5B1C-4A67-AF5B-5E19DCB1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9DE35E9-2FB4-457E-A995-8E564580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1807923-AEFF-49D7-A28B-5D474677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6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36F07D-7599-46C5-A686-1082C8AA3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6304D4-25A5-4AF9-BA1D-3D867E7DF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8E1685A-6A9B-43CB-82AD-D312A7780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D1DB291-27DC-4D0E-9916-C779EE52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280B5A0-5F92-41CA-9EA4-D360A6D9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7EAC627-6A81-49AD-A16A-ACDEE425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4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9C3846-F84B-4188-BD60-8D1216A0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71697F6-8BA6-417C-A847-A468F8F0F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3A12AA6-374B-4F8A-9D05-CDD4D64B2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03D0C50-AB5F-4FF7-8403-5A5D12DB58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A177FD1-0FA4-49A0-83DA-52EA6F3C7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E2EF3EA-6569-4A3C-BF46-52AA09988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1A04087-3B24-49A2-9071-728A5FF4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0CC7F34-9A90-4F3B-88AA-8372A292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2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C1EE34-0169-4472-94E3-9AEAC8C1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0A929E6-629A-4EC6-A4ED-2219E5E7D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619146F-35E5-490A-943B-984D557A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3DC8A25-EDB6-4367-8237-283C8CB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9DB13AB-A8E4-436C-9F90-3EE98BC4E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644D88C-FEE1-4A18-9470-81CB3BB9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C01BC5E-8BAF-4540-9B33-1020B15F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4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51E4CC-01B6-43F4-8201-846483908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2522EC-8CAE-4D34-BBBD-ED1B044A8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C147889-2947-419A-A38F-D33FC710C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081FB5B-DA16-4391-8127-E8753184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EA7A299-7BF1-452B-84DC-F80425DF4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FD87E10-BA3B-4CCF-A074-85B5E107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E25303-BFFE-4B18-8312-7E9C27D8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417C2DA-79FD-402F-AAF0-A005FB290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7EFBB4F-9324-4CFA-B1FC-E1832E870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0D67EC4-0194-4F9E-8DC9-274B34A2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1C13F41-9FB6-4B06-9847-190659DF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5DB7B3F-897E-4B83-874E-D58F55302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8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14B40B-64FF-44D6-8668-4A12FB5C5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C4D2EA9-63AC-4BDA-9032-B757DA486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01E3216-483C-42D8-B264-E846117A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E94B6-4463-4457-9BBD-602AB4E6F6C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4F8CF5-B509-4E80-BD9C-832D7CD43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F91B807-AAEB-4757-A2FA-77DF23389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06E21-A481-42E7-A8C0-A97B434FA14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="" xmlns:a16="http://schemas.microsoft.com/office/drawing/2014/main" id="{4FF5BD48-17B8-4D0B-B900-3A8C7D2843B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5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7330AC-0C5F-4BFA-9332-3D58CA58B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72360"/>
            <a:ext cx="8486274" cy="2387600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Andantino script" panose="02000400000000000000" pitchFamily="2" charset="0"/>
              </a:rPr>
              <a:t>4 проблемы современного учителя</a:t>
            </a:r>
            <a:endParaRPr lang="ru-RU" sz="88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8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670168-86E0-494E-A1B6-758679A5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ndantino script" panose="02000400000000000000" pitchFamily="2" charset="0"/>
              </a:rPr>
              <a:t>Решение</a:t>
            </a:r>
            <a:endParaRPr lang="ru-RU" sz="7200" dirty="0">
              <a:latin typeface="Andantino script" panose="02000400000000000000" pitchFamily="2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5CEFCF-AE39-434E-BE78-2654D421F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43818"/>
            <a:ext cx="12015989" cy="55141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Наиболее оптимальным решением здесь будет взаимодействие и сотрудничество между учителем и учениками. Поэтому для современного учителя владение такими педагогическим технологиями как обучение в сотрудничестве и методом проектов является профессиональной необходимостью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Утрата </a:t>
            </a:r>
            <a:r>
              <a:rPr lang="ru-RU" sz="2400" dirty="0"/>
              <a:t>же идеала ведет к утрате идейности и духовности человеческой жизни. В этих условиях учителю следует принять учащихся с их установкой на поп-культуру и современные СМИ, не критиковать их за это, быть осторожным в своих негативных высказываниях на этот счет, но в свою очередь постараться показать учащимся другую </a:t>
            </a:r>
            <a:r>
              <a:rPr lang="ru-RU" sz="2400" dirty="0" smtClean="0"/>
              <a:t>«классическую</a:t>
            </a:r>
            <a:r>
              <a:rPr lang="ru-RU" sz="2400" dirty="0"/>
              <a:t>» культуру и помочь им понять ее.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388" y="2669381"/>
            <a:ext cx="4016129" cy="232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учитель…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775" y="1786988"/>
            <a:ext cx="10515600" cy="435133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Это </a:t>
            </a:r>
            <a:r>
              <a:rPr lang="ru-RU" dirty="0"/>
              <a:t>профессионал, мастерство которого определяется его профессиональным самоопределением; саморазвитием, т. е. целенаправленным формированием в себе тех качеств, которые необходимы для выполнения профессиональной деятельности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оединяет </a:t>
            </a:r>
            <a:r>
              <a:rPr lang="ru-RU" dirty="0"/>
              <a:t>в себе любовь к делу и к ученикам, умеет не только учить детей, но и сам способен учиться у своих учеников.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217" y="4307782"/>
            <a:ext cx="3752045" cy="255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0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49263" y="1262130"/>
            <a:ext cx="624625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ndantino script" panose="02000400000000000000" pitchFamily="2" charset="0"/>
              </a:rPr>
              <a:t>Урок </a:t>
            </a:r>
            <a:r>
              <a:rPr lang="ru-RU" sz="4000" dirty="0">
                <a:latin typeface="Andantino script" panose="02000400000000000000" pitchFamily="2" charset="0"/>
              </a:rPr>
              <a:t>— это совместный труд детей и педагога, и успех этого труда определяется в первую очередь теми взаимоотношениями, которые складываются между преподавателем и </a:t>
            </a:r>
            <a:r>
              <a:rPr lang="ru-RU" sz="4000" dirty="0" smtClean="0">
                <a:latin typeface="Andantino script" panose="02000400000000000000" pitchFamily="2" charset="0"/>
              </a:rPr>
              <a:t>учащимися.</a:t>
            </a:r>
          </a:p>
          <a:p>
            <a:endParaRPr lang="ru-RU" sz="4000" dirty="0" smtClean="0">
              <a:latin typeface="Andantino script" panose="02000400000000000000" pitchFamily="2" charset="0"/>
            </a:endParaRPr>
          </a:p>
          <a:p>
            <a:pPr algn="r"/>
            <a:r>
              <a:rPr lang="ru-RU" sz="4000" dirty="0" err="1" smtClean="0">
                <a:latin typeface="Andantino script" panose="02000400000000000000" pitchFamily="2" charset="0"/>
              </a:rPr>
              <a:t>В.А.Сухомлинский</a:t>
            </a:r>
            <a:endParaRPr lang="ru-RU" sz="40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7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86B380-DD87-4B64-AFB3-7D54CED29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Проблема № 1 «Отсутствие доверия»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2377" y="232022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 smtClean="0"/>
              <a:t>У </a:t>
            </a:r>
            <a:r>
              <a:rPr lang="ru-RU" sz="2800" dirty="0"/>
              <a:t>учеников нет больше абсолютного доверия ни </a:t>
            </a:r>
            <a:r>
              <a:rPr lang="ru-RU" sz="2800" dirty="0" smtClean="0"/>
              <a:t>к учителю</a:t>
            </a:r>
            <a:r>
              <a:rPr lang="ru-RU" sz="2800" dirty="0"/>
              <a:t>, ни к учебнику как источнику информации.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918" y="2905414"/>
            <a:ext cx="3810000" cy="3810000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8268236" y="1812025"/>
            <a:ext cx="2661634" cy="18931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652455" y="2435456"/>
            <a:ext cx="1689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ndantino script" panose="02000400000000000000" pitchFamily="2" charset="0"/>
                <a:hlinkClick r:id="rId3" action="ppaction://hlinksldjump"/>
              </a:rPr>
              <a:t>Решение</a:t>
            </a:r>
            <a:endParaRPr lang="ru-RU" sz="36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27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670168-86E0-494E-A1B6-758679A5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ndantino script" panose="02000400000000000000" pitchFamily="2" charset="0"/>
              </a:rPr>
              <a:t>Решение</a:t>
            </a:r>
            <a:endParaRPr lang="ru-RU" sz="7200" dirty="0">
              <a:latin typeface="Andantino script" panose="02000400000000000000" pitchFamily="2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5CEFCF-AE39-434E-BE78-2654D421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Модульное обучение </a:t>
            </a:r>
            <a:r>
              <a:rPr lang="ru-RU" dirty="0"/>
              <a:t>— способ организации учебного процесса на основе </a:t>
            </a:r>
            <a:r>
              <a:rPr lang="ru-RU" dirty="0" err="1"/>
              <a:t>блочно</a:t>
            </a:r>
            <a:r>
              <a:rPr lang="ru-RU" dirty="0"/>
              <a:t>-модульного представления учебной информации. </a:t>
            </a:r>
            <a:endParaRPr lang="ru-RU" dirty="0" smtClean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Сущность </a:t>
            </a:r>
            <a:r>
              <a:rPr lang="ru-RU" sz="2400" dirty="0"/>
              <a:t>модульного обучения состоит в том, что содержание обучения структурируется в автономные организационно-методические блоки — модули, содержание и объем которых могут варьироваться в зависимости от дидактических целей, профильной и уровневой дифференциации обучающихся, желаний обучающихся по выбору индивидуальной траектории движения по учебному курсу.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249" y="5259141"/>
            <a:ext cx="2515136" cy="125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9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B05192-785F-406C-8F83-457E66880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7216" y="94163"/>
            <a:ext cx="963168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Проблема № 2 </a:t>
            </a:r>
            <a:r>
              <a:rPr lang="ru-RU" dirty="0" smtClean="0"/>
              <a:t>«Создание </a:t>
            </a:r>
            <a:r>
              <a:rPr lang="ru-RU" dirty="0"/>
              <a:t>негативного образа учителя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0862" y="1924146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/>
              <a:t>Ученики больше не относятся к учителю как к авторитетному старшему, а зачастую приходят просто посмеяться, </a:t>
            </a:r>
            <a:r>
              <a:rPr lang="ru-RU" sz="2800" dirty="0" err="1"/>
              <a:t>поиронизировать</a:t>
            </a:r>
            <a:r>
              <a:rPr lang="ru-RU" sz="2800" dirty="0"/>
              <a:t> над ним. </a:t>
            </a: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287" y="3048000"/>
            <a:ext cx="3810000" cy="3810000"/>
          </a:xfrm>
          <a:prstGeom prst="rect">
            <a:avLst/>
          </a:prstGeom>
        </p:spPr>
      </p:pic>
      <p:sp>
        <p:nvSpPr>
          <p:cNvPr id="38" name="Выноска-облако 37"/>
          <p:cNvSpPr/>
          <p:nvPr/>
        </p:nvSpPr>
        <p:spPr>
          <a:xfrm>
            <a:off x="8872470" y="2100933"/>
            <a:ext cx="2661634" cy="18931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ndantino script" panose="02000400000000000000" pitchFamily="2" charset="0"/>
                <a:hlinkClick r:id="rId3" action="ppaction://hlinksldjump"/>
              </a:rPr>
              <a:t>Решение</a:t>
            </a:r>
            <a:endParaRPr lang="ru-RU" sz="40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03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670168-86E0-494E-A1B6-758679A5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ndantino script" panose="02000400000000000000" pitchFamily="2" charset="0"/>
              </a:rPr>
              <a:t>Решение</a:t>
            </a:r>
            <a:endParaRPr lang="ru-RU" sz="7200" dirty="0">
              <a:latin typeface="Andantino script" panose="02000400000000000000" pitchFamily="2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5CEFCF-AE39-434E-BE78-2654D421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400" dirty="0" smtClean="0"/>
              <a:t>Использовать современные методы работы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Быть в тренде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Активное взаимодействие с родителями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585" y="3528811"/>
            <a:ext cx="4167694" cy="276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9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BEF6BF-E23E-4D33-B4C9-380FEF56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Проблема № 3 «Учитель и ученики стали говорить на разных </a:t>
            </a:r>
            <a:r>
              <a:rPr lang="ru-RU" dirty="0" smtClean="0"/>
              <a:t>языках»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3588" y="1878967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 smtClean="0"/>
              <a:t>Чрезвычайная распространенность </a:t>
            </a:r>
            <a:r>
              <a:rPr lang="ru-RU" sz="2800" dirty="0"/>
              <a:t>и </a:t>
            </a:r>
            <a:r>
              <a:rPr lang="ru-RU" sz="2800" dirty="0" smtClean="0"/>
              <a:t>популярность технологий</a:t>
            </a:r>
            <a:r>
              <a:rPr lang="ru-RU" sz="2800" dirty="0"/>
              <a:t>, Интернет и компьютерных игр. Эти технологии оказали огромное влияние прежде всего на мышление учащихся. Оно стало «технологичным, клиповым и мозаичным».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468" y="3048000"/>
            <a:ext cx="3810000" cy="3810000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8872470" y="2100933"/>
            <a:ext cx="2661634" cy="18931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ndantino script" panose="02000400000000000000" pitchFamily="2" charset="0"/>
                <a:hlinkClick r:id="rId3" action="ppaction://hlinksldjump"/>
              </a:rPr>
              <a:t>Решение</a:t>
            </a:r>
            <a:endParaRPr lang="ru-RU" sz="40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4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670168-86E0-494E-A1B6-758679A5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Andantino script" panose="02000400000000000000" pitchFamily="2" charset="0"/>
              </a:rPr>
              <a:t>Решение</a:t>
            </a:r>
            <a:endParaRPr lang="ru-RU" sz="7200" dirty="0">
              <a:latin typeface="Andantino script" panose="02000400000000000000" pitchFamily="2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5CEFCF-AE39-434E-BE78-2654D421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В качестве возможного варианта решения в данной ситуации, можно предложить самому учителю попытаться заговорить на языке учащихся и начать использовать ИКТ и развивающие компьютерные игры в образовательном процессе.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047" y="3186743"/>
            <a:ext cx="4994520" cy="347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Проблема №4 «Трудности в воспитательной работе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9194" y="1808237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 smtClean="0"/>
              <a:t>На </a:t>
            </a:r>
            <a:r>
              <a:rPr lang="ru-RU" sz="2800" dirty="0"/>
              <a:t>смену высоким духовным ценностям и идеалам пришли «</a:t>
            </a:r>
            <a:r>
              <a:rPr lang="ru-RU" sz="2800" dirty="0" err="1"/>
              <a:t>постматериалистические</a:t>
            </a:r>
            <a:r>
              <a:rPr lang="ru-RU" sz="2800" dirty="0"/>
              <a:t>» ценности, связанные с желанием повысить свой статус и добиться успеха.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468" y="3048000"/>
            <a:ext cx="3810000" cy="3810000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8872470" y="2100933"/>
            <a:ext cx="2661634" cy="18931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ndantino script" panose="02000400000000000000" pitchFamily="2" charset="0"/>
                <a:hlinkClick r:id="rId3" action="ppaction://hlinksldjump"/>
              </a:rPr>
              <a:t>Решение</a:t>
            </a:r>
            <a:endParaRPr lang="ru-RU" sz="4000" dirty="0">
              <a:latin typeface="Andantino scrip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72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424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Andantino script</vt:lpstr>
      <vt:lpstr>Arial</vt:lpstr>
      <vt:lpstr>Calibri</vt:lpstr>
      <vt:lpstr>Calibri Light</vt:lpstr>
      <vt:lpstr>Wingdings</vt:lpstr>
      <vt:lpstr>Тема Office</vt:lpstr>
      <vt:lpstr>4 проблемы современного учителя</vt:lpstr>
      <vt:lpstr>Презентация PowerPoint</vt:lpstr>
      <vt:lpstr>Проблема № 1 «Отсутствие доверия»</vt:lpstr>
      <vt:lpstr>Решение</vt:lpstr>
      <vt:lpstr>Проблема № 2 «Создание негативного образа учителя»</vt:lpstr>
      <vt:lpstr>Решение</vt:lpstr>
      <vt:lpstr>Проблема № 3 «Учитель и ученики стали говорить на разных языках»</vt:lpstr>
      <vt:lpstr>Решение</vt:lpstr>
      <vt:lpstr>Проблема №4 «Трудности в воспитательной работе»</vt:lpstr>
      <vt:lpstr>Решение</vt:lpstr>
      <vt:lpstr>Современный учитель…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  для детей</dc:title>
  <dc:creator>User Obstinate</dc:creator>
  <cp:lastModifiedBy>Windows User</cp:lastModifiedBy>
  <cp:revision>13</cp:revision>
  <dcterms:created xsi:type="dcterms:W3CDTF">2021-05-01T10:18:37Z</dcterms:created>
  <dcterms:modified xsi:type="dcterms:W3CDTF">2023-07-13T00:12:30Z</dcterms:modified>
</cp:coreProperties>
</file>