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0"/>
  </p:notesMasterIdLst>
  <p:sldIdLst>
    <p:sldId id="276" r:id="rId2"/>
    <p:sldId id="278" r:id="rId3"/>
    <p:sldId id="280" r:id="rId4"/>
    <p:sldId id="279" r:id="rId5"/>
    <p:sldId id="281" r:id="rId6"/>
    <p:sldId id="290" r:id="rId7"/>
    <p:sldId id="285" r:id="rId8"/>
    <p:sldId id="282" r:id="rId9"/>
    <p:sldId id="289" r:id="rId10"/>
    <p:sldId id="286" r:id="rId11"/>
    <p:sldId id="291" r:id="rId12"/>
    <p:sldId id="283" r:id="rId13"/>
    <p:sldId id="287" r:id="rId14"/>
    <p:sldId id="288" r:id="rId15"/>
    <p:sldId id="257" r:id="rId16"/>
    <p:sldId id="292" r:id="rId17"/>
    <p:sldId id="259" r:id="rId18"/>
    <p:sldId id="260" r:id="rId19"/>
    <p:sldId id="261" r:id="rId20"/>
    <p:sldId id="262" r:id="rId21"/>
    <p:sldId id="263" r:id="rId22"/>
    <p:sldId id="268" r:id="rId23"/>
    <p:sldId id="264" r:id="rId24"/>
    <p:sldId id="265" r:id="rId25"/>
    <p:sldId id="266" r:id="rId26"/>
    <p:sldId id="274" r:id="rId27"/>
    <p:sldId id="294" r:id="rId28"/>
    <p:sldId id="293" r:id="rId29"/>
    <p:sldId id="295" r:id="rId30"/>
    <p:sldId id="275" r:id="rId31"/>
    <p:sldId id="296" r:id="rId32"/>
    <p:sldId id="297" r:id="rId33"/>
    <p:sldId id="298" r:id="rId34"/>
    <p:sldId id="267" r:id="rId35"/>
    <p:sldId id="299" r:id="rId36"/>
    <p:sldId id="271" r:id="rId37"/>
    <p:sldId id="273" r:id="rId38"/>
    <p:sldId id="277" r:id="rId3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1686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176CABF-73F1-4239-9A89-4301DCD0F6B4}" type="datetimeFigureOut">
              <a:rPr lang="ru-RU" smtClean="0"/>
              <a:t>11.07.2023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CE776E-2A29-483C-B4F0-1B69CC4B1DD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24306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CE776E-2A29-483C-B4F0-1B69CC4B1DD3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09672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11.07.2023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11.07.2023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11.07.2023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11.07.2023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11.07.2023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11.07.2023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11.07.2023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539552" y="1600200"/>
            <a:ext cx="7690048" cy="45259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6000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Павел Петрович Бажов</a:t>
            </a:r>
          </a:p>
          <a:p>
            <a:pPr marL="0" indent="0" algn="ctr">
              <a:buNone/>
            </a:pPr>
            <a:r>
              <a:rPr lang="ru-RU" sz="6000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«Каменный цветок»</a:t>
            </a:r>
            <a:endParaRPr lang="ru-RU" sz="6000" b="1" dirty="0"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88" y="0"/>
            <a:ext cx="8964488" cy="571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8083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250" t="26200" r="41338" b="13600"/>
          <a:stretch/>
        </p:blipFill>
        <p:spPr>
          <a:xfrm>
            <a:off x="2339752" y="116632"/>
            <a:ext cx="4739131" cy="657363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8520" y="-10536"/>
            <a:ext cx="9252520" cy="68969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5881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836712"/>
            <a:ext cx="8612772" cy="461365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8520" y="-10536"/>
            <a:ext cx="9252520" cy="68969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3081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80" t="-252" r="6382" b="3677"/>
          <a:stretch/>
        </p:blipFill>
        <p:spPr>
          <a:xfrm>
            <a:off x="2267744" y="188640"/>
            <a:ext cx="4554749" cy="640871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8520" y="-10536"/>
            <a:ext cx="9252520" cy="68969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3967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882" y="1700808"/>
            <a:ext cx="3738964" cy="515719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250" t="23400" r="43452" b="19200"/>
          <a:stretch/>
        </p:blipFill>
        <p:spPr>
          <a:xfrm>
            <a:off x="1403648" y="232017"/>
            <a:ext cx="3600400" cy="521320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8520" y="-10536"/>
            <a:ext cx="9252520" cy="68969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1368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1043608" y="1600200"/>
            <a:ext cx="7185992" cy="45259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8000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Проверочная работа</a:t>
            </a:r>
            <a:endParaRPr lang="ru-RU" sz="8000" b="1" dirty="0"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751" y="0"/>
            <a:ext cx="917108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783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1403648" y="1600200"/>
            <a:ext cx="7056784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800" b="1" dirty="0" smtClean="0">
                <a:solidFill>
                  <a:schemeClr val="accent4">
                    <a:lumMod val="50000"/>
                  </a:schemeClr>
                </a:solidFill>
                <a:latin typeface="Monotype Corsiva" panose="03010101010201010101" pitchFamily="66" charset="0"/>
              </a:rPr>
              <a:t>1. К </a:t>
            </a:r>
            <a:r>
              <a:rPr lang="ru-RU" sz="4800" b="1" dirty="0">
                <a:solidFill>
                  <a:schemeClr val="accent4">
                    <a:lumMod val="50000"/>
                  </a:schemeClr>
                </a:solidFill>
                <a:latin typeface="Monotype Corsiva" panose="03010101010201010101" pitchFamily="66" charset="0"/>
              </a:rPr>
              <a:t>какому жанру относится «Каменный цветок»? </a:t>
            </a:r>
            <a:endParaRPr lang="ru-RU" sz="4800" dirty="0">
              <a:solidFill>
                <a:schemeClr val="accent4">
                  <a:lumMod val="50000"/>
                </a:schemeClr>
              </a:solidFill>
              <a:latin typeface="Monotype Corsiva" panose="03010101010201010101" pitchFamily="66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957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6987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1043608" y="1600200"/>
            <a:ext cx="7185992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400" b="1" dirty="0" smtClean="0">
                <a:solidFill>
                  <a:schemeClr val="accent4">
                    <a:lumMod val="50000"/>
                  </a:schemeClr>
                </a:solidFill>
                <a:latin typeface="Monotype Corsiva" panose="03010101010201010101" pitchFamily="66" charset="0"/>
              </a:rPr>
              <a:t>2. С  каким камнем больше, чем с мрамором, «</a:t>
            </a:r>
            <a:r>
              <a:rPr lang="ru-RU" sz="4400" b="1" dirty="0" err="1" smtClean="0">
                <a:solidFill>
                  <a:schemeClr val="accent4">
                    <a:lumMod val="50000"/>
                  </a:schemeClr>
                </a:solidFill>
                <a:latin typeface="Monotype Corsiva" panose="03010101010201010101" pitchFamily="66" charset="0"/>
              </a:rPr>
              <a:t>вожгались</a:t>
            </a:r>
            <a:r>
              <a:rPr lang="ru-RU" sz="4400" b="1" dirty="0" smtClean="0">
                <a:solidFill>
                  <a:schemeClr val="accent4">
                    <a:lumMod val="50000"/>
                  </a:schemeClr>
                </a:solidFill>
                <a:latin typeface="Monotype Corsiva" panose="03010101010201010101" pitchFamily="66" charset="0"/>
              </a:rPr>
              <a:t>» мастера недалеко от Медной горы? </a:t>
            </a:r>
            <a:endParaRPr lang="ru-RU" sz="4400" b="1" dirty="0">
              <a:solidFill>
                <a:schemeClr val="accent4">
                  <a:lumMod val="50000"/>
                </a:schemeClr>
              </a:solidFill>
              <a:latin typeface="Monotype Corsiva" panose="03010101010201010101" pitchFamily="66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957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0297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1187624" y="1600200"/>
            <a:ext cx="7041976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800" b="1" dirty="0" smtClean="0">
                <a:solidFill>
                  <a:schemeClr val="accent4">
                    <a:lumMod val="50000"/>
                  </a:schemeClr>
                </a:solidFill>
                <a:latin typeface="Monotype Corsiva" panose="03010101010201010101" pitchFamily="66" charset="0"/>
              </a:rPr>
              <a:t>3. Кто </a:t>
            </a:r>
            <a:r>
              <a:rPr lang="ru-RU" sz="4800" b="1" dirty="0">
                <a:solidFill>
                  <a:schemeClr val="accent4">
                    <a:lumMod val="50000"/>
                  </a:schemeClr>
                </a:solidFill>
                <a:latin typeface="Monotype Corsiva" panose="03010101010201010101" pitchFamily="66" charset="0"/>
              </a:rPr>
              <a:t>такой </a:t>
            </a:r>
            <a:r>
              <a:rPr lang="ru-RU" sz="4800" b="1" dirty="0" err="1" smtClean="0">
                <a:solidFill>
                  <a:schemeClr val="accent4">
                    <a:lumMod val="50000"/>
                  </a:schemeClr>
                </a:solidFill>
                <a:latin typeface="Monotype Corsiva" panose="03010101010201010101" pitchFamily="66" charset="0"/>
              </a:rPr>
              <a:t>Прокопьич</a:t>
            </a:r>
            <a:r>
              <a:rPr lang="ru-RU" sz="4800" b="1" dirty="0" smtClean="0">
                <a:solidFill>
                  <a:schemeClr val="accent4">
                    <a:lumMod val="50000"/>
                  </a:schemeClr>
                </a:solidFill>
                <a:latin typeface="Monotype Corsiva" panose="03010101010201010101" pitchFamily="66" charset="0"/>
              </a:rPr>
              <a:t>? Что известно о его </a:t>
            </a:r>
            <a:r>
              <a:rPr lang="ru-RU" sz="4800" b="1" dirty="0" smtClean="0">
                <a:solidFill>
                  <a:schemeClr val="accent4">
                    <a:lumMod val="50000"/>
                  </a:schemeClr>
                </a:solidFill>
                <a:latin typeface="Monotype Corsiva" panose="03010101010201010101" pitchFamily="66" charset="0"/>
              </a:rPr>
              <a:t>семье.</a:t>
            </a:r>
            <a:endParaRPr lang="ru-RU" sz="4800" dirty="0">
              <a:solidFill>
                <a:schemeClr val="accent4">
                  <a:lumMod val="50000"/>
                </a:schemeClr>
              </a:solidFill>
              <a:latin typeface="Monotype Corsiva" panose="03010101010201010101" pitchFamily="66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957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7572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1043608" y="1600200"/>
            <a:ext cx="7185992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400" b="1" dirty="0" smtClean="0">
                <a:solidFill>
                  <a:schemeClr val="accent4">
                    <a:lumMod val="50000"/>
                  </a:schemeClr>
                </a:solidFill>
                <a:latin typeface="Monotype Corsiva" panose="03010101010201010101" pitchFamily="66" charset="0"/>
              </a:rPr>
              <a:t>4.Что </a:t>
            </a:r>
            <a:r>
              <a:rPr lang="ru-RU" sz="4400" b="1" dirty="0">
                <a:solidFill>
                  <a:schemeClr val="accent4">
                    <a:lumMod val="50000"/>
                  </a:schemeClr>
                </a:solidFill>
                <a:latin typeface="Monotype Corsiva" panose="03010101010201010101" pitchFamily="66" charset="0"/>
              </a:rPr>
              <a:t>нам известно о прошлом </a:t>
            </a:r>
            <a:r>
              <a:rPr lang="ru-RU" sz="4400" b="1" dirty="0" err="1" smtClean="0">
                <a:solidFill>
                  <a:schemeClr val="accent4">
                    <a:lumMod val="50000"/>
                  </a:schemeClr>
                </a:solidFill>
                <a:latin typeface="Monotype Corsiva" panose="03010101010201010101" pitchFamily="66" charset="0"/>
              </a:rPr>
              <a:t>Данилушки</a:t>
            </a:r>
            <a:r>
              <a:rPr lang="ru-RU" sz="4400" b="1" dirty="0" smtClean="0">
                <a:solidFill>
                  <a:schemeClr val="accent4">
                    <a:lumMod val="50000"/>
                  </a:schemeClr>
                </a:solidFill>
                <a:latin typeface="Monotype Corsiva" panose="03010101010201010101" pitchFamily="66" charset="0"/>
              </a:rPr>
              <a:t>. Назовите </a:t>
            </a:r>
            <a:r>
              <a:rPr lang="ru-RU" sz="4400" b="1" dirty="0" smtClean="0">
                <a:solidFill>
                  <a:schemeClr val="accent4">
                    <a:lumMod val="50000"/>
                  </a:schemeClr>
                </a:solidFill>
                <a:latin typeface="Monotype Corsiva" panose="03010101010201010101" pitchFamily="66" charset="0"/>
              </a:rPr>
              <a:t>его прозвище.</a:t>
            </a:r>
            <a:endParaRPr lang="ru-RU" sz="4400" dirty="0">
              <a:solidFill>
                <a:schemeClr val="accent4">
                  <a:lumMod val="50000"/>
                </a:schemeClr>
              </a:solidFill>
              <a:latin typeface="Monotype Corsiva" panose="03010101010201010101" pitchFamily="66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957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8460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1187624" y="1600200"/>
            <a:ext cx="7041976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400" b="1" dirty="0" smtClean="0">
                <a:solidFill>
                  <a:schemeClr val="accent4">
                    <a:lumMod val="50000"/>
                  </a:schemeClr>
                </a:solidFill>
                <a:latin typeface="Monotype Corsiva" panose="03010101010201010101" pitchFamily="66" charset="0"/>
              </a:rPr>
              <a:t>5. Перечислите</a:t>
            </a:r>
            <a:r>
              <a:rPr lang="ru-RU" sz="4400" b="1" dirty="0" smtClean="0">
                <a:solidFill>
                  <a:schemeClr val="accent4">
                    <a:lumMod val="50000"/>
                  </a:schemeClr>
                </a:solidFill>
                <a:latin typeface="Monotype Corsiva" panose="03010101010201010101" pitchFamily="66" charset="0"/>
              </a:rPr>
              <a:t>, чем занимался и чем увлекался </a:t>
            </a:r>
            <a:r>
              <a:rPr lang="ru-RU" sz="4400" b="1" dirty="0" err="1">
                <a:solidFill>
                  <a:schemeClr val="accent4">
                    <a:lumMod val="50000"/>
                  </a:schemeClr>
                </a:solidFill>
                <a:latin typeface="Monotype Corsiva" panose="03010101010201010101" pitchFamily="66" charset="0"/>
              </a:rPr>
              <a:t>Данилушка</a:t>
            </a:r>
            <a:r>
              <a:rPr lang="ru-RU" sz="4400" b="1" dirty="0">
                <a:solidFill>
                  <a:schemeClr val="accent4">
                    <a:lumMod val="50000"/>
                  </a:schemeClr>
                </a:solidFill>
                <a:latin typeface="Monotype Corsiva" panose="03010101010201010101" pitchFamily="66" charset="0"/>
              </a:rPr>
              <a:t> до того, как оказался у </a:t>
            </a:r>
            <a:r>
              <a:rPr lang="ru-RU" sz="4400" b="1" dirty="0" err="1" smtClean="0">
                <a:solidFill>
                  <a:schemeClr val="accent4">
                    <a:lumMod val="50000"/>
                  </a:schemeClr>
                </a:solidFill>
                <a:latin typeface="Monotype Corsiva" panose="03010101010201010101" pitchFamily="66" charset="0"/>
              </a:rPr>
              <a:t>Прокопьича</a:t>
            </a:r>
            <a:r>
              <a:rPr lang="ru-RU" sz="4400" b="1" dirty="0">
                <a:solidFill>
                  <a:schemeClr val="accent4">
                    <a:lumMod val="50000"/>
                  </a:schemeClr>
                </a:solidFill>
                <a:latin typeface="Monotype Corsiva" panose="03010101010201010101" pitchFamily="66" charset="0"/>
              </a:rPr>
              <a:t>.</a:t>
            </a:r>
            <a:endParaRPr lang="ru-RU" sz="4400" dirty="0">
              <a:solidFill>
                <a:schemeClr val="accent4">
                  <a:lumMod val="50000"/>
                </a:schemeClr>
              </a:solidFill>
              <a:latin typeface="Monotype Corsiva" panose="03010101010201010101" pitchFamily="66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957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2493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52" y="0"/>
            <a:ext cx="4257690" cy="685579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228"/>
            <a:ext cx="9144000" cy="6863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6338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1259632" y="1600200"/>
            <a:ext cx="6969968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800" b="1" dirty="0" smtClean="0">
                <a:solidFill>
                  <a:schemeClr val="accent4">
                    <a:lumMod val="50000"/>
                  </a:schemeClr>
                </a:solidFill>
                <a:latin typeface="Monotype Corsiva" panose="03010101010201010101" pitchFamily="66" charset="0"/>
              </a:rPr>
              <a:t>6. </a:t>
            </a:r>
            <a:r>
              <a:rPr lang="ru-RU" sz="4800" b="1" dirty="0" smtClean="0">
                <a:solidFill>
                  <a:schemeClr val="accent4">
                    <a:lumMod val="50000"/>
                  </a:schemeClr>
                </a:solidFill>
                <a:latin typeface="Monotype Corsiva" panose="03010101010201010101" pitchFamily="66" charset="0"/>
              </a:rPr>
              <a:t>После чего </a:t>
            </a:r>
            <a:r>
              <a:rPr lang="ru-RU" sz="4800" b="1" dirty="0" err="1" smtClean="0">
                <a:solidFill>
                  <a:schemeClr val="accent4">
                    <a:lumMod val="50000"/>
                  </a:schemeClr>
                </a:solidFill>
                <a:latin typeface="Monotype Corsiva" panose="03010101010201010101" pitchFamily="66" charset="0"/>
              </a:rPr>
              <a:t>Данилушку</a:t>
            </a:r>
            <a:r>
              <a:rPr lang="ru-RU" sz="4800" b="1" dirty="0" smtClean="0">
                <a:solidFill>
                  <a:schemeClr val="accent4">
                    <a:lumMod val="50000"/>
                  </a:schemeClr>
                </a:solidFill>
                <a:latin typeface="Monotype Corsiva" panose="03010101010201010101" pitchFamily="66" charset="0"/>
              </a:rPr>
              <a:t> направили к  </a:t>
            </a:r>
            <a:r>
              <a:rPr lang="ru-RU" sz="4800" b="1" dirty="0" err="1" smtClean="0">
                <a:solidFill>
                  <a:schemeClr val="accent4">
                    <a:lumMod val="50000"/>
                  </a:schemeClr>
                </a:solidFill>
                <a:latin typeface="Monotype Corsiva" panose="03010101010201010101" pitchFamily="66" charset="0"/>
              </a:rPr>
              <a:t>Прокопьичу</a:t>
            </a:r>
            <a:r>
              <a:rPr lang="ru-RU" sz="4800" b="1" dirty="0" smtClean="0">
                <a:solidFill>
                  <a:schemeClr val="accent4">
                    <a:lumMod val="50000"/>
                  </a:schemeClr>
                </a:solidFill>
                <a:latin typeface="Monotype Corsiva" panose="03010101010201010101" pitchFamily="66" charset="0"/>
              </a:rPr>
              <a:t>?</a:t>
            </a:r>
            <a:endParaRPr lang="ru-RU" sz="4800" dirty="0">
              <a:solidFill>
                <a:schemeClr val="accent4">
                  <a:lumMod val="50000"/>
                </a:schemeClr>
              </a:solidFill>
              <a:latin typeface="Monotype Corsiva" panose="03010101010201010101" pitchFamily="66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957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6710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1187624" y="1600200"/>
            <a:ext cx="7041976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400" b="1" dirty="0" smtClean="0">
                <a:solidFill>
                  <a:schemeClr val="accent4">
                    <a:lumMod val="50000"/>
                  </a:schemeClr>
                </a:solidFill>
                <a:latin typeface="Monotype Corsiva" panose="03010101010201010101" pitchFamily="66" charset="0"/>
              </a:rPr>
              <a:t>7. Какое первое впечатление было у </a:t>
            </a:r>
            <a:r>
              <a:rPr lang="ru-RU" sz="4400" b="1" dirty="0" err="1" smtClean="0">
                <a:solidFill>
                  <a:schemeClr val="accent4">
                    <a:lumMod val="50000"/>
                  </a:schemeClr>
                </a:solidFill>
                <a:latin typeface="Monotype Corsiva" panose="03010101010201010101" pitchFamily="66" charset="0"/>
              </a:rPr>
              <a:t>Прокопьича</a:t>
            </a:r>
            <a:r>
              <a:rPr lang="ru-RU" sz="4400" b="1" dirty="0" smtClean="0">
                <a:solidFill>
                  <a:schemeClr val="accent4">
                    <a:lumMod val="50000"/>
                  </a:schemeClr>
                </a:solidFill>
                <a:latin typeface="Monotype Corsiva" panose="03010101010201010101" pitchFamily="66" charset="0"/>
              </a:rPr>
              <a:t> от встречи с </a:t>
            </a:r>
            <a:r>
              <a:rPr lang="ru-RU" sz="4400" b="1" dirty="0" err="1" smtClean="0">
                <a:solidFill>
                  <a:schemeClr val="accent4">
                    <a:lumMod val="50000"/>
                  </a:schemeClr>
                </a:solidFill>
                <a:latin typeface="Monotype Corsiva" panose="03010101010201010101" pitchFamily="66" charset="0"/>
              </a:rPr>
              <a:t>Данилушкой</a:t>
            </a:r>
            <a:r>
              <a:rPr lang="ru-RU" sz="4400" b="1" dirty="0" smtClean="0">
                <a:solidFill>
                  <a:schemeClr val="accent4">
                    <a:lumMod val="50000"/>
                  </a:schemeClr>
                </a:solidFill>
                <a:latin typeface="Monotype Corsiva" panose="03010101010201010101" pitchFamily="66" charset="0"/>
              </a:rPr>
              <a:t>? При каких обстоятельствах оно поменялось?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957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9406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1043608" y="1600200"/>
            <a:ext cx="7185992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800" b="1" dirty="0" smtClean="0">
                <a:solidFill>
                  <a:schemeClr val="accent4">
                    <a:lumMod val="50000"/>
                  </a:schemeClr>
                </a:solidFill>
                <a:latin typeface="Monotype Corsiva" panose="03010101010201010101" pitchFamily="66" charset="0"/>
              </a:rPr>
              <a:t>8. Перечислите</a:t>
            </a:r>
            <a:r>
              <a:rPr lang="ru-RU" sz="4800" b="1" dirty="0" smtClean="0">
                <a:solidFill>
                  <a:schemeClr val="accent4">
                    <a:lumMod val="50000"/>
                  </a:schemeClr>
                </a:solidFill>
                <a:latin typeface="Monotype Corsiva" panose="03010101010201010101" pitchFamily="66" charset="0"/>
              </a:rPr>
              <a:t>, как заботился </a:t>
            </a:r>
            <a:r>
              <a:rPr lang="ru-RU" sz="4800" b="1" dirty="0" err="1" smtClean="0">
                <a:solidFill>
                  <a:schemeClr val="accent4">
                    <a:lumMod val="50000"/>
                  </a:schemeClr>
                </a:solidFill>
                <a:latin typeface="Monotype Corsiva" panose="03010101010201010101" pitchFamily="66" charset="0"/>
              </a:rPr>
              <a:t>Прокопьич</a:t>
            </a:r>
            <a:r>
              <a:rPr lang="ru-RU" sz="4800" b="1" dirty="0" smtClean="0">
                <a:solidFill>
                  <a:schemeClr val="accent4">
                    <a:lumMod val="50000"/>
                  </a:schemeClr>
                </a:solidFill>
                <a:latin typeface="Monotype Corsiva" panose="03010101010201010101" pitchFamily="66" charset="0"/>
              </a:rPr>
              <a:t> о </a:t>
            </a:r>
            <a:r>
              <a:rPr lang="ru-RU" sz="4800" b="1" dirty="0" err="1" smtClean="0">
                <a:solidFill>
                  <a:schemeClr val="accent4">
                    <a:lumMod val="50000"/>
                  </a:schemeClr>
                </a:solidFill>
                <a:latin typeface="Monotype Corsiva" panose="03010101010201010101" pitchFamily="66" charset="0"/>
              </a:rPr>
              <a:t>Данилушке</a:t>
            </a:r>
            <a:r>
              <a:rPr lang="ru-RU" sz="4800" b="1" dirty="0" smtClean="0">
                <a:solidFill>
                  <a:schemeClr val="accent4">
                    <a:lumMod val="50000"/>
                  </a:schemeClr>
                </a:solidFill>
                <a:latin typeface="Monotype Corsiva" panose="03010101010201010101" pitchFamily="66" charset="0"/>
              </a:rPr>
              <a:t>?</a:t>
            </a:r>
            <a:endParaRPr lang="ru-RU" sz="4800" b="1" dirty="0">
              <a:solidFill>
                <a:schemeClr val="accent4">
                  <a:lumMod val="50000"/>
                </a:schemeClr>
              </a:solidFill>
              <a:latin typeface="Monotype Corsiva" panose="03010101010201010101" pitchFamily="66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957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5022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1331640" y="1600200"/>
            <a:ext cx="689796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800" b="1" dirty="0" smtClean="0">
                <a:solidFill>
                  <a:schemeClr val="accent4">
                    <a:lumMod val="50000"/>
                  </a:schemeClr>
                </a:solidFill>
                <a:latin typeface="Monotype Corsiva" panose="03010101010201010101" pitchFamily="66" charset="0"/>
              </a:rPr>
              <a:t>9. От </a:t>
            </a:r>
            <a:r>
              <a:rPr lang="ru-RU" sz="4800" b="1" dirty="0">
                <a:solidFill>
                  <a:schemeClr val="accent4">
                    <a:lumMod val="50000"/>
                  </a:schemeClr>
                </a:solidFill>
                <a:latin typeface="Monotype Corsiva" panose="03010101010201010101" pitchFamily="66" charset="0"/>
              </a:rPr>
              <a:t>кого </a:t>
            </a:r>
            <a:r>
              <a:rPr lang="ru-RU" sz="4800" b="1" dirty="0" err="1">
                <a:solidFill>
                  <a:schemeClr val="accent4">
                    <a:lumMod val="50000"/>
                  </a:schemeClr>
                </a:solidFill>
                <a:latin typeface="Monotype Corsiva" panose="03010101010201010101" pitchFamily="66" charset="0"/>
              </a:rPr>
              <a:t>Данилушка</a:t>
            </a:r>
            <a:r>
              <a:rPr lang="ru-RU" sz="4800" b="1" dirty="0">
                <a:solidFill>
                  <a:schemeClr val="accent4">
                    <a:lumMod val="50000"/>
                  </a:schemeClr>
                </a:solidFill>
                <a:latin typeface="Monotype Corsiva" panose="03010101010201010101" pitchFamily="66" charset="0"/>
              </a:rPr>
              <a:t> впервые услышал о каменном цветке</a:t>
            </a:r>
            <a:r>
              <a:rPr lang="ru-RU" sz="4800" b="1" dirty="0" smtClean="0">
                <a:solidFill>
                  <a:schemeClr val="accent4">
                    <a:lumMod val="50000"/>
                  </a:schemeClr>
                </a:solidFill>
                <a:latin typeface="Monotype Corsiva" panose="03010101010201010101" pitchFamily="66" charset="0"/>
              </a:rPr>
              <a:t>?  </a:t>
            </a:r>
            <a:endParaRPr lang="ru-RU" sz="4800" dirty="0">
              <a:solidFill>
                <a:schemeClr val="accent4">
                  <a:lumMod val="50000"/>
                </a:schemeClr>
              </a:solidFill>
              <a:latin typeface="Monotype Corsiva" panose="03010101010201010101" pitchFamily="66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957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0923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827584" y="1600200"/>
            <a:ext cx="7402016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400" b="1" dirty="0" smtClean="0">
                <a:solidFill>
                  <a:schemeClr val="accent4">
                    <a:lumMod val="50000"/>
                  </a:schemeClr>
                </a:solidFill>
                <a:latin typeface="Monotype Corsiva" panose="03010101010201010101" pitchFamily="66" charset="0"/>
              </a:rPr>
              <a:t>10. Каким </a:t>
            </a:r>
            <a:r>
              <a:rPr lang="ru-RU" sz="4400" b="1" dirty="0">
                <a:solidFill>
                  <a:schemeClr val="accent4">
                    <a:lumMod val="50000"/>
                  </a:schemeClr>
                </a:solidFill>
                <a:latin typeface="Monotype Corsiva" panose="03010101010201010101" pitchFamily="66" charset="0"/>
              </a:rPr>
              <a:t>особенным свойством обладал каменный </a:t>
            </a:r>
            <a:r>
              <a:rPr lang="ru-RU" sz="4400" b="1" dirty="0" smtClean="0">
                <a:solidFill>
                  <a:schemeClr val="accent4">
                    <a:lumMod val="50000"/>
                  </a:schemeClr>
                </a:solidFill>
                <a:latin typeface="Monotype Corsiva" panose="03010101010201010101" pitchFamily="66" charset="0"/>
              </a:rPr>
              <a:t>цветок по отношению к людям?</a:t>
            </a:r>
            <a:endParaRPr lang="ru-RU" sz="4400" dirty="0">
              <a:solidFill>
                <a:schemeClr val="accent4">
                  <a:lumMod val="50000"/>
                </a:schemeClr>
              </a:solidFill>
              <a:latin typeface="Monotype Corsiva" panose="03010101010201010101" pitchFamily="66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957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1074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1403648" y="1600200"/>
            <a:ext cx="6825952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800" b="1" dirty="0" smtClean="0">
                <a:solidFill>
                  <a:schemeClr val="accent4">
                    <a:lumMod val="50000"/>
                  </a:schemeClr>
                </a:solidFill>
                <a:latin typeface="Monotype Corsiva" panose="03010101010201010101" pitchFamily="66" charset="0"/>
              </a:rPr>
              <a:t>11. После какой работы </a:t>
            </a:r>
            <a:r>
              <a:rPr lang="ru-RU" sz="4800" b="1" dirty="0" err="1" smtClean="0">
                <a:solidFill>
                  <a:schemeClr val="accent4">
                    <a:lumMod val="50000"/>
                  </a:schemeClr>
                </a:solidFill>
                <a:latin typeface="Monotype Corsiva" panose="03010101010201010101" pitchFamily="66" charset="0"/>
              </a:rPr>
              <a:t>Данилушку</a:t>
            </a:r>
            <a:r>
              <a:rPr lang="ru-RU" sz="4800" b="1" dirty="0" smtClean="0">
                <a:solidFill>
                  <a:schemeClr val="accent4">
                    <a:lumMod val="50000"/>
                  </a:schemeClr>
                </a:solidFill>
                <a:latin typeface="Monotype Corsiva" panose="03010101010201010101" pitchFamily="66" charset="0"/>
              </a:rPr>
              <a:t> </a:t>
            </a:r>
            <a:r>
              <a:rPr lang="ru-RU" sz="4800" b="1" dirty="0">
                <a:solidFill>
                  <a:schemeClr val="accent4">
                    <a:lumMod val="50000"/>
                  </a:schemeClr>
                </a:solidFill>
                <a:latin typeface="Monotype Corsiva" panose="03010101010201010101" pitchFamily="66" charset="0"/>
              </a:rPr>
              <a:t>признали мастером?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957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2200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1115616" y="1600200"/>
            <a:ext cx="7113984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800" b="1" dirty="0" smtClean="0">
                <a:solidFill>
                  <a:schemeClr val="accent4">
                    <a:lumMod val="50000"/>
                  </a:schemeClr>
                </a:solidFill>
                <a:latin typeface="Monotype Corsiva" panose="03010101010201010101" pitchFamily="66" charset="0"/>
              </a:rPr>
              <a:t>12. Что прислал барин в письме вместе с заказом новой чаши? Какой срок установил для изготовления? 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957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9428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1403648" y="1600200"/>
            <a:ext cx="6825952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800" b="1" dirty="0" smtClean="0">
                <a:solidFill>
                  <a:schemeClr val="accent4">
                    <a:lumMod val="50000"/>
                  </a:schemeClr>
                </a:solidFill>
                <a:latin typeface="Monotype Corsiva" panose="03010101010201010101" pitchFamily="66" charset="0"/>
              </a:rPr>
              <a:t>13. Что было не по нраву </a:t>
            </a:r>
            <a:r>
              <a:rPr lang="ru-RU" sz="4800" b="1" dirty="0" err="1" smtClean="0">
                <a:solidFill>
                  <a:schemeClr val="accent4">
                    <a:lumMod val="50000"/>
                  </a:schemeClr>
                </a:solidFill>
                <a:latin typeface="Monotype Corsiva" panose="03010101010201010101" pitchFamily="66" charset="0"/>
              </a:rPr>
              <a:t>Данилушке</a:t>
            </a:r>
            <a:r>
              <a:rPr lang="ru-RU" sz="4800" b="1" dirty="0" smtClean="0">
                <a:solidFill>
                  <a:schemeClr val="accent4">
                    <a:lumMod val="50000"/>
                  </a:schemeClr>
                </a:solidFill>
                <a:latin typeface="Monotype Corsiva" panose="03010101010201010101" pitchFamily="66" charset="0"/>
              </a:rPr>
              <a:t> в работе над чашей барина?</a:t>
            </a:r>
            <a:endParaRPr lang="ru-RU" sz="4800" b="1" dirty="0">
              <a:solidFill>
                <a:schemeClr val="accent4">
                  <a:lumMod val="50000"/>
                </a:schemeClr>
              </a:solidFill>
              <a:latin typeface="Monotype Corsiva" panose="03010101010201010101" pitchFamily="66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957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9095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1403648" y="1600200"/>
            <a:ext cx="6825952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400" b="1" dirty="0" smtClean="0">
                <a:solidFill>
                  <a:schemeClr val="accent4">
                    <a:lumMod val="50000"/>
                  </a:schemeClr>
                </a:solidFill>
                <a:latin typeface="Monotype Corsiva" panose="03010101010201010101" pitchFamily="66" charset="0"/>
              </a:rPr>
              <a:t>14. Зачем </a:t>
            </a:r>
            <a:r>
              <a:rPr lang="ru-RU" sz="4400" b="1" dirty="0" err="1" smtClean="0">
                <a:solidFill>
                  <a:schemeClr val="accent4">
                    <a:lumMod val="50000"/>
                  </a:schemeClr>
                </a:solidFill>
                <a:latin typeface="Monotype Corsiva" panose="03010101010201010101" pitchFamily="66" charset="0"/>
              </a:rPr>
              <a:t>Данилушка</a:t>
            </a:r>
            <a:r>
              <a:rPr lang="ru-RU" sz="4400" b="1" dirty="0">
                <a:solidFill>
                  <a:schemeClr val="accent4">
                    <a:lumMod val="50000"/>
                  </a:schemeClr>
                </a:solidFill>
                <a:latin typeface="Monotype Corsiva" panose="03010101010201010101" pitchFamily="66" charset="0"/>
              </a:rPr>
              <a:t> </a:t>
            </a:r>
            <a:r>
              <a:rPr lang="ru-RU" sz="4400" b="1" dirty="0" smtClean="0">
                <a:solidFill>
                  <a:schemeClr val="accent4">
                    <a:lumMod val="50000"/>
                  </a:schemeClr>
                </a:solidFill>
                <a:latin typeface="Monotype Corsiva" panose="03010101010201010101" pitchFamily="66" charset="0"/>
              </a:rPr>
              <a:t>во время работы над чашей барина ходил в лес?</a:t>
            </a:r>
            <a:endParaRPr lang="ru-RU" sz="4400" b="1" dirty="0">
              <a:solidFill>
                <a:schemeClr val="accent4">
                  <a:lumMod val="50000"/>
                </a:schemeClr>
              </a:solidFill>
              <a:latin typeface="Monotype Corsiva" panose="03010101010201010101" pitchFamily="66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957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3393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611560" y="1600200"/>
            <a:ext cx="761804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400" b="1" dirty="0" smtClean="0">
                <a:solidFill>
                  <a:schemeClr val="accent4">
                    <a:lumMod val="50000"/>
                  </a:schemeClr>
                </a:solidFill>
                <a:latin typeface="Monotype Corsiva" panose="03010101010201010101" pitchFamily="66" charset="0"/>
              </a:rPr>
              <a:t>15. По образцу какого цветка захотел сделать свою (не барина) чашу </a:t>
            </a:r>
            <a:r>
              <a:rPr lang="ru-RU" sz="4400" b="1" dirty="0" err="1" smtClean="0">
                <a:solidFill>
                  <a:schemeClr val="accent4">
                    <a:lumMod val="50000"/>
                  </a:schemeClr>
                </a:solidFill>
                <a:latin typeface="Monotype Corsiva" panose="03010101010201010101" pitchFamily="66" charset="0"/>
              </a:rPr>
              <a:t>Данилушка</a:t>
            </a:r>
            <a:r>
              <a:rPr lang="ru-RU" sz="4400" b="1" dirty="0" smtClean="0">
                <a:solidFill>
                  <a:schemeClr val="accent4">
                    <a:lumMod val="50000"/>
                  </a:schemeClr>
                </a:solidFill>
                <a:latin typeface="Monotype Corsiva" panose="03010101010201010101" pitchFamily="66" charset="0"/>
              </a:rPr>
              <a:t>? </a:t>
            </a:r>
            <a:endParaRPr lang="ru-RU" sz="4400" b="1" dirty="0">
              <a:solidFill>
                <a:schemeClr val="accent4">
                  <a:lumMod val="50000"/>
                </a:schemeClr>
              </a:solidFill>
              <a:latin typeface="Monotype Corsiva" panose="03010101010201010101" pitchFamily="66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957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8914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63" t="12201" r="40550" b="13600"/>
          <a:stretch/>
        </p:blipFill>
        <p:spPr>
          <a:xfrm>
            <a:off x="1403648" y="260648"/>
            <a:ext cx="4846275" cy="6264696"/>
          </a:xfrm>
          <a:prstGeom prst="rect">
            <a:avLst/>
          </a:prstGeom>
        </p:spPr>
      </p:pic>
      <p:sp>
        <p:nvSpPr>
          <p:cNvPr id="4" name="Скругленный прямоугольник 3"/>
          <p:cNvSpPr/>
          <p:nvPr/>
        </p:nvSpPr>
        <p:spPr>
          <a:xfrm>
            <a:off x="6084168" y="2564904"/>
            <a:ext cx="2736304" cy="1152128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4">
                    <a:lumMod val="50000"/>
                  </a:schemeClr>
                </a:solidFill>
                <a:latin typeface="Monotype Corsiva" panose="03010101010201010101" pitchFamily="66" charset="0"/>
              </a:rPr>
              <a:t>Сказ из сборника «</a:t>
            </a:r>
            <a:r>
              <a:rPr lang="ru-RU" sz="2800" b="1" dirty="0" err="1" smtClean="0">
                <a:solidFill>
                  <a:schemeClr val="accent4">
                    <a:lumMod val="50000"/>
                  </a:schemeClr>
                </a:solidFill>
                <a:latin typeface="Monotype Corsiva" panose="03010101010201010101" pitchFamily="66" charset="0"/>
              </a:rPr>
              <a:t>Малахитова</a:t>
            </a:r>
            <a:r>
              <a:rPr lang="ru-RU" sz="2800" b="1" dirty="0" smtClean="0">
                <a:solidFill>
                  <a:schemeClr val="accent4">
                    <a:lumMod val="50000"/>
                  </a:schemeClr>
                </a:solidFill>
                <a:latin typeface="Monotype Corsiva" panose="03010101010201010101" pitchFamily="66" charset="0"/>
              </a:rPr>
              <a:t> шкатулка» 1938г</a:t>
            </a:r>
            <a:endParaRPr lang="ru-RU" sz="2800" b="1" dirty="0">
              <a:solidFill>
                <a:schemeClr val="accent4">
                  <a:lumMod val="50000"/>
                </a:schemeClr>
              </a:solidFill>
              <a:latin typeface="Monotype Corsiva" panose="03010101010201010101" pitchFamily="66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355976" y="5805264"/>
            <a:ext cx="2664296" cy="648072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Monotype Corsiva" panose="03010101010201010101" pitchFamily="66" charset="0"/>
              </a:rPr>
              <a:t>На основе уральского фольклора</a:t>
            </a:r>
            <a:endParaRPr lang="ru-RU" sz="2400" b="1" dirty="0">
              <a:solidFill>
                <a:schemeClr val="accent4">
                  <a:lumMod val="50000"/>
                </a:schemeClr>
              </a:solidFill>
              <a:latin typeface="Monotype Corsiva" panose="03010101010201010101" pitchFamily="66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228"/>
            <a:ext cx="9144000" cy="6863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4601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1259632" y="1600200"/>
            <a:ext cx="6969968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800" b="1" dirty="0" smtClean="0">
                <a:solidFill>
                  <a:schemeClr val="accent4">
                    <a:lumMod val="50000"/>
                  </a:schemeClr>
                </a:solidFill>
                <a:latin typeface="Monotype Corsiva" panose="03010101010201010101" pitchFamily="66" charset="0"/>
              </a:rPr>
              <a:t>16. Как </a:t>
            </a:r>
            <a:r>
              <a:rPr lang="ru-RU" sz="4800" b="1" dirty="0" smtClean="0">
                <a:solidFill>
                  <a:schemeClr val="accent4">
                    <a:lumMod val="50000"/>
                  </a:schemeClr>
                </a:solidFill>
                <a:latin typeface="Monotype Corsiva" panose="03010101010201010101" pitchFamily="66" charset="0"/>
              </a:rPr>
              <a:t>звали невесту </a:t>
            </a:r>
            <a:r>
              <a:rPr lang="ru-RU" sz="4800" b="1" dirty="0" err="1" smtClean="0">
                <a:solidFill>
                  <a:schemeClr val="accent4">
                    <a:lumMod val="50000"/>
                  </a:schemeClr>
                </a:solidFill>
                <a:latin typeface="Monotype Corsiva" panose="03010101010201010101" pitchFamily="66" charset="0"/>
              </a:rPr>
              <a:t>Данилушки</a:t>
            </a:r>
            <a:r>
              <a:rPr lang="ru-RU" sz="4800" b="1" dirty="0" smtClean="0">
                <a:solidFill>
                  <a:schemeClr val="accent4">
                    <a:lumMod val="50000"/>
                  </a:schemeClr>
                </a:solidFill>
                <a:latin typeface="Monotype Corsiva" panose="03010101010201010101" pitchFamily="66" charset="0"/>
              </a:rPr>
              <a:t>?</a:t>
            </a:r>
            <a:endParaRPr lang="ru-RU" sz="4800" b="1" dirty="0">
              <a:solidFill>
                <a:schemeClr val="accent4">
                  <a:lumMod val="50000"/>
                </a:schemeClr>
              </a:solidFill>
              <a:latin typeface="Monotype Corsiva" panose="03010101010201010101" pitchFamily="66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957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9483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755576" y="764704"/>
            <a:ext cx="7330008" cy="504056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000" b="1" dirty="0" smtClean="0">
                <a:solidFill>
                  <a:schemeClr val="accent4">
                    <a:lumMod val="50000"/>
                  </a:schemeClr>
                </a:solidFill>
                <a:latin typeface="Monotype Corsiva" panose="03010101010201010101" pitchFamily="66" charset="0"/>
              </a:rPr>
              <a:t>17. Что не нравилось </a:t>
            </a:r>
            <a:r>
              <a:rPr lang="ru-RU" sz="4000" b="1" dirty="0" err="1" smtClean="0">
                <a:solidFill>
                  <a:schemeClr val="accent4">
                    <a:lumMod val="50000"/>
                  </a:schemeClr>
                </a:solidFill>
                <a:latin typeface="Monotype Corsiva" panose="03010101010201010101" pitchFamily="66" charset="0"/>
              </a:rPr>
              <a:t>Данилушке</a:t>
            </a:r>
            <a:r>
              <a:rPr lang="ru-RU" sz="4000" b="1" dirty="0" smtClean="0">
                <a:solidFill>
                  <a:schemeClr val="accent4">
                    <a:lumMod val="50000"/>
                  </a:schemeClr>
                </a:solidFill>
                <a:latin typeface="Monotype Corsiva" panose="03010101010201010101" pitchFamily="66" charset="0"/>
              </a:rPr>
              <a:t> в чаше барина и с этими мыслями он поделился с другими мастерами. Чего не было в этой чаше?</a:t>
            </a:r>
          </a:p>
          <a:p>
            <a:pPr marL="0" indent="0">
              <a:buNone/>
            </a:pPr>
            <a:r>
              <a:rPr lang="ru-RU" sz="3600" b="1" dirty="0" smtClean="0">
                <a:latin typeface="Monotype Corsiva" panose="03010101010201010101" pitchFamily="66" charset="0"/>
              </a:rPr>
              <a:t>  «А </a:t>
            </a:r>
            <a:r>
              <a:rPr lang="ru-RU" sz="3600" b="1" dirty="0">
                <a:latin typeface="Monotype Corsiva" panose="03010101010201010101" pitchFamily="66" charset="0"/>
              </a:rPr>
              <a:t>где, спрашиваю, </a:t>
            </a:r>
            <a:r>
              <a:rPr lang="ru-RU" sz="3600" b="1" dirty="0" smtClean="0">
                <a:latin typeface="Monotype Corsiva" panose="03010101010201010101" pitchFamily="66" charset="0"/>
              </a:rPr>
              <a:t>……..камня</a:t>
            </a:r>
            <a:r>
              <a:rPr lang="ru-RU" sz="3600" b="1" dirty="0">
                <a:latin typeface="Monotype Corsiva" panose="03010101010201010101" pitchFamily="66" charset="0"/>
              </a:rPr>
              <a:t>? Тут прожилка прошла, а ты на ней дырки сверлишь да цветочки режешь. На что они тут? </a:t>
            </a:r>
            <a:r>
              <a:rPr lang="ru-RU" sz="3600" b="1" dirty="0" smtClean="0">
                <a:latin typeface="Monotype Corsiva" panose="03010101010201010101" pitchFamily="66" charset="0"/>
              </a:rPr>
              <a:t>……………</a:t>
            </a:r>
            <a:endParaRPr lang="ru-RU" sz="4400" b="1" dirty="0">
              <a:solidFill>
                <a:schemeClr val="accent4">
                  <a:lumMod val="50000"/>
                </a:schemeClr>
              </a:solidFill>
              <a:latin typeface="Monotype Corsiva" panose="03010101010201010101" pitchFamily="66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957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1041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914400" y="1340768"/>
            <a:ext cx="7402016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400" b="1" dirty="0" smtClean="0">
                <a:solidFill>
                  <a:schemeClr val="accent4">
                    <a:lumMod val="50000"/>
                  </a:schemeClr>
                </a:solidFill>
                <a:latin typeface="Monotype Corsiva" panose="03010101010201010101" pitchFamily="66" charset="0"/>
              </a:rPr>
              <a:t>18. Что предсказал «ветхий </a:t>
            </a:r>
            <a:r>
              <a:rPr lang="ru-RU" sz="4400" b="1" dirty="0" err="1" smtClean="0">
                <a:solidFill>
                  <a:schemeClr val="accent4">
                    <a:lumMod val="50000"/>
                  </a:schemeClr>
                </a:solidFill>
                <a:latin typeface="Monotype Corsiva" panose="03010101010201010101" pitchFamily="66" charset="0"/>
              </a:rPr>
              <a:t>старичоночко</a:t>
            </a:r>
            <a:r>
              <a:rPr lang="ru-RU" sz="4400" b="1" dirty="0" smtClean="0">
                <a:solidFill>
                  <a:schemeClr val="accent4">
                    <a:lumMod val="50000"/>
                  </a:schemeClr>
                </a:solidFill>
                <a:latin typeface="Monotype Corsiva" panose="03010101010201010101" pitchFamily="66" charset="0"/>
              </a:rPr>
              <a:t>» </a:t>
            </a:r>
            <a:r>
              <a:rPr lang="ru-RU" sz="4400" b="1" dirty="0" err="1" smtClean="0">
                <a:solidFill>
                  <a:schemeClr val="accent4">
                    <a:lumMod val="50000"/>
                  </a:schemeClr>
                </a:solidFill>
                <a:latin typeface="Monotype Corsiva" panose="03010101010201010101" pitchFamily="66" charset="0"/>
              </a:rPr>
              <a:t>Данилушке</a:t>
            </a:r>
            <a:r>
              <a:rPr lang="ru-RU" sz="4400" b="1" dirty="0" smtClean="0">
                <a:solidFill>
                  <a:schemeClr val="accent4">
                    <a:lumMod val="50000"/>
                  </a:schemeClr>
                </a:solidFill>
                <a:latin typeface="Monotype Corsiva" panose="03010101010201010101" pitchFamily="66" charset="0"/>
              </a:rPr>
              <a:t>, если тот не прекратит думать об улучшении каменных изделий.</a:t>
            </a:r>
            <a:endParaRPr lang="ru-RU" sz="4400" b="1" dirty="0">
              <a:solidFill>
                <a:schemeClr val="accent4">
                  <a:lumMod val="50000"/>
                </a:schemeClr>
              </a:solidFill>
              <a:latin typeface="Monotype Corsiva" panose="03010101010201010101" pitchFamily="66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957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570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1619672" y="1600200"/>
            <a:ext cx="6609928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400" b="1" dirty="0" smtClean="0">
                <a:solidFill>
                  <a:schemeClr val="accent4">
                    <a:lumMod val="50000"/>
                  </a:schemeClr>
                </a:solidFill>
                <a:latin typeface="Monotype Corsiva" panose="03010101010201010101" pitchFamily="66" charset="0"/>
              </a:rPr>
              <a:t>19. Где и как  нашёл </a:t>
            </a:r>
            <a:r>
              <a:rPr lang="ru-RU" sz="4400" b="1" dirty="0" err="1" smtClean="0">
                <a:solidFill>
                  <a:schemeClr val="accent4">
                    <a:lumMod val="50000"/>
                  </a:schemeClr>
                </a:solidFill>
                <a:latin typeface="Monotype Corsiva" panose="03010101010201010101" pitchFamily="66" charset="0"/>
              </a:rPr>
              <a:t>Данилушка</a:t>
            </a:r>
            <a:r>
              <a:rPr lang="ru-RU" sz="4400" b="1" dirty="0" smtClean="0">
                <a:solidFill>
                  <a:schemeClr val="accent4">
                    <a:lumMod val="50000"/>
                  </a:schemeClr>
                </a:solidFill>
                <a:latin typeface="Monotype Corsiva" panose="03010101010201010101" pitchFamily="66" charset="0"/>
              </a:rPr>
              <a:t> подходящий камень для своей чаши? </a:t>
            </a:r>
            <a:endParaRPr lang="ru-RU" sz="4400" b="1" dirty="0">
              <a:solidFill>
                <a:schemeClr val="accent4">
                  <a:lumMod val="50000"/>
                </a:schemeClr>
              </a:solidFill>
              <a:latin typeface="Monotype Corsiva" panose="03010101010201010101" pitchFamily="66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957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5114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1115616" y="1600200"/>
            <a:ext cx="7113984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800" b="1" dirty="0" smtClean="0">
                <a:solidFill>
                  <a:schemeClr val="accent4">
                    <a:lumMod val="50000"/>
                  </a:schemeClr>
                </a:solidFill>
                <a:latin typeface="Monotype Corsiva" panose="03010101010201010101" pitchFamily="66" charset="0"/>
              </a:rPr>
              <a:t>20. Кратко расскажите о саде Хозяйки Медной горы?</a:t>
            </a:r>
            <a:endParaRPr lang="ru-RU" sz="4800" b="1" dirty="0">
              <a:solidFill>
                <a:schemeClr val="accent4">
                  <a:lumMod val="50000"/>
                </a:schemeClr>
              </a:solidFill>
              <a:latin typeface="Monotype Corsiva" panose="03010101010201010101" pitchFamily="66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957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0900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1187624" y="1600200"/>
            <a:ext cx="7041976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400" b="1" dirty="0" smtClean="0">
                <a:solidFill>
                  <a:schemeClr val="accent4">
                    <a:lumMod val="50000"/>
                  </a:schemeClr>
                </a:solidFill>
                <a:latin typeface="Monotype Corsiva" panose="03010101010201010101" pitchFamily="66" charset="0"/>
              </a:rPr>
              <a:t>21. Опишите цветок, который показала </a:t>
            </a:r>
            <a:r>
              <a:rPr lang="ru-RU" sz="4400" b="1" dirty="0" err="1" smtClean="0">
                <a:solidFill>
                  <a:schemeClr val="accent4">
                    <a:lumMod val="50000"/>
                  </a:schemeClr>
                </a:solidFill>
                <a:latin typeface="Monotype Corsiva" panose="03010101010201010101" pitchFamily="66" charset="0"/>
              </a:rPr>
              <a:t>Данилушке</a:t>
            </a:r>
            <a:r>
              <a:rPr lang="ru-RU" sz="4400" b="1" dirty="0" smtClean="0">
                <a:solidFill>
                  <a:schemeClr val="accent4">
                    <a:lumMod val="50000"/>
                  </a:schemeClr>
                </a:solidFill>
                <a:latin typeface="Monotype Corsiva" panose="03010101010201010101" pitchFamily="66" charset="0"/>
              </a:rPr>
              <a:t> Хозяйка Медной горы? Как он назывался?</a:t>
            </a:r>
            <a:endParaRPr lang="ru-RU" sz="4400" b="1" dirty="0">
              <a:solidFill>
                <a:schemeClr val="accent4">
                  <a:lumMod val="50000"/>
                </a:schemeClr>
              </a:solidFill>
              <a:latin typeface="Monotype Corsiva" panose="03010101010201010101" pitchFamily="66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957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0562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1222375" y="1600200"/>
            <a:ext cx="6661993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400" b="1" dirty="0" smtClean="0">
                <a:solidFill>
                  <a:schemeClr val="accent4">
                    <a:lumMod val="50000"/>
                  </a:schemeClr>
                </a:solidFill>
                <a:latin typeface="Monotype Corsiva" panose="03010101010201010101" pitchFamily="66" charset="0"/>
              </a:rPr>
              <a:t>22. Что </a:t>
            </a:r>
            <a:r>
              <a:rPr lang="ru-RU" sz="4400" b="1" dirty="0" err="1" smtClean="0">
                <a:solidFill>
                  <a:schemeClr val="accent4">
                    <a:lumMod val="50000"/>
                  </a:schemeClr>
                </a:solidFill>
                <a:latin typeface="Monotype Corsiva" panose="03010101010201010101" pitchFamily="66" charset="0"/>
              </a:rPr>
              <a:t>Данилушка</a:t>
            </a:r>
            <a:r>
              <a:rPr lang="ru-RU" sz="4400" b="1" dirty="0" smtClean="0">
                <a:solidFill>
                  <a:schemeClr val="accent4">
                    <a:lumMod val="50000"/>
                  </a:schemeClr>
                </a:solidFill>
                <a:latin typeface="Monotype Corsiva" panose="03010101010201010101" pitchFamily="66" charset="0"/>
              </a:rPr>
              <a:t> сделал с двумя чашами перед своим исчезновением?</a:t>
            </a:r>
            <a:endParaRPr lang="ru-RU" sz="4400" b="1" dirty="0">
              <a:solidFill>
                <a:schemeClr val="accent4">
                  <a:lumMod val="50000"/>
                </a:schemeClr>
              </a:solidFill>
              <a:latin typeface="Monotype Corsiva" panose="03010101010201010101" pitchFamily="66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957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2704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971600" y="1600200"/>
            <a:ext cx="72580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800" b="1" dirty="0" smtClean="0">
                <a:solidFill>
                  <a:schemeClr val="accent4">
                    <a:lumMod val="50000"/>
                  </a:schemeClr>
                </a:solidFill>
                <a:latin typeface="Monotype Corsiva" panose="03010101010201010101" pitchFamily="66" charset="0"/>
              </a:rPr>
              <a:t>23. О чём этот сказ? Чему он учит?</a:t>
            </a:r>
            <a:endParaRPr lang="ru-RU" sz="4800" b="1" dirty="0">
              <a:solidFill>
                <a:schemeClr val="accent4">
                  <a:lumMod val="50000"/>
                </a:schemeClr>
              </a:solidFill>
              <a:latin typeface="Monotype Corsiva" panose="03010101010201010101" pitchFamily="66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957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1855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8691"/>
            <a:ext cx="5533654" cy="6876691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4088" y="1844824"/>
            <a:ext cx="3888432" cy="180534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8520" y="-10536"/>
            <a:ext cx="9252520" cy="68969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7031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926" t="5900" r="10773" b="6951"/>
          <a:stretch/>
        </p:blipFill>
        <p:spPr>
          <a:xfrm>
            <a:off x="2273818" y="116632"/>
            <a:ext cx="4230254" cy="662473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228"/>
            <a:ext cx="9144000" cy="6863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7236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290" t="-2750" r="5623" b="11802"/>
          <a:stretch/>
        </p:blipFill>
        <p:spPr>
          <a:xfrm>
            <a:off x="899592" y="188640"/>
            <a:ext cx="4042049" cy="557097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3968" y="1412776"/>
            <a:ext cx="3810000" cy="508635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624"/>
            <a:ext cx="9144000" cy="6863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1923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50" t="10800" r="41564" b="24234"/>
          <a:stretch/>
        </p:blipFill>
        <p:spPr>
          <a:xfrm>
            <a:off x="3995936" y="2636912"/>
            <a:ext cx="5148064" cy="415306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89" t="8000" r="11349" b="10100"/>
          <a:stretch/>
        </p:blipFill>
        <p:spPr>
          <a:xfrm>
            <a:off x="0" y="0"/>
            <a:ext cx="3995936" cy="561662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228"/>
            <a:ext cx="9144000" cy="6863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5649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888" t="11050" r="36896" b="9013"/>
          <a:stretch/>
        </p:blipFill>
        <p:spPr>
          <a:xfrm>
            <a:off x="1907704" y="0"/>
            <a:ext cx="5274595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228"/>
            <a:ext cx="9144000" cy="6863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232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922"/>
          <a:stretch/>
        </p:blipFill>
        <p:spPr>
          <a:xfrm>
            <a:off x="2762843" y="2996952"/>
            <a:ext cx="6309149" cy="387791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565"/>
            <a:ext cx="5645764" cy="375913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228"/>
            <a:ext cx="9144000" cy="6863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7746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40" t="4851" r="11830" b="10100"/>
          <a:stretch/>
        </p:blipFill>
        <p:spPr>
          <a:xfrm>
            <a:off x="1979712" y="116632"/>
            <a:ext cx="4896544" cy="672237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228"/>
            <a:ext cx="9144000" cy="6863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7484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246</TotalTime>
  <Words>372</Words>
  <Application>Microsoft Office PowerPoint</Application>
  <PresentationFormat>Экран (4:3)</PresentationFormat>
  <Paragraphs>30</Paragraphs>
  <Slides>38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38</vt:i4>
      </vt:variant>
    </vt:vector>
  </HeadingPairs>
  <TitlesOfParts>
    <vt:vector size="42" baseType="lpstr">
      <vt:lpstr>Arial</vt:lpstr>
      <vt:lpstr>Calibri</vt:lpstr>
      <vt:lpstr>Monotype Corsiva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Админ</cp:lastModifiedBy>
  <cp:revision>55</cp:revision>
  <dcterms:created xsi:type="dcterms:W3CDTF">2017-03-14T15:09:59Z</dcterms:created>
  <dcterms:modified xsi:type="dcterms:W3CDTF">2023-07-11T11:28:23Z</dcterms:modified>
</cp:coreProperties>
</file>